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autoCompressPictures="0">
  <p:sldMasterIdLst>
    <p:sldMasterId id="2147483662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77638"/>
  </p:normalViewPr>
  <p:slideViewPr>
    <p:cSldViewPr snapToGrid="0" snapToObjects="1">
      <p:cViewPr varScale="1">
        <p:scale>
          <a:sx n="100" d="100"/>
          <a:sy n="100" d="100"/>
        </p:scale>
        <p:origin x="-1512" y="-112"/>
      </p:cViewPr>
      <p:guideLst>
        <p:guide orient="horz" pos="215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presProps" Target="presProps.xml"  /><Relationship Id="rId15" Type="http://schemas.openxmlformats.org/officeDocument/2006/relationships/viewProps" Target="viewProps.xml"  /><Relationship Id="rId16" Type="http://schemas.openxmlformats.org/officeDocument/2006/relationships/theme" Target="theme/theme1.xml"  /><Relationship Id="rId17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2026-09-03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76" y="685800"/>
            <a:ext cx="6095847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slide" Target="../slides/slide10.xml"  /><Relationship Id="rId2" Type="http://schemas.openxmlformats.org/officeDocument/2006/relationships/notesMaster" Target="../notesMasters/notesMaster1.xml"  /></Relationships>
</file>

<file path=ppt/notesSlides/_rels/notesSlide1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1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9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안녕하십니까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오늘은 윤영호 교수의 『나는 품위 있게 죽고 싶다』 가운데 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7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장과 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8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장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‘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안락사 논쟁과 갈 길 먼 연명의료결정법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’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을 중심으로 함께 생각해 보겠습니다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우리가 죽음에 대해서 이야기할 때 흔히 가장 먼저 떠올리는 것은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얼마나 오래 살 수 있는가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?”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입니다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그런데 이 책은 조금 다른 질문을 던집니다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얼마나 오래 사는가가 아니라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마지막을 어떻게 살아갈 것인가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?”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오늘 저는 이 질문을 중심으로 말씀드리겠습니다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이제 여러분과 함께 생각해 보고 싶은 질문입니다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① 자기결정권과 생명 존중이 충돌할 때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,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우리는 무엇을 가장 중요하게 고려해야 할까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?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함초롬바탕"/>
              <a:ea typeface="함초롬바탕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② 간병의 고통과 경제적 부담 때문에 죽음을 선택하는 사람이 있다면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,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그것은 개인의 선택일까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,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사회의 책임일까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?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함초롬바탕"/>
              <a:ea typeface="함초롬바탕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③ 우리 사회가 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‘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품위 있는 죽음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’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을 보장하기 위해 가장 먼저 바꾸어야 할 것은 무엇일까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?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함초롬바탕"/>
              <a:ea typeface="함초롬바탕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(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호스피스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·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간병지원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·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의료관행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·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가족돌봄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·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국가의 책임 등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함초롬바탕"/>
                <a:ea typeface="함초롬바탕"/>
              </a:rPr>
              <a:t>)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함초롬바탕"/>
              <a:ea typeface="함초롬바탕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마지막으로 오늘 발제를 한 문장으로 정리하겠습니다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품위 있는 죽음은 죽음을 선택하는 권리가 아니라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마지막까지 한 인간으로 존중받을 권리에서 시작된다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.”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우리가 정말 만들어야 할 사회는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사람들이 쉽게 죽음을 선택할 수 있는 사회가 아니라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죽음 앞에서도 외롭지 않은 사회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고통 때문에 죽고 싶다고 말하지 않아도 되는 사회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마지막까지 존엄한 인간으로 사랑받을 수 있는 사회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라고 생각합니다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그리고 이것은 의료계만의 과제가 아니라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가족과 국가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지역사회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그리고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교회가 함께 고민해야 할 과제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라고 생각합니다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오늘 토론에서는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우리는 사람을 얼마나 오래 살게 할 것인가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?”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를 넘어</a:t>
            </a:r>
            <a:endParaRPr xmlns:mc="http://schemas.openxmlformats.org/markup-compatibility/2006" xmlns:hp="http://schemas.haansoft.com/office/presentation/8.0" b="1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사람이 마지막까지 어떻게 존엄하게 살아갈 수 있도록 도울 것인가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?”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이 질문을 함께 나누었으면 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감사합니다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7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장과 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8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장을 관통하는 핵심은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죽음은 단순한 의학적 사건이 아니라 삶의 마지막 과정이라는 것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입니다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우리는 병원에 가면 의사에게 치료를 받고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검사를 받고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약을 먹습니다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그런데 회복 가능성이 거의 없는 임종의 순간에도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무엇을 더 치료할 것인가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?”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에만 집중하다 보면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정작 환자가 원하는 것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가족과의 관계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마지막 인사와 화해 같은 것은 뒤로 밀릴 수 있습니다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그래서 저자는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환자의 자기결정권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을 중요하게 이야기합니다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그러나 동시에 이렇게 말할 수 있습니다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죽음의 책임을 개인에게만 맡겨서는 안 된다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.”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좋은 죽음을 위해서는 가족과 의료진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그리고 국가와 사회가 함께 도와야 하기 때문입니다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그렇다면 안락사를 찬성하는 사람들은 무엇을 이야기할까요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가장 중요한 것은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자기결정권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입니다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내 삶은 나의 것이고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내가 감당할 수 없는 고통 속에서 죽음을 선택할 권리도 나에게 있지 않은가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?”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이렇게 주장합니다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특히 회복 가능성이 없고 극심한 고통이 지속되는 환자에게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무조건 생명을 연장하는 것이 정말 인간의 존엄을 지키는 것인가 하는 질문을 던집니다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그래서 안락사 찬성론에서는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자기결정권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고통으로부터의 해방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인간의 존엄성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을 중요한 가치로 봅니다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하지만 여기서 우리는 한 가지 질문을 던져야 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 선택은 정말 자유로운 선택일까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?”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안락사를 반대하는 입장에서는 생명의 가치를 중요하게 생각합니다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특히 걱정하는 것은 사회적 약자입니다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노인이나 장애인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중증 환자가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내가 가족에게 부담이 되는 것은 아닐까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?”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내가 계속 살아 있는 것이 가족에게 고통을 주는 것은 아닐까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?”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라고 생각하게 된다면 어떨까요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겉으로는 자기결정처럼 보이지만 사실은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사회적 압력에 의한 선택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일 수도 있습니다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그래서 저는 안락사 논쟁에서 매우 중요한 질문이 이것이라고 생각합니다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죽음을 선택한 사람에게 선택의 자유가 있었는가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?”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그리고 한 걸음 더 나아가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우리가 그 사람에게 죽음을 선택하게 만든 것은 아닌가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?”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이 질문도 함께 해야 한다고 생각합니다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그래서 이 책에서 가장 중요한 문제의식 중 하나는 이것입니다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안락사를 허용할 것인가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?”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 질문보다 먼저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사람들이 죽음을 선택하지 않아도 될 만큼 좋은 웰다잉 환경을 우리는 만들어 놓았는가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?”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를 물어야 한다는 것입니다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예를 들어 환자가 극심한 통증 때문에 죽고 싶다고 말한다면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우리는 바로 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죽음을 선택할 권리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”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를 이야기하기 전에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통증을 제대로 조절하고 있는지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호스피스와 완화의료를 받을 수 있는지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가족의 간병 부담은 어떤지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경제적인 어려움은 없는지 살펴봐야 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결국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죽음을 선택하지 않아도 되는 환경을 먼저 만드는 것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이것이 매우 중요하다는 것입니다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이러한 맥락에서 우리나라의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연명의료결정법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은 매우 중요한 변화라고 할 수 있습니다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환자가 임종 과정에 들어갔을 때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회복 가능성이 없고 의학적으로 의미가 없는 연명의료를 계속할 것인지 중단할 것인지에 대해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환자의 의사를 존중할 수 있도록 제도화한 것입니다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이것은 분명 큰 의미가 있습니다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하지만 여기서 꼭 구별해야 할 것이 있습니다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연명의료 중단과 안락사는 같은 것이 아닙니다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연명의료 중단은 임종 과정에서 무의미한 생명연장 치료를 중단하는 것이고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안락사는 환자의 죽음을 직접적으로 앞당기는 행위입니다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따라서 연명의료결정법을 안락사 제도와 동일하게 이해해서는 안 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그렇다면 법이 만들어졌으니 문제가 해결된 것일까요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그렇지는 않습니다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실제 임종 현장에서는 여전히 많은 어려움이 있습니다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환자 본인의 뜻을 가족이 제대로 알고 있는지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의료진과 가족이 충분히 대화를 했는지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환자가 자신의 마지막에 대해 미리 생각해 본 적이 있는지 등이 중요합니다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그래서 저는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죽음에 대한 대화를 너무 늦게 시작한다는 것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도 큰 문제라고 생각합니다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죽음이 눈앞에 닥친 뒤에야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어떻게 하시겠습니까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?”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라고 묻는 것이 아니라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건강할 때부터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나는 마지막을 어떻게 보내고 싶은가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?”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를 생각해 보는 문화가 필요합니다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그렇다면 우리가 가야 할 방향은 무엇일까요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저자는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호스피스와 완화의료를 비롯한 돌봄의 체계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가 중요하다고 강조합니다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환자의 고통을 줄여주고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가족의 부담을 덜어주고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환자가 마지막까지 사랑하는 사람들과 함께할 수 있도록 도와주는 것입니다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저는 이것을 한 문장으로 표현하면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죽음을 앞당기는 사회가 아니라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죽음을 잘 돌보는 사회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”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라고 생각합니다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환자가 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죽고 싶다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”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고 말하는 상황에서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 말만 듣고 죽음을 선택하게 하는 것이 아니라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무엇 때문에 죽고 싶으신가요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?”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라고 먼저 물어주는 사회가 되어야 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고통 때문인지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외로움 때문인지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가족에게 부담이 되기 때문인지 살펴보고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 원인을 함께 해결해 주는 것입니다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여기에서 우리는 기독교적인 질문도 던져볼 수 있습니다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기독교에서 생명의 존엄을 이야기할 때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단순히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생물학적으로 심장이 뛰는 시간을 연장하는 것</a:t>
            </a: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만을 의미하는 것은 아닐 것입니다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한 사람이 마지막 순간까지 사랑받고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가족과 화해하고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용서하고 용서받으며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감사하고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하나님 앞에서 자신의 삶을 돌아볼 수 있도록 돕는 것 역시</a:t>
            </a:r>
            <a:endParaRPr xmlns:mc="http://schemas.openxmlformats.org/markup-compatibility/2006" xmlns:hp="http://schemas.haansoft.com/office/presentation/8.0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생명을 존중하는 중요한 모습이라고 생각합니다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그래서 저는 기독교적인 웰다잉을 이렇게 표현해 보고 싶습니다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xmlns:mc="http://schemas.openxmlformats.org/markup-compatibility/2006" xmlns:hp="http://schemas.haansoft.com/office/presentation/8.0" lang="EN-US" b="0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“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죽음을 준비하는 것이 아니라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, </a:t>
            </a:r>
            <a:r>
              <a:rPr xmlns:mc="http://schemas.openxmlformats.org/markup-compatibility/2006" xmlns:hp="http://schemas.haansoft.com/office/presentation/8.0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마지막까지 삶을 완성하도록 돕는 것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.”</a:t>
            </a:r>
            <a:endParaRPr xmlns:mc="http://schemas.openxmlformats.org/markup-compatibility/2006" xmlns:hp="http://schemas.haansoft.com/office/presentation/8.0" lang="EN-US" b="1" i="0" u="none" strike="noStrike" mc:Ignorable="hp" hp:hslEmbossed="0">
              <a:solidFill>
                <a:srgbClr val="000000"/>
              </a:solidFill>
              <a:latin typeface="굴림"/>
              <a:ea typeface="굴림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그리고 교회가 이 역할을 할 수 있다고 생각합니다</a:t>
            </a:r>
            <a:r>
              <a:rPr xmlns:mc="http://schemas.openxmlformats.org/markup-compatibility/2006" xmlns:hp="http://schemas.haansoft.com/office/presentation/8.0" lang="EN-US" b="0" i="0" u="none" strike="noStrike" mc:Ignorable="hp" hp:hslEmbossed="0">
                <a:solidFill>
                  <a:srgbClr val="000000"/>
                </a:solidFill>
                <a:latin typeface="굴림"/>
                <a:ea typeface="굴림"/>
              </a:rPr>
              <a:t>.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7.xml"  /><Relationship Id="rId3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0.xml"  /><Relationship Id="rId2" Type="http://schemas.openxmlformats.org/officeDocument/2006/relationships/slideLayout" Target="../slideLayouts/slideLayout7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1.xml"  /><Relationship Id="rId2" Type="http://schemas.openxmlformats.org/officeDocument/2006/relationships/slideLayout" Target="../slideLayouts/slideLayout7.xml"  /><Relationship Id="rId3" Type="http://schemas.openxmlformats.org/officeDocument/2006/relationships/hyperlink" Target="https://www.youtube.com/watch?v=UzPQC3aKsnE" TargetMode="External"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7.xml"  /><Relationship Id="rId3" Type="http://schemas.openxmlformats.org/officeDocument/2006/relationships/image" Target="../media/image2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7.xml"  /><Relationship Id="rId3" Type="http://schemas.openxmlformats.org/officeDocument/2006/relationships/image" Target="../media/image3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7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7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6.xml"  /><Relationship Id="rId2" Type="http://schemas.openxmlformats.org/officeDocument/2006/relationships/slideLayout" Target="../slideLayouts/slideLayout7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7.xml"  /><Relationship Id="rId2" Type="http://schemas.openxmlformats.org/officeDocument/2006/relationships/slideLayout" Target="../slideLayouts/slideLayout7.xml"  /><Relationship Id="rId3" Type="http://schemas.openxmlformats.org/officeDocument/2006/relationships/image" Target="../media/image2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8.xml"  /><Relationship Id="rId2" Type="http://schemas.openxmlformats.org/officeDocument/2006/relationships/slideLayout" Target="../slideLayouts/slideLayout7.xml"  /><Relationship Id="rId3" Type="http://schemas.openxmlformats.org/officeDocument/2006/relationships/image" Target="../media/image4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9.xml"  /><Relationship Id="rId2" Type="http://schemas.openxmlformats.org/officeDocument/2006/relationships/slideLayout" Target="../slideLayouts/slideLayout7.xml"  /><Relationship Id="rId3" Type="http://schemas.openxmlformats.org/officeDocument/2006/relationships/image" Target="../media/image5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2f3a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31520" y="960120"/>
            <a:ext cx="10698480" cy="49834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b894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234440" y="1554480"/>
            <a:ext cx="7132320" cy="3200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7c593f"/>
                </a:solidFill>
                <a:latin typeface="맑은 고딕"/>
              </a:defRPr>
            </a:pPr>
            <a:r>
              <a:rPr lang="ko-KR" altLang="en-US"/>
              <a:t>안락사 논쟁과</a:t>
            </a:r>
            <a:endParaRPr lang="ko-KR" altLang="en-US"/>
          </a:p>
          <a:p>
            <a:pPr>
              <a:spcBef>
                <a:spcPts val="600"/>
              </a:spcBef>
              <a:defRPr sz="3200" b="1">
                <a:solidFill>
                  <a:srgbClr val="2f3a48"/>
                </a:solidFill>
                <a:latin typeface="맑은 고딕"/>
              </a:defRPr>
            </a:pPr>
            <a:r>
              <a:rPr lang="ko-KR" altLang="en-US"/>
              <a:t>갈 길 먼 연명의료결정법</a:t>
            </a:r>
            <a:endParaRPr lang="ko-KR" altLang="en-US"/>
          </a:p>
          <a:p>
            <a:pPr>
              <a:spcBef>
                <a:spcPts val="2500"/>
              </a:spcBef>
              <a:defRPr sz="1700">
                <a:solidFill>
                  <a:srgbClr val="767169"/>
                </a:solidFill>
                <a:latin typeface="맑은 고딕"/>
              </a:defRPr>
            </a:pPr>
            <a:r>
              <a:rPr lang="ko-KR" altLang="en-US"/>
              <a:t>『나는 품위 있게 죽고 싶다』 7~8장</a:t>
            </a:r>
            <a:endParaRPr lang="ko-KR" altLang="en-US"/>
          </a:p>
          <a:p>
            <a:pPr>
              <a:defRPr sz="1400" b="1">
                <a:solidFill>
                  <a:srgbClr val="b8945c"/>
                </a:solidFill>
                <a:latin typeface="맑은 고딕"/>
              </a:defRPr>
            </a:pPr>
            <a:r>
              <a:rPr lang="ko-KR" altLang="en-US"/>
              <a:t>10분 발제</a:t>
            </a:r>
            <a:endParaRPr lang="ko-KR" altLang="en-US"/>
          </a:p>
        </p:txBody>
      </p:sp>
      <p:pic>
        <p:nvPicPr>
          <p:cNvPr id="4" name="Picture 3" descr="_crop_599751027859549899.jpg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229600" y="1417320"/>
            <a:ext cx="2606040" cy="3474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0" y="4617720"/>
            <a:ext cx="26060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ffffff"/>
                </a:solidFill>
                <a:latin typeface="맑은 고딕"/>
              </a:defRPr>
            </a:pPr>
            <a:r>
              <a:rPr lang="ko-KR" altLang="en-US"/>
              <a:t>호스피스 돌봄의 한 장면</a:t>
            </a:r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234440" y="4983480"/>
            <a:ext cx="96012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7c593f"/>
                </a:solidFill>
                <a:latin typeface="맑은 고딕"/>
              </a:defRPr>
            </a:pPr>
            <a:r>
              <a:rPr lang="ko-KR" altLang="en-US"/>
              <a:t>“얼마나 오래 사는가”에서 “어떻게 마지막을 살아가는가”로</a:t>
            </a: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0972800" y="6327648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 b="1">
                <a:solidFill>
                  <a:srgbClr val="b8945c"/>
                </a:solidFill>
                <a:latin typeface="맑은 고딕"/>
              </a:defRPr>
            </a:pPr>
            <a:r>
              <a:rPr lang="ko-KR" altLang="en-US"/>
              <a:t>01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b89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13232" y="27432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767169"/>
                </a:solidFill>
                <a:latin typeface="맑은 고딕"/>
              </a:defRPr>
            </a:pPr>
            <a:r>
              <a:rPr lang="ko-KR" altLang="en-US"/>
              <a:t>10분 발제 · 웰다잉</a:t>
            </a:r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13232" y="713232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f3a48"/>
                </a:solidFill>
                <a:latin typeface="맑은 고딕"/>
              </a:defRPr>
            </a:pPr>
            <a:r>
              <a:rPr lang="ko-KR" altLang="en-US"/>
              <a:t>9. 토론을 위한 핵심 질문</a:t>
            </a:r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914400" y="1417320"/>
            <a:ext cx="10149840" cy="2714625"/>
          </a:xfrm>
          <a:prstGeom prst="rect">
            <a:avLst/>
          </a:prstGeom>
          <a:noFill/>
        </p:spPr>
        <p:txBody>
          <a:bodyPr wrap="square" lIns="45720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1" i="0" u="none" strike="noStrike" mc:Ignorable="hp" hp:hslEmbossed="0"/>
              <a:t>① 자기결정권과 생명 존중이 충돌할 때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/>
              <a:t>, </a:t>
            </a:r>
            <a:r>
              <a:rPr xmlns:mc="http://schemas.openxmlformats.org/markup-compatibility/2006" xmlns:hp="http://schemas.haansoft.com/office/presentation/8.0" b="1" i="0" u="none" strike="noStrike" mc:Ignorable="hp" hp:hslEmbossed="0"/>
              <a:t>우리는 무엇을 가장 중요하게 고려해야 할까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/>
              <a:t>?</a:t>
            </a:r>
            <a:endParaRPr xmlns:mc="http://schemas.openxmlformats.org/markup-compatibility/2006" xmlns:hp="http://schemas.haansoft.com/office/presentation/8.0" lang="EN-US" b="1" i="0" u="none" strike="noStrike" mc:Ignorable="hp" hp:hslEmbossed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1" i="0" u="none" strike="noStrike" mc:Ignorable="hp" hp:hslEmbossed="0"/>
              <a:t>② 간병의 고통과 경제적 부담 때문에 죽음을 선택하는 사람이 있다면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/>
              <a:t>, </a:t>
            </a:r>
            <a:r>
              <a:rPr xmlns:mc="http://schemas.openxmlformats.org/markup-compatibility/2006" xmlns:hp="http://schemas.haansoft.com/office/presentation/8.0" b="1" i="0" u="none" strike="noStrike" mc:Ignorable="hp" hp:hslEmbossed="0"/>
              <a:t>그것은 개인의 선택일까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/>
              <a:t>, </a:t>
            </a:r>
            <a:r>
              <a:rPr xmlns:mc="http://schemas.openxmlformats.org/markup-compatibility/2006" xmlns:hp="http://schemas.haansoft.com/office/presentation/8.0" b="1" i="0" u="none" strike="noStrike" mc:Ignorable="hp" hp:hslEmbossed="0"/>
              <a:t>사회의 책임일까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/>
              <a:t>?</a:t>
            </a:r>
            <a:endParaRPr xmlns:mc="http://schemas.openxmlformats.org/markup-compatibility/2006" xmlns:hp="http://schemas.haansoft.com/office/presentation/8.0" lang="EN-US" b="1" i="0" u="none" strike="noStrike" mc:Ignorable="hp" hp:hslEmbossed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b="1" i="0" u="none" strike="noStrike" mc:Ignorable="hp" hp:hslEmbossed="0"/>
              <a:t>③ 우리 사회가 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/>
              <a:t>‘</a:t>
            </a:r>
            <a:r>
              <a:rPr xmlns:mc="http://schemas.openxmlformats.org/markup-compatibility/2006" xmlns:hp="http://schemas.haansoft.com/office/presentation/8.0" b="1" i="0" u="none" strike="noStrike" mc:Ignorable="hp" hp:hslEmbossed="0"/>
              <a:t>품위 있는 죽음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/>
              <a:t>’</a:t>
            </a:r>
            <a:r>
              <a:rPr xmlns:mc="http://schemas.openxmlformats.org/markup-compatibility/2006" xmlns:hp="http://schemas.haansoft.com/office/presentation/8.0" b="1" i="0" u="none" strike="noStrike" mc:Ignorable="hp" hp:hslEmbossed="0"/>
              <a:t>을 보장하기 위해 가장 먼저 바꾸어야 할 것은 무엇일까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/>
              <a:t>?</a:t>
            </a:r>
            <a:endParaRPr xmlns:mc="http://schemas.openxmlformats.org/markup-compatibility/2006" xmlns:hp="http://schemas.haansoft.com/office/presentation/8.0" lang="EN-US" b="1" i="0" u="none" strike="noStrike" mc:Ignorable="hp" hp:hslEmbossed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lang="EN-US" b="1" i="0" u="none" strike="noStrike" mc:Ignorable="hp" hp:hslEmbossed="0"/>
              <a:t>(</a:t>
            </a:r>
            <a:r>
              <a:rPr xmlns:mc="http://schemas.openxmlformats.org/markup-compatibility/2006" xmlns:hp="http://schemas.haansoft.com/office/presentation/8.0" b="1" i="0" u="none" strike="noStrike" mc:Ignorable="hp" hp:hslEmbossed="0"/>
              <a:t>호스피스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/>
              <a:t>·</a:t>
            </a:r>
            <a:r>
              <a:rPr xmlns:mc="http://schemas.openxmlformats.org/markup-compatibility/2006" xmlns:hp="http://schemas.haansoft.com/office/presentation/8.0" b="1" i="0" u="none" strike="noStrike" mc:Ignorable="hp" hp:hslEmbossed="0"/>
              <a:t>간병지원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/>
              <a:t>·</a:t>
            </a:r>
            <a:r>
              <a:rPr xmlns:mc="http://schemas.openxmlformats.org/markup-compatibility/2006" xmlns:hp="http://schemas.haansoft.com/office/presentation/8.0" b="1" i="0" u="none" strike="noStrike" mc:Ignorable="hp" hp:hslEmbossed="0"/>
              <a:t>의료관행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/>
              <a:t>·</a:t>
            </a:r>
            <a:r>
              <a:rPr xmlns:mc="http://schemas.openxmlformats.org/markup-compatibility/2006" xmlns:hp="http://schemas.haansoft.com/office/presentation/8.0" b="1" i="0" u="none" strike="noStrike" mc:Ignorable="hp" hp:hslEmbossed="0"/>
              <a:t>가족돌봄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/>
              <a:t>·</a:t>
            </a:r>
            <a:r>
              <a:rPr xmlns:mc="http://schemas.openxmlformats.org/markup-compatibility/2006" xmlns:hp="http://schemas.haansoft.com/office/presentation/8.0" b="1" i="0" u="none" strike="noStrike" mc:Ignorable="hp" hp:hslEmbossed="0"/>
              <a:t>국가의 책임 등</a:t>
            </a:r>
            <a:r>
              <a:rPr xmlns:mc="http://schemas.openxmlformats.org/markup-compatibility/2006" xmlns:hp="http://schemas.haansoft.com/office/presentation/8.0" lang="EN-US" b="1" i="0" u="none" strike="noStrike" mc:Ignorable="hp" hp:hslEmbossed="0"/>
              <a:t>)</a:t>
            </a:r>
            <a:endParaRPr xmlns:mc="http://schemas.openxmlformats.org/markup-compatibility/2006" xmlns:hp="http://schemas.haansoft.com/office/presentation/8.0" lang="EN-US" b="1" i="0" u="none" strike="noStrike" mc:Ignorable="hp" hp:hslEmbossed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 sz="1800">
                <a:solidFill>
                  <a:srgbClr val="3a3a3a"/>
                </a:solidFill>
                <a:latin typeface="맑은 고딕"/>
              </a:defRPr>
            </a:pPr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972800" y="6327648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 b="1">
                <a:solidFill>
                  <a:srgbClr val="b8945c"/>
                </a:solidFill>
                <a:latin typeface="맑은 고딕"/>
              </a:defRPr>
            </a:pPr>
            <a:r>
              <a:rPr lang="ko-KR" altLang="en-US"/>
              <a:t>10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b89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13232" y="27432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767169"/>
                </a:solidFill>
                <a:latin typeface="맑은 고딕"/>
              </a:defRPr>
            </a:pPr>
            <a:r>
              <a:rPr lang="ko-KR" altLang="en-US"/>
              <a:t>공식 자료 · 함께 보기</a:t>
            </a:r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13232" y="713232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f3a48"/>
                </a:solidFill>
                <a:latin typeface="맑은 고딕"/>
              </a:defRPr>
            </a:pPr>
            <a:r>
              <a:rPr lang="ko-KR" altLang="en-US"/>
              <a:t>10. 40초 영상으로 마무리하기</a:t>
            </a:r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7c593f"/>
                </a:solidFill>
                <a:latin typeface="맑은 고딕"/>
              </a:defRPr>
            </a:pPr>
            <a:r>
              <a:rPr lang="ko-KR" altLang="en-US"/>
              <a:t>국립연명의료관리기관 공식 홍보영상</a:t>
            </a:r>
            <a:endParaRPr lang="ko-KR" altLang="en-US"/>
          </a:p>
        </p:txBody>
      </p:sp>
      <p:sp>
        <p:nvSpPr>
          <p:cNvPr id="6" name="Rounded Rectangle 5"/>
          <p:cNvSpPr/>
          <p:nvPr/>
        </p:nvSpPr>
        <p:spPr>
          <a:xfrm>
            <a:off x="914400" y="1965960"/>
            <a:ext cx="9326880" cy="3124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ebe4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Oval 6">
            <a:hlinkClick r:id="rId3"/>
          </p:cNvPr>
          <p:cNvSpPr/>
          <p:nvPr/>
        </p:nvSpPr>
        <p:spPr>
          <a:xfrm>
            <a:off x="5166360" y="1965960"/>
            <a:ext cx="1828800" cy="1828800"/>
          </a:xfrm>
          <a:prstGeom prst="ellipse">
            <a:avLst/>
          </a:prstGeom>
          <a:solidFill>
            <a:srgbClr val="7c5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TextBox 7">
            <a:hlinkClick r:id="rId3"/>
          </p:cNvPr>
          <p:cNvSpPr txBox="1"/>
          <p:nvPr/>
        </p:nvSpPr>
        <p:spPr>
          <a:xfrm>
            <a:off x="5532120" y="2404872"/>
            <a:ext cx="10972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Arial"/>
              </a:defRPr>
            </a:pPr>
            <a:r>
              <a:rPr lang="ko-KR" altLang="en-US"/>
              <a:t>▶</a:t>
            </a: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828800" y="4160520"/>
            <a:ext cx="8412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300" b="1">
                <a:solidFill>
                  <a:srgbClr val="2f3a48"/>
                </a:solidFill>
                <a:latin typeface="맑은 고딕"/>
              </a:defRPr>
            </a:pPr>
            <a:r>
              <a:rPr lang="ko-KR" altLang="en-US"/>
              <a:t>「당신의 선택을 존중합니다」 · 40초</a:t>
            </a:r>
            <a:endParaRPr lang="ko-KR" altLang="en-US"/>
          </a:p>
          <a:p>
            <a:pPr algn="ctr">
              <a:defRPr sz="1300">
                <a:solidFill>
                  <a:srgbClr val="767169"/>
                </a:solidFill>
                <a:latin typeface="맑은 고딕"/>
              </a:defRPr>
            </a:pPr>
            <a:r>
              <a:rPr lang="ko-KR" altLang="en-US"/>
              <a:t>슬라이드의 ▶ 버튼을 클릭하면 공식 영상이 재생됩니다.</a:t>
            </a:r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280160" y="5715000"/>
            <a:ext cx="9601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7c593f"/>
                </a:solidFill>
                <a:latin typeface="맑은 고딕"/>
              </a:defRPr>
            </a:pPr>
            <a:r>
              <a:rPr lang="ko-KR" altLang="en-US"/>
              <a:t>“품위 있는 죽음은 마지막까지 한 인간으로 존중받을 권리에서 시작된다.”</a:t>
            </a:r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0972800" y="6327648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 b="1">
                <a:solidFill>
                  <a:srgbClr val="b8945c"/>
                </a:solidFill>
                <a:latin typeface="맑은 고딕"/>
              </a:defRPr>
            </a:pPr>
            <a:r>
              <a:rPr lang="ko-KR" altLang="en-US"/>
              <a:t>11</a:t>
            </a:r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914400" y="6144768"/>
            <a:ext cx="9875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767169"/>
                </a:solidFill>
                <a:latin typeface="맑은 고딕"/>
              </a:defRPr>
            </a:pPr>
            <a:r>
              <a:rPr lang="ko-KR" altLang="en-US"/>
              <a:t>영상: 국립연명의료관리기관(KONIBP) 공식 유튜브 · 사진 자료: 경향신문, BBC News Korea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b89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13232" y="27432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767169"/>
                </a:solidFill>
                <a:latin typeface="맑은 고딕"/>
              </a:defRPr>
            </a:pPr>
            <a:r>
              <a:rPr lang="ko-KR" altLang="en-US"/>
              <a:t>10분 발제 · 웰다잉</a:t>
            </a:r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13232" y="713232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f3a48"/>
                </a:solidFill>
                <a:latin typeface="맑은 고딕"/>
              </a:defRPr>
            </a:pPr>
            <a:r>
              <a:rPr lang="ko-KR" altLang="en-US"/>
              <a:t>1. 7~8장의 문제의식</a:t>
            </a:r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6766560" cy="4389120"/>
          </a:xfrm>
          <a:prstGeom prst="rect">
            <a:avLst/>
          </a:prstGeom>
          <a:noFill/>
        </p:spPr>
        <p:txBody>
          <a:bodyPr wrap="square" lIns="45720">
            <a:spAutoFit/>
          </a:bodyPr>
          <a:lstStyle/>
          <a:p>
            <a:pPr>
              <a:spcAft>
                <a:spcPts val="1300"/>
              </a:spcAft>
              <a:defRPr sz="18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죽음은 단순한 의학적 사건이 아니라 ‘삶의 마지막 과정’이다.</a:t>
            </a:r>
            <a:endParaRPr lang="ko-KR" altLang="en-US"/>
          </a:p>
          <a:p>
            <a:pPr>
              <a:spcAft>
                <a:spcPts val="1300"/>
              </a:spcAft>
              <a:defRPr sz="18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환자의 자기결정권은 중요하지만, 죽음의 책임을 개인에게만 맡길 수는 없다.</a:t>
            </a:r>
            <a:endParaRPr lang="ko-KR" altLang="en-US"/>
          </a:p>
          <a:p>
            <a:pPr>
              <a:spcAft>
                <a:spcPts val="1300"/>
              </a:spcAft>
              <a:defRPr sz="18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가족·의료진·사회·국가가 함께 ‘좋은 죽음’을 가능하게 해야 한다.</a:t>
            </a:r>
            <a:endParaRPr lang="ko-KR" altLang="en-US"/>
          </a:p>
        </p:txBody>
      </p:sp>
      <p:pic>
        <p:nvPicPr>
          <p:cNvPr id="6" name="Picture 5" descr="_crop_4403022453957314361.jpg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909560" y="1508760"/>
            <a:ext cx="3246120" cy="411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909560" y="5349240"/>
            <a:ext cx="324612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ffffff"/>
                </a:solidFill>
                <a:latin typeface="맑은 고딕"/>
              </a:defRPr>
            </a:pPr>
            <a:r>
              <a:rPr lang="ko-KR" altLang="en-US"/>
              <a:t>연명의료와 임종 돌봄을 보여주는 자료</a:t>
            </a:r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0972800" y="6327648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 b="1">
                <a:solidFill>
                  <a:srgbClr val="b8945c"/>
                </a:solidFill>
                <a:latin typeface="맑은 고딕"/>
              </a:defRPr>
            </a:pPr>
            <a:r>
              <a:rPr lang="ko-KR" altLang="en-US"/>
              <a:t>02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b89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13232" y="27432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767169"/>
                </a:solidFill>
                <a:latin typeface="맑은 고딕"/>
              </a:defRPr>
            </a:pPr>
            <a:r>
              <a:rPr lang="ko-KR" altLang="en-US"/>
              <a:t>10분 발제 · 웰다잉</a:t>
            </a:r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13232" y="713232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f3a48"/>
                </a:solidFill>
                <a:latin typeface="맑은 고딕"/>
              </a:defRPr>
            </a:pPr>
            <a:r>
              <a:rPr lang="ko-KR" altLang="en-US"/>
              <a:t>2. 안락사 논쟁 — 찬성의 목소리</a:t>
            </a:r>
            <a:endParaRPr lang="ko-KR" altLang="en-US"/>
          </a:p>
        </p:txBody>
      </p:sp>
      <p:sp>
        <p:nvSpPr>
          <p:cNvPr id="5" name="Rounded Rectangle 4"/>
          <p:cNvSpPr/>
          <p:nvPr/>
        </p:nvSpPr>
        <p:spPr>
          <a:xfrm>
            <a:off x="868680" y="1600200"/>
            <a:ext cx="6400800" cy="2057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be4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188719" y="1874519"/>
            <a:ext cx="5760720" cy="1508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defRPr sz="2400" b="1">
                <a:solidFill>
                  <a:srgbClr val="7c593f"/>
                </a:solidFill>
                <a:latin typeface="맑은 고딕"/>
              </a:defRPr>
            </a:pPr>
            <a:r>
              <a:rPr lang="ko-KR" altLang="en-US"/>
              <a:t>“내 삶과 죽음에 관한 결정권도</a:t>
            </a:r>
            <a:br>
              <a:rPr lang="ko-KR" altLang="en-US"/>
            </a:br>
            <a:r>
              <a:rPr lang="ko-KR" altLang="en-US"/>
              <a:t>나에게 있어야 하지 않을까?”</a:t>
            </a: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960120" y="3886200"/>
            <a:ext cx="6309360" cy="1737360"/>
          </a:xfrm>
          <a:prstGeom prst="rect">
            <a:avLst/>
          </a:prstGeom>
          <a:noFill/>
        </p:spPr>
        <p:txBody>
          <a:bodyPr wrap="square" lIns="45720">
            <a:spAutoFit/>
          </a:bodyPr>
          <a:lstStyle/>
          <a:p>
            <a:pPr>
              <a:spcAft>
                <a:spcPts val="1300"/>
              </a:spcAft>
              <a:defRPr sz="16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자기결정권을 존중해야 한다.</a:t>
            </a:r>
            <a:endParaRPr lang="ko-KR" altLang="en-US"/>
          </a:p>
          <a:p>
            <a:pPr>
              <a:spcAft>
                <a:spcPts val="1300"/>
              </a:spcAft>
              <a:defRPr sz="16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회복 가능성이 없고 극심한 고통이 지속될 때 고통을 끝낼 권리를 주장한다.</a:t>
            </a:r>
            <a:endParaRPr lang="ko-KR" altLang="en-US"/>
          </a:p>
          <a:p>
            <a:pPr>
              <a:spcAft>
                <a:spcPts val="1300"/>
              </a:spcAft>
              <a:defRPr sz="16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인간의 존엄성과 선택의 자유를 중요한 가치로 본다.</a:t>
            </a:r>
            <a:endParaRPr lang="ko-KR" altLang="en-US"/>
          </a:p>
        </p:txBody>
      </p:sp>
      <p:pic>
        <p:nvPicPr>
          <p:cNvPr id="8" name="Picture 7" descr="_crop_1891395351808501695.jpg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635240" y="1508760"/>
            <a:ext cx="3566160" cy="411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35240" y="5349240"/>
            <a:ext cx="356616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ffffff"/>
                </a:solidFill>
                <a:latin typeface="맑은 고딕"/>
              </a:defRPr>
            </a:pPr>
            <a:r>
              <a:rPr lang="ko-KR" altLang="en-US"/>
              <a:t>자료 이미지</a:t>
            </a:r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0972800" y="6327648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 b="1">
                <a:solidFill>
                  <a:srgbClr val="b8945c"/>
                </a:solidFill>
                <a:latin typeface="맑은 고딕"/>
              </a:defRPr>
            </a:pPr>
            <a:r>
              <a:rPr lang="ko-KR" altLang="en-US"/>
              <a:t>03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b89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13232" y="27432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767169"/>
                </a:solidFill>
                <a:latin typeface="맑은 고딕"/>
              </a:defRPr>
            </a:pPr>
            <a:r>
              <a:rPr lang="ko-KR" altLang="en-US"/>
              <a:t>10분 발제 · 웰다잉</a:t>
            </a:r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13232" y="713232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f3a48"/>
                </a:solidFill>
                <a:latin typeface="맑은 고딕"/>
              </a:defRPr>
            </a:pPr>
            <a:r>
              <a:rPr lang="ko-KR" altLang="en-US"/>
              <a:t>3. 안락사 논쟁 — 반대의 우려</a:t>
            </a:r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6583680" cy="4389120"/>
          </a:xfrm>
          <a:prstGeom prst="rect">
            <a:avLst/>
          </a:prstGeom>
          <a:noFill/>
        </p:spPr>
        <p:txBody>
          <a:bodyPr wrap="square" lIns="45720">
            <a:spAutoFit/>
          </a:bodyPr>
          <a:lstStyle/>
          <a:p>
            <a:pPr>
              <a:spcAft>
                <a:spcPts val="1300"/>
              </a:spcAft>
              <a:defRPr sz="18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생명은 효용이나 경제적 가치로 판단할 수 없다.</a:t>
            </a:r>
            <a:endParaRPr lang="ko-KR" altLang="en-US"/>
          </a:p>
          <a:p>
            <a:pPr>
              <a:spcAft>
                <a:spcPts val="1300"/>
              </a:spcAft>
              <a:defRPr sz="18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노인·장애인·중증 환자가 ‘가족에게 부담’이라는 압력을 받을 위험이 있다.</a:t>
            </a:r>
            <a:endParaRPr lang="ko-KR" altLang="en-US"/>
          </a:p>
          <a:p>
            <a:pPr>
              <a:spcAft>
                <a:spcPts val="1300"/>
              </a:spcAft>
              <a:defRPr sz="18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‘죽고 싶다’는 의사가 정말 자유로운 선택인지 확인하기 어렵다.</a:t>
            </a:r>
            <a:endParaRPr lang="ko-KR" altLang="en-US"/>
          </a:p>
        </p:txBody>
      </p:sp>
      <p:sp>
        <p:nvSpPr>
          <p:cNvPr id="6" name="Rounded Rectangle 5"/>
          <p:cNvSpPr/>
          <p:nvPr/>
        </p:nvSpPr>
        <p:spPr>
          <a:xfrm>
            <a:off x="7726679" y="1828800"/>
            <a:ext cx="3246120" cy="21488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be4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046719" y="2103120"/>
            <a:ext cx="2606039" cy="1600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defRPr sz="2200" b="1">
                <a:solidFill>
                  <a:srgbClr val="7c593f"/>
                </a:solidFill>
                <a:latin typeface="맑은 고딕"/>
              </a:defRPr>
            </a:pPr>
            <a:r>
              <a:rPr lang="ko-KR" altLang="en-US"/>
              <a:t>“죽음을 선택하게 만든</a:t>
            </a:r>
            <a:br>
              <a:rPr lang="ko-KR" altLang="en-US"/>
            </a:br>
            <a:r>
              <a:rPr lang="ko-KR" altLang="en-US"/>
              <a:t>사회적 조건은 없는가?”</a:t>
            </a:r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0972800" y="6327648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 b="1">
                <a:solidFill>
                  <a:srgbClr val="b8945c"/>
                </a:solidFill>
                <a:latin typeface="맑은 고딕"/>
              </a:defRPr>
            </a:pPr>
            <a:r>
              <a:rPr lang="ko-KR" altLang="en-US"/>
              <a:t>04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b89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13232" y="27432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767169"/>
                </a:solidFill>
                <a:latin typeface="맑은 고딕"/>
              </a:defRPr>
            </a:pPr>
            <a:r>
              <a:rPr lang="ko-KR" altLang="en-US"/>
              <a:t>10분 발제 · 웰다잉</a:t>
            </a:r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13232" y="713232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f3a48"/>
                </a:solidFill>
                <a:latin typeface="맑은 고딕"/>
              </a:defRPr>
            </a:pPr>
            <a:r>
              <a:rPr lang="ko-KR" altLang="en-US"/>
              <a:t>4. 저자가 던지는 더 근본적인 질문</a:t>
            </a:r>
            <a:endParaRPr lang="ko-KR" altLang="en-US"/>
          </a:p>
        </p:txBody>
      </p:sp>
      <p:sp>
        <p:nvSpPr>
          <p:cNvPr id="5" name="Rounded Rectangle 4"/>
          <p:cNvSpPr/>
          <p:nvPr/>
        </p:nvSpPr>
        <p:spPr>
          <a:xfrm>
            <a:off x="914400" y="1463040"/>
            <a:ext cx="10241280" cy="32461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be4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234440" y="1737360"/>
            <a:ext cx="9601200" cy="2697479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defRPr sz="2200" b="1">
                <a:solidFill>
                  <a:srgbClr val="7c593f"/>
                </a:solidFill>
                <a:latin typeface="맑은 고딕"/>
              </a:defRPr>
            </a:pPr>
            <a:r>
              <a:rPr lang="ko-KR" altLang="en-US"/>
              <a:t>안락사를 허용할 것인가?</a:t>
            </a:r>
            <a:br>
              <a:rPr lang="ko-KR" altLang="en-US"/>
            </a:br>
            <a:br>
              <a:rPr lang="ko-KR" altLang="en-US"/>
            </a:br>
            <a:r>
              <a:rPr lang="ko-KR" altLang="en-US"/>
              <a:t>그보다 먼저,</a:t>
            </a:r>
            <a:br>
              <a:rPr lang="ko-KR" altLang="en-US"/>
            </a:br>
            <a:r>
              <a:rPr lang="ko-KR" altLang="en-US"/>
              <a:t>“사람들이 죽음을 선택하지 않아도 될 만큼</a:t>
            </a:r>
            <a:br>
              <a:rPr lang="ko-KR" altLang="en-US"/>
            </a:br>
            <a:r>
              <a:rPr lang="ko-KR" altLang="en-US"/>
              <a:t>좋은 웰다잉 환경을 만들었는가?”</a:t>
            </a: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828800" y="4983480"/>
            <a:ext cx="8686800" cy="640080"/>
          </a:xfrm>
          <a:prstGeom prst="rect">
            <a:avLst/>
          </a:prstGeom>
          <a:noFill/>
        </p:spPr>
        <p:txBody>
          <a:bodyPr wrap="square" lIns="45720">
            <a:spAutoFit/>
          </a:bodyPr>
          <a:lstStyle/>
          <a:p>
            <a:pPr>
              <a:spcAft>
                <a:spcPts val="1300"/>
              </a:spcAft>
              <a:defRPr sz="17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호스피스 · 완화의료 · 간병지원 · 가족돌봄 · 사회적 지원</a:t>
            </a:r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0972800" y="6327648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 b="1">
                <a:solidFill>
                  <a:srgbClr val="b8945c"/>
                </a:solidFill>
                <a:latin typeface="맑은 고딕"/>
              </a:defRPr>
            </a:pPr>
            <a:r>
              <a:rPr lang="ko-KR" altLang="en-US"/>
              <a:t>05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b89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13232" y="27432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767169"/>
                </a:solidFill>
                <a:latin typeface="맑은 고딕"/>
              </a:defRPr>
            </a:pPr>
            <a:r>
              <a:rPr lang="ko-KR" altLang="en-US"/>
              <a:t>10분 발제 · 웰다잉</a:t>
            </a:r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13232" y="713232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f3a48"/>
                </a:solidFill>
                <a:latin typeface="맑은 고딕"/>
              </a:defRPr>
            </a:pPr>
            <a:r>
              <a:rPr lang="ko-KR" altLang="en-US"/>
              <a:t>5. 연명의료결정법의 의미</a:t>
            </a:r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6400800" cy="4389120"/>
          </a:xfrm>
          <a:prstGeom prst="rect">
            <a:avLst/>
          </a:prstGeom>
          <a:noFill/>
        </p:spPr>
        <p:txBody>
          <a:bodyPr wrap="square" lIns="45720">
            <a:spAutoFit/>
          </a:bodyPr>
          <a:lstStyle/>
          <a:p>
            <a:pPr>
              <a:spcAft>
                <a:spcPts val="1300"/>
              </a:spcAft>
              <a:defRPr sz="18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임종 과정에서 무의미한 생명연장 치료를 중단할 수 있도록 한 중요한 제도적 변화</a:t>
            </a:r>
            <a:endParaRPr lang="ko-KR" altLang="en-US"/>
          </a:p>
          <a:p>
            <a:pPr>
              <a:spcAft>
                <a:spcPts val="1300"/>
              </a:spcAft>
              <a:defRPr sz="18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환자의 의사를 존중하고 자기결정권을 제도화했다는 의미</a:t>
            </a:r>
            <a:endParaRPr lang="ko-KR" altLang="en-US"/>
          </a:p>
          <a:p>
            <a:pPr>
              <a:spcAft>
                <a:spcPts val="1300"/>
              </a:spcAft>
              <a:defRPr sz="18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그러나 ‘죽음을 선택할 권리’와 동일한 제도는 아니다.</a:t>
            </a:r>
            <a:endParaRPr lang="ko-KR" altLang="en-US"/>
          </a:p>
        </p:txBody>
      </p:sp>
      <p:sp>
        <p:nvSpPr>
          <p:cNvPr id="6" name="Rounded Rectangle 5"/>
          <p:cNvSpPr/>
          <p:nvPr/>
        </p:nvSpPr>
        <p:spPr>
          <a:xfrm>
            <a:off x="7543800" y="1874519"/>
            <a:ext cx="1600200" cy="3108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ebe4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653526" y="2148840"/>
            <a:ext cx="1490474" cy="1830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7c593f"/>
                </a:solidFill>
                <a:latin typeface="맑은 고딕"/>
              </a:defRPr>
            </a:pPr>
            <a:r>
              <a:rPr lang="ko-KR" altLang="en-US"/>
              <a:t>연명의료 중단</a:t>
            </a:r>
            <a:endParaRPr lang="ko-KR" altLang="en-US"/>
          </a:p>
          <a:p>
            <a:pPr algn="ctr">
              <a:spcBef>
                <a:spcPts val="2000"/>
              </a:spcBef>
              <a:defRPr sz="1300">
                <a:solidFill>
                  <a:srgbClr val="3a3a3a"/>
                </a:solidFill>
                <a:latin typeface="맑은 고딕"/>
              </a:defRPr>
            </a:pPr>
            <a:r>
              <a:rPr lang="ko-KR" altLang="en-US" sz="1600"/>
              <a:t>임종 과정에서</a:t>
            </a:r>
            <a:br>
              <a:rPr lang="ko-KR" altLang="en-US" sz="1600"/>
            </a:br>
            <a:r>
              <a:rPr lang="ko-KR" altLang="en-US" sz="1600"/>
              <a:t>무의미한 생명연장 치료를 중단</a:t>
            </a:r>
            <a:endParaRPr lang="ko-KR" altLang="en-US" sz="1600"/>
          </a:p>
        </p:txBody>
      </p:sp>
      <p:sp>
        <p:nvSpPr>
          <p:cNvPr id="8" name="Rounded Rectangle 7"/>
          <p:cNvSpPr/>
          <p:nvPr/>
        </p:nvSpPr>
        <p:spPr>
          <a:xfrm>
            <a:off x="9372600" y="1874519"/>
            <a:ext cx="1600200" cy="3108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ebe4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9482328" y="2148840"/>
            <a:ext cx="1490472" cy="1373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7c593f"/>
                </a:solidFill>
                <a:latin typeface="맑은 고딕"/>
              </a:defRPr>
            </a:pPr>
            <a:r>
              <a:rPr lang="ko-KR" altLang="en-US" sz="2000"/>
              <a:t>안락사</a:t>
            </a:r>
            <a:endParaRPr lang="ko-KR" altLang="en-US" sz="2000"/>
          </a:p>
          <a:p>
            <a:pPr algn="ctr">
              <a:spcBef>
                <a:spcPts val="2000"/>
              </a:spcBef>
              <a:defRPr sz="1300">
                <a:solidFill>
                  <a:srgbClr val="3a3a3a"/>
                </a:solidFill>
                <a:latin typeface="맑은 고딕"/>
              </a:defRPr>
            </a:pPr>
            <a:r>
              <a:rPr lang="ko-KR" altLang="en-US" sz="1600"/>
              <a:t>환자의 죽음을</a:t>
            </a:r>
            <a:br>
              <a:rPr lang="ko-KR" altLang="en-US" sz="1600"/>
            </a:br>
            <a:r>
              <a:rPr lang="ko-KR" altLang="en-US" sz="1600"/>
              <a:t>직접적으로 앞당기는 행위</a:t>
            </a:r>
            <a:endParaRPr lang="ko-KR" altLang="en-US" sz="1600"/>
          </a:p>
        </p:txBody>
      </p:sp>
      <p:sp>
        <p:nvSpPr>
          <p:cNvPr id="10" name="TextBox 9"/>
          <p:cNvSpPr txBox="1"/>
          <p:nvPr/>
        </p:nvSpPr>
        <p:spPr>
          <a:xfrm>
            <a:off x="10972800" y="6327648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 b="1">
                <a:solidFill>
                  <a:srgbClr val="b8945c"/>
                </a:solidFill>
                <a:latin typeface="맑은 고딕"/>
              </a:defRPr>
            </a:pPr>
            <a:r>
              <a:rPr lang="ko-KR" altLang="en-US"/>
              <a:t>06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b89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13232" y="27432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767169"/>
                </a:solidFill>
                <a:latin typeface="맑은 고딕"/>
              </a:defRPr>
            </a:pPr>
            <a:r>
              <a:rPr lang="ko-KR" altLang="en-US"/>
              <a:t>10분 발제 · 웰다잉</a:t>
            </a:r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13232" y="713232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f3a48"/>
                </a:solidFill>
                <a:latin typeface="맑은 고딕"/>
              </a:defRPr>
            </a:pPr>
            <a:r>
              <a:rPr lang="ko-KR" altLang="en-US"/>
              <a:t>6. 왜 아직 갈 길이 먼가?</a:t>
            </a:r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6583680" cy="4389120"/>
          </a:xfrm>
          <a:prstGeom prst="rect">
            <a:avLst/>
          </a:prstGeom>
          <a:noFill/>
        </p:spPr>
        <p:txBody>
          <a:bodyPr wrap="square" lIns="45720">
            <a:spAutoFit/>
          </a:bodyPr>
          <a:lstStyle/>
          <a:p>
            <a:pPr>
              <a:spcAft>
                <a:spcPts val="1300"/>
              </a:spcAft>
              <a:defRPr sz="18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법이 있어도 실제 임종 현장의 의사소통과 판단은 쉽지 않다.</a:t>
            </a:r>
            <a:endParaRPr lang="ko-KR" altLang="en-US"/>
          </a:p>
          <a:p>
            <a:pPr>
              <a:spcAft>
                <a:spcPts val="1300"/>
              </a:spcAft>
              <a:defRPr sz="18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환자·가족·의료진 사이에 죽음에 관한 대화가 충분하지 않다.</a:t>
            </a:r>
            <a:endParaRPr lang="ko-KR" altLang="en-US"/>
          </a:p>
          <a:p>
            <a:pPr>
              <a:spcAft>
                <a:spcPts val="1300"/>
              </a:spcAft>
              <a:defRPr sz="18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치료의 지속에 치우치면 삶의 질과 돌봄이 뒤로 밀릴 수 있다.</a:t>
            </a:r>
            <a:endParaRPr lang="ko-KR" altLang="en-US"/>
          </a:p>
          <a:p>
            <a:pPr>
              <a:spcAft>
                <a:spcPts val="1300"/>
              </a:spcAft>
              <a:defRPr sz="18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건강할 때부터 자신의 뜻을 미리 준비하는 문화가 필요하다.</a:t>
            </a:r>
            <a:endParaRPr lang="ko-KR" altLang="en-US"/>
          </a:p>
        </p:txBody>
      </p:sp>
      <p:pic>
        <p:nvPicPr>
          <p:cNvPr id="6" name="Picture 5" descr="_crop_4403022453957314361.jpg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909560" y="1508760"/>
            <a:ext cx="3246120" cy="411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909560" y="5349240"/>
            <a:ext cx="324612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ffffff"/>
                </a:solidFill>
                <a:latin typeface="맑은 고딕"/>
              </a:defRPr>
            </a:pPr>
            <a:r>
              <a:rPr lang="ko-KR" altLang="en-US"/>
              <a:t>환자·가족·의료진의 소통이 중요하다</a:t>
            </a:r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0972800" y="6327648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 b="1">
                <a:solidFill>
                  <a:srgbClr val="b8945c"/>
                </a:solidFill>
                <a:latin typeface="맑은 고딕"/>
              </a:defRPr>
            </a:pPr>
            <a:r>
              <a:rPr lang="ko-KR" altLang="en-US"/>
              <a:t>07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b89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13232" y="27432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767169"/>
                </a:solidFill>
                <a:latin typeface="맑은 고딕"/>
              </a:defRPr>
            </a:pPr>
            <a:r>
              <a:rPr lang="ko-KR" altLang="en-US"/>
              <a:t>10분 발제 · 웰다잉</a:t>
            </a:r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13232" y="713232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f3a48"/>
                </a:solidFill>
                <a:latin typeface="맑은 고딕"/>
              </a:defRPr>
            </a:pPr>
            <a:r>
              <a:rPr lang="ko-KR" altLang="en-US"/>
              <a:t>7. 해법 — 죽음을 앞당기기보다 ‘잘 죽도록’ 돕기</a:t>
            </a:r>
            <a:endParaRPr lang="ko-KR" altLang="en-US"/>
          </a:p>
        </p:txBody>
      </p:sp>
      <p:pic>
        <p:nvPicPr>
          <p:cNvPr id="5" name="Picture 4" descr="_crop_2581129176260099601.jpg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77240" y="1417320"/>
            <a:ext cx="4754880" cy="44805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5623560"/>
            <a:ext cx="47548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ffffff"/>
                </a:solidFill>
                <a:latin typeface="맑은 고딕"/>
              </a:defRPr>
            </a:pPr>
            <a:r>
              <a:rPr lang="ko-KR" altLang="en-US"/>
              <a:t>사진: 경향신문</a:t>
            </a: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897880" y="1508760"/>
            <a:ext cx="4937760" cy="4206240"/>
          </a:xfrm>
          <a:prstGeom prst="rect">
            <a:avLst/>
          </a:prstGeom>
          <a:noFill/>
        </p:spPr>
        <p:txBody>
          <a:bodyPr wrap="square" lIns="45720">
            <a:spAutoFit/>
          </a:bodyPr>
          <a:lstStyle/>
          <a:p>
            <a:pPr>
              <a:spcAft>
                <a:spcPts val="1300"/>
              </a:spcAft>
              <a:defRPr sz="17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호스피스·완화의료 확대</a:t>
            </a:r>
            <a:endParaRPr lang="ko-KR" altLang="en-US"/>
          </a:p>
          <a:p>
            <a:pPr>
              <a:spcAft>
                <a:spcPts val="1300"/>
              </a:spcAft>
              <a:defRPr sz="17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통증과 증상 조절</a:t>
            </a:r>
            <a:endParaRPr lang="ko-KR" altLang="en-US"/>
          </a:p>
          <a:p>
            <a:pPr>
              <a:spcAft>
                <a:spcPts val="1300"/>
              </a:spcAft>
              <a:defRPr sz="17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환자와 가족의 충분한 대화</a:t>
            </a:r>
            <a:endParaRPr lang="ko-KR" altLang="en-US"/>
          </a:p>
          <a:p>
            <a:pPr>
              <a:spcAft>
                <a:spcPts val="1300"/>
              </a:spcAft>
              <a:defRPr sz="17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간병 부담과 경제적 부담 완화</a:t>
            </a:r>
            <a:endParaRPr lang="ko-KR" altLang="en-US"/>
          </a:p>
          <a:p>
            <a:pPr>
              <a:spcAft>
                <a:spcPts val="1300"/>
              </a:spcAft>
              <a:defRPr sz="17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환자의 가치와 의사를 존중하는 의료</a:t>
            </a:r>
            <a:endParaRPr lang="ko-KR" altLang="en-US"/>
          </a:p>
        </p:txBody>
      </p:sp>
      <p:sp>
        <p:nvSpPr>
          <p:cNvPr id="8" name="Rounded Rectangle 7"/>
          <p:cNvSpPr/>
          <p:nvPr/>
        </p:nvSpPr>
        <p:spPr>
          <a:xfrm>
            <a:off x="5989320" y="5166360"/>
            <a:ext cx="457200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be4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6309359" y="5440680"/>
            <a:ext cx="3931920" cy="1371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defRPr sz="1700" b="1">
                <a:solidFill>
                  <a:srgbClr val="7c593f"/>
                </a:solidFill>
                <a:latin typeface="맑은 고딕"/>
              </a:defRPr>
            </a:pPr>
            <a:r>
              <a:rPr lang="ko-KR" altLang="en-US"/>
              <a:t>“죽음을 선택하는 사회”보다</a:t>
            </a:r>
            <a:br>
              <a:rPr lang="ko-KR" altLang="en-US"/>
            </a:br>
            <a:r>
              <a:rPr lang="ko-KR" altLang="en-US"/>
              <a:t>“죽음을 잘 돌보는 사회”</a:t>
            </a:r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0972800" y="6327648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 b="1">
                <a:solidFill>
                  <a:srgbClr val="b8945c"/>
                </a:solidFill>
                <a:latin typeface="맑은 고딕"/>
              </a:defRPr>
            </a:pPr>
            <a:r>
              <a:rPr lang="ko-KR" altLang="en-US"/>
              <a:t>08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b89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13232" y="27432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767169"/>
                </a:solidFill>
                <a:latin typeface="맑은 고딕"/>
              </a:defRPr>
            </a:pPr>
            <a:r>
              <a:rPr lang="ko-KR" altLang="en-US"/>
              <a:t>10분 발제 · 웰다잉</a:t>
            </a:r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13232" y="713232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f3a48"/>
                </a:solidFill>
                <a:latin typeface="맑은 고딕"/>
              </a:defRPr>
            </a:pPr>
            <a:r>
              <a:rPr lang="ko-KR" altLang="en-US"/>
              <a:t>8. 기독교적 관점에서 생각할 질문</a:t>
            </a:r>
            <a:endParaRPr lang="ko-KR" altLang="en-US"/>
          </a:p>
        </p:txBody>
      </p:sp>
      <p:pic>
        <p:nvPicPr>
          <p:cNvPr id="5" name="Picture 4" descr="_crop_6930530240148438040.jpg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863840" y="1463040"/>
            <a:ext cx="3291840" cy="41605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63840" y="5349240"/>
            <a:ext cx="32918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ffffff"/>
                </a:solidFill>
                <a:latin typeface="맑은 고딕"/>
              </a:defRPr>
            </a:pPr>
            <a:r>
              <a:rPr lang="ko-KR" altLang="en-US"/>
              <a:t>돌봄과 동행</a:t>
            </a: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68680" y="1600200"/>
            <a:ext cx="6492240" cy="4389120"/>
          </a:xfrm>
          <a:prstGeom prst="rect">
            <a:avLst/>
          </a:prstGeom>
          <a:noFill/>
        </p:spPr>
        <p:txBody>
          <a:bodyPr wrap="square" lIns="45720">
            <a:spAutoFit/>
          </a:bodyPr>
          <a:lstStyle/>
          <a:p>
            <a:pPr>
              <a:spcAft>
                <a:spcPts val="1300"/>
              </a:spcAft>
              <a:defRPr sz="17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생명의 존엄은 단순히 생물학적 생명 연장에만 있는가?</a:t>
            </a:r>
            <a:endParaRPr lang="ko-KR" altLang="en-US"/>
          </a:p>
          <a:p>
            <a:pPr>
              <a:spcAft>
                <a:spcPts val="1300"/>
              </a:spcAft>
              <a:defRPr sz="17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마지막 순간까지 사랑받고, 용서하고, 화해하도록 돕는 것도 생명 존중이 아닌가?</a:t>
            </a:r>
            <a:endParaRPr lang="ko-KR" altLang="en-US"/>
          </a:p>
          <a:p>
            <a:pPr>
              <a:spcAft>
                <a:spcPts val="1300"/>
              </a:spcAft>
              <a:defRPr sz="1700">
                <a:solidFill>
                  <a:srgbClr val="3a3a3a"/>
                </a:solidFill>
                <a:latin typeface="맑은 고딕"/>
              </a:defRPr>
            </a:pPr>
            <a:r>
              <a:rPr lang="ko-KR" altLang="en-US"/>
              <a:t>• ‘얼마나 오래’보다 ‘어떻게 마지막을 살아가는가’를 바라볼 수 있는가?</a:t>
            </a:r>
            <a:endParaRPr lang="ko-KR" altLang="en-US"/>
          </a:p>
        </p:txBody>
      </p:sp>
      <p:sp>
        <p:nvSpPr>
          <p:cNvPr id="8" name="Rounded Rectangle 7"/>
          <p:cNvSpPr/>
          <p:nvPr/>
        </p:nvSpPr>
        <p:spPr>
          <a:xfrm>
            <a:off x="868680" y="5166360"/>
            <a:ext cx="640080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be4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188719" y="5440680"/>
            <a:ext cx="5760720" cy="1371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defRPr sz="1800" b="1">
                <a:solidFill>
                  <a:srgbClr val="7c593f"/>
                </a:solidFill>
                <a:latin typeface="맑은 고딕"/>
              </a:defRPr>
            </a:pPr>
            <a:r>
              <a:rPr lang="ko-KR" altLang="en-US"/>
              <a:t>“마지막까지 삶을 완성하도록 돕는 것”</a:t>
            </a:r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0972800" y="6327648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 b="1">
                <a:solidFill>
                  <a:srgbClr val="b8945c"/>
                </a:solidFill>
                <a:latin typeface="맑은 고딕"/>
              </a:defRPr>
            </a:pPr>
            <a:r>
              <a:rPr lang="ko-KR" altLang="en-US"/>
              <a:t>09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450</ep:Words>
  <ep:PresentationFormat>On-screen Show (4:3)</ep:PresentationFormat>
  <ep:Paragraphs>86</ep:Paragraphs>
  <ep:Slides>11</ep:Slides>
  <ep:Notes>11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ep:HeadingPairs>
  <ep:TitlesOfParts>
    <vt:vector size="12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2013-01-27T09:14:16.000</dcterms:created>
  <dc:description>generated using python-pptx</dc:description>
  <cp:lastModifiedBy>injan</cp:lastModifiedBy>
  <dcterms:modified xsi:type="dcterms:W3CDTF">2026-09-03T06:20:47.238</dcterms:modified>
  <cp:revision>6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