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326" r:id="rId2"/>
    <p:sldId id="327" r:id="rId3"/>
    <p:sldId id="361" r:id="rId4"/>
    <p:sldId id="334" r:id="rId5"/>
    <p:sldId id="335" r:id="rId6"/>
    <p:sldId id="337" r:id="rId7"/>
    <p:sldId id="338" r:id="rId8"/>
    <p:sldId id="339" r:id="rId9"/>
    <p:sldId id="336" r:id="rId10"/>
    <p:sldId id="370" r:id="rId11"/>
    <p:sldId id="371" r:id="rId12"/>
    <p:sldId id="403" r:id="rId13"/>
    <p:sldId id="258" r:id="rId14"/>
    <p:sldId id="372" r:id="rId15"/>
    <p:sldId id="329" r:id="rId16"/>
    <p:sldId id="328" r:id="rId17"/>
    <p:sldId id="330" r:id="rId18"/>
    <p:sldId id="331" r:id="rId19"/>
    <p:sldId id="332" r:id="rId20"/>
    <p:sldId id="333" r:id="rId21"/>
    <p:sldId id="373" r:id="rId22"/>
    <p:sldId id="374" r:id="rId23"/>
    <p:sldId id="375" r:id="rId24"/>
    <p:sldId id="376" r:id="rId25"/>
    <p:sldId id="377" r:id="rId26"/>
    <p:sldId id="378" r:id="rId27"/>
    <p:sldId id="379" r:id="rId28"/>
    <p:sldId id="380" r:id="rId29"/>
    <p:sldId id="381" r:id="rId30"/>
    <p:sldId id="382" r:id="rId31"/>
    <p:sldId id="404" r:id="rId32"/>
    <p:sldId id="262" r:id="rId33"/>
    <p:sldId id="363" r:id="rId34"/>
    <p:sldId id="364" r:id="rId35"/>
    <p:sldId id="365" r:id="rId36"/>
    <p:sldId id="366" r:id="rId37"/>
    <p:sldId id="367" r:id="rId38"/>
    <p:sldId id="383" r:id="rId39"/>
    <p:sldId id="384" r:id="rId40"/>
    <p:sldId id="386" r:id="rId41"/>
    <p:sldId id="387" r:id="rId42"/>
    <p:sldId id="388" r:id="rId43"/>
    <p:sldId id="389" r:id="rId44"/>
    <p:sldId id="390" r:id="rId45"/>
    <p:sldId id="391" r:id="rId46"/>
    <p:sldId id="392" r:id="rId47"/>
    <p:sldId id="393" r:id="rId48"/>
    <p:sldId id="405" r:id="rId49"/>
    <p:sldId id="406" r:id="rId50"/>
    <p:sldId id="407" r:id="rId51"/>
    <p:sldId id="396" r:id="rId52"/>
    <p:sldId id="264" r:id="rId53"/>
    <p:sldId id="274" r:id="rId54"/>
    <p:sldId id="385" r:id="rId55"/>
    <p:sldId id="275" r:id="rId56"/>
    <p:sldId id="257" r:id="rId57"/>
    <p:sldId id="408" r:id="rId58"/>
    <p:sldId id="263" r:id="rId59"/>
    <p:sldId id="394" r:id="rId60"/>
    <p:sldId id="395" r:id="rId61"/>
    <p:sldId id="259" r:id="rId62"/>
    <p:sldId id="340" r:id="rId63"/>
    <p:sldId id="341" r:id="rId64"/>
    <p:sldId id="342" r:id="rId65"/>
    <p:sldId id="397" r:id="rId66"/>
    <p:sldId id="297" r:id="rId67"/>
    <p:sldId id="298" r:id="rId68"/>
    <p:sldId id="300" r:id="rId69"/>
    <p:sldId id="301" r:id="rId70"/>
    <p:sldId id="302" r:id="rId71"/>
    <p:sldId id="304" r:id="rId72"/>
    <p:sldId id="306" r:id="rId73"/>
    <p:sldId id="309" r:id="rId74"/>
    <p:sldId id="310" r:id="rId75"/>
    <p:sldId id="312" r:id="rId76"/>
    <p:sldId id="343" r:id="rId77"/>
    <p:sldId id="317" r:id="rId78"/>
    <p:sldId id="316" r:id="rId79"/>
    <p:sldId id="398" r:id="rId80"/>
    <p:sldId id="399" r:id="rId81"/>
    <p:sldId id="409" r:id="rId82"/>
    <p:sldId id="352" r:id="rId83"/>
    <p:sldId id="351" r:id="rId84"/>
    <p:sldId id="350" r:id="rId85"/>
    <p:sldId id="353" r:id="rId86"/>
    <p:sldId id="354" r:id="rId87"/>
    <p:sldId id="355" r:id="rId88"/>
    <p:sldId id="356" r:id="rId89"/>
    <p:sldId id="357" r:id="rId90"/>
    <p:sldId id="400" r:id="rId91"/>
    <p:sldId id="401" r:id="rId92"/>
    <p:sldId id="402" r:id="rId93"/>
    <p:sldId id="358" r:id="rId94"/>
    <p:sldId id="360" r:id="rId95"/>
    <p:sldId id="362" r:id="rId96"/>
    <p:sldId id="344" r:id="rId97"/>
    <p:sldId id="345" r:id="rId98"/>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F5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94610" autoAdjust="0"/>
  </p:normalViewPr>
  <p:slideViewPr>
    <p:cSldViewPr>
      <p:cViewPr varScale="1">
        <p:scale>
          <a:sx n="110" d="100"/>
          <a:sy n="110" d="100"/>
        </p:scale>
        <p:origin x="-390" y="-90"/>
      </p:cViewPr>
      <p:guideLst>
        <p:guide orient="horz" pos="2160"/>
        <p:guide pos="2880"/>
      </p:guideLst>
    </p:cSldViewPr>
  </p:slideViewPr>
  <p:outlineViewPr>
    <p:cViewPr>
      <p:scale>
        <a:sx n="33" d="100"/>
        <a:sy n="33" d="100"/>
      </p:scale>
      <p:origin x="258" y="6996"/>
    </p:cViewPr>
  </p:outlineViewPr>
  <p:notesTextViewPr>
    <p:cViewPr>
      <p:scale>
        <a:sx n="1" d="1"/>
        <a:sy n="1" d="1"/>
      </p:scale>
      <p:origin x="0" y="0"/>
    </p:cViewPr>
  </p:notesTextViewPr>
  <p:sorterViewPr>
    <p:cViewPr>
      <p:scale>
        <a:sx n="100" d="100"/>
        <a:sy n="100" d="100"/>
      </p:scale>
      <p:origin x="0" y="1174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C6A818-D815-41F4-90B2-2BF907C5D06D}" type="datetimeFigureOut">
              <a:rPr lang="ko-KR" altLang="en-US" smtClean="0"/>
              <a:t>2023-05-26</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BF9B84-6538-4838-B3A0-770361FCF2C9}" type="slidenum">
              <a:rPr lang="ko-KR" altLang="en-US" smtClean="0"/>
              <a:t>‹#›</a:t>
            </a:fld>
            <a:endParaRPr lang="ko-KR" altLang="en-US"/>
          </a:p>
        </p:txBody>
      </p:sp>
    </p:spTree>
    <p:extLst>
      <p:ext uri="{BB962C8B-B14F-4D97-AF65-F5344CB8AC3E}">
        <p14:creationId xmlns:p14="http://schemas.microsoft.com/office/powerpoint/2010/main" val="70665644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0EE29533-AF24-406F-8F34-1A6D5EB3EB9F}" type="datetime1">
              <a:rPr lang="ko-KR" altLang="en-US" smtClean="0"/>
              <a:t>2023-05-26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3057281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4E62980E-D2C7-4EBD-A390-E77015DBD675}" type="datetime1">
              <a:rPr lang="ko-KR" altLang="en-US" smtClean="0"/>
              <a:t>2023-05-26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1920011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34161D4C-A3F4-4FC1-8593-6D32EE16E1DF}" type="datetime1">
              <a:rPr lang="ko-KR" altLang="en-US" smtClean="0"/>
              <a:t>2023-05-26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140114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B7AE3F2-4607-4F10-9585-F339C7FED521}" type="datetime1">
              <a:rPr lang="ko-KR" altLang="en-US" smtClean="0"/>
              <a:t>2023-05-26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2902091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B449C14A-5C6B-48E5-ACBD-130CE978B7D2}" type="datetime1">
              <a:rPr lang="ko-KR" altLang="en-US" smtClean="0"/>
              <a:t>2023-05-26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769408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DF262376-CDC7-415A-A7B9-DE5B7A3D5A57}" type="datetime1">
              <a:rPr lang="ko-KR" altLang="en-US" smtClean="0"/>
              <a:t>2023-05-26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112349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B2662A71-B267-4DAC-9A3A-72AEB8F7C644}" type="datetime1">
              <a:rPr lang="ko-KR" altLang="en-US" smtClean="0"/>
              <a:t>2023-05-26</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2275070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48757911-FA15-4ED2-BF3B-8940EA4A7240}" type="datetime1">
              <a:rPr lang="ko-KR" altLang="en-US" smtClean="0"/>
              <a:t>2023-05-26</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2182417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1EE81587-319D-4159-9F39-280A752B40F7}" type="datetime1">
              <a:rPr lang="ko-KR" altLang="en-US" smtClean="0"/>
              <a:t>2023-05-26</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401558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98CB7C9A-DEFF-43CC-9628-E440E8E7033E}" type="datetime1">
              <a:rPr lang="ko-KR" altLang="en-US" smtClean="0"/>
              <a:t>2023-05-26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52357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812ACDB-E22E-4552-B392-7B46C05737C1}" type="datetime1">
              <a:rPr lang="ko-KR" altLang="en-US" smtClean="0"/>
              <a:t>2023-05-26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377867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071B8-4030-452C-8999-19EAE59606CF}" type="datetime1">
              <a:rPr lang="ko-KR" altLang="en-US" smtClean="0"/>
              <a:t>2023-05-26</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21E20-7EB2-46E4-A0EA-3014195ECF39}" type="slidenum">
              <a:rPr lang="ko-KR" altLang="en-US" smtClean="0"/>
              <a:t>‹#›</a:t>
            </a:fld>
            <a:endParaRPr lang="ko-KR" altLang="en-US"/>
          </a:p>
        </p:txBody>
      </p:sp>
    </p:spTree>
    <p:extLst>
      <p:ext uri="{BB962C8B-B14F-4D97-AF65-F5344CB8AC3E}">
        <p14:creationId xmlns:p14="http://schemas.microsoft.com/office/powerpoint/2010/main" val="3078048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unfccc.int/sites/default/files/resource/NGCCFP_WebinarPPT_English.pdf"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unfccc.int/gender"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dx.doi.org/10.15531/KSCCR.2020.11.5.455"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dx.doi.org/10.15531/KSCCR.2020.11.5.455"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hyperlink" Target="https://www.kwdi.re.kr/publications/issuePaperView.do?s=searchAll&amp;w=%EC%BD%94%EB%A1%9C%EB%82%9819&amp;p=1&amp;idx=129564"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www.unwomen.org/en/news-stories/news/2022/03/civil-society-activists-and-international-leaders-highlight-the-triple-threat-of-climate-crises-conflict-and-gender-inequality-and-call-for-women-centered-commitments"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us.boell.org/categories/clima" TargetMode="External"/><Relationship Id="rId2" Type="http://schemas.openxmlformats.org/officeDocument/2006/relationships/hyperlink" Target="https://www.youtube.com/watch?v=YKmvdiXlDFI"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uncclearn.org/courses/open-online-course-on-gender-and-environment/"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https://www.youtube.com/watch?v=0Xc_GT7MWlw&amp;list=PLtD6YOC_kbMja51cCrieHQKl3LiRsRbZt&amp;index=29"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luO8phhdfsA"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www.greenaction.net/" TargetMode="External"/><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www.uncclearn.org/courses/open-online-course-on-gender-and-environment/"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hyperlink" Target="https://www.law.go.kr/LSW/lsInfoP.do?efYd=20230328&amp;lsiSeq=249251#0000"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hyperlink" Target="https://www.asiae.co.kr/article/2023051920161838852"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unfccc.int/topics/gender/resources/list-of-gender-focal-points-under-the-unfccc" TargetMode="External"/><Relationship Id="rId2" Type="http://schemas.openxmlformats.org/officeDocument/2006/relationships/hyperlink" Target="https://unfccc.int/topics/gender/events-meetings/workshops-dialogues/virtual-workshops-role-of-the-national-gender-and-climate-change-focal-points-0#Skills-for-the-role:-Communication"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s://blog.naver.com/bdinews/223052370783" TargetMode="External"/><Relationship Id="rId2" Type="http://schemas.openxmlformats.org/officeDocument/2006/relationships/hyperlink" Target="https://blog.naver.com/sinmunman/223072794793"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s://www.ksilbo.co.kr/news/articleView.html?idxno=955268" TargetMode="External"/><Relationship Id="rId2" Type="http://schemas.openxmlformats.org/officeDocument/2006/relationships/hyperlink" Target="https://www.nocutnews.co.kr/news/5861090"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hyperlink" Target="http://www.kihoilbo.co.kr/news/articleView.html?idxno=1032103"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nocutnews.co.kr/news/5939764"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301" y="0"/>
            <a:ext cx="4849398" cy="6858000"/>
          </a:xfrm>
          <a:prstGeom prst="rect">
            <a:avLst/>
          </a:prstGeom>
        </p:spPr>
      </p:pic>
      <p:sp>
        <p:nvSpPr>
          <p:cNvPr id="3" name="슬라이드 번호 개체 틀 2"/>
          <p:cNvSpPr>
            <a:spLocks noGrp="1"/>
          </p:cNvSpPr>
          <p:nvPr>
            <p:ph type="sldNum" sz="quarter" idx="12"/>
          </p:nvPr>
        </p:nvSpPr>
        <p:spPr/>
        <p:txBody>
          <a:bodyPr/>
          <a:lstStyle/>
          <a:p>
            <a:fld id="{7C821E20-7EB2-46E4-A0EA-3014195ECF39}" type="slidenum">
              <a:rPr lang="ko-KR" altLang="en-US" smtClean="0"/>
              <a:t>1</a:t>
            </a:fld>
            <a:endParaRPr lang="ko-KR" altLang="en-US"/>
          </a:p>
        </p:txBody>
      </p:sp>
    </p:spTree>
    <p:extLst>
      <p:ext uri="{BB962C8B-B14F-4D97-AF65-F5344CB8AC3E}">
        <p14:creationId xmlns:p14="http://schemas.microsoft.com/office/powerpoint/2010/main" val="3361324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10</a:t>
            </a:fld>
            <a:endParaRPr lang="ko-KR" altLang="en-US"/>
          </a:p>
        </p:txBody>
      </p:sp>
      <p:sp>
        <p:nvSpPr>
          <p:cNvPr id="3" name="직사각형 2"/>
          <p:cNvSpPr/>
          <p:nvPr/>
        </p:nvSpPr>
        <p:spPr>
          <a:xfrm>
            <a:off x="174058" y="260648"/>
            <a:ext cx="8712968" cy="6247864"/>
          </a:xfrm>
          <a:prstGeom prst="rect">
            <a:avLst/>
          </a:prstGeom>
        </p:spPr>
        <p:txBody>
          <a:bodyPr wrap="square">
            <a:spAutoFit/>
          </a:bodyPr>
          <a:lstStyle/>
          <a:p>
            <a:r>
              <a:rPr lang="ko-KR" altLang="en-US" sz="2400" dirty="0" err="1" smtClean="0"/>
              <a:t>국가젠더기후변화포컬포인트의</a:t>
            </a:r>
            <a:r>
              <a:rPr lang="ko-KR" altLang="en-US" sz="2400" dirty="0" smtClean="0"/>
              <a:t> 역할 수행을 위한 활동 목록  </a:t>
            </a:r>
            <a:endParaRPr lang="en-US" altLang="ko-KR" sz="2400" dirty="0" smtClean="0"/>
          </a:p>
          <a:p>
            <a:r>
              <a:rPr lang="en-US" altLang="ko-KR" sz="1600" dirty="0" smtClean="0"/>
              <a:t>Tentative </a:t>
            </a:r>
            <a:r>
              <a:rPr lang="en-US" altLang="ko-KR" sz="1600" dirty="0"/>
              <a:t>list of </a:t>
            </a:r>
            <a:r>
              <a:rPr lang="en-US" altLang="ko-KR" sz="1600" dirty="0" smtClean="0"/>
              <a:t>activities </a:t>
            </a:r>
            <a:r>
              <a:rPr lang="en-US" altLang="ko-KR" sz="1600" dirty="0"/>
              <a:t>of the potential role of the </a:t>
            </a:r>
            <a:r>
              <a:rPr lang="en-US" altLang="ko-KR" sz="1600" dirty="0" smtClean="0"/>
              <a:t>NGCCFPs</a:t>
            </a:r>
          </a:p>
          <a:p>
            <a:r>
              <a:rPr lang="en-US" altLang="ko-KR" sz="1200" dirty="0"/>
              <a:t>(Extracted from the Capacity building and training needs for NGCCFP webinar carried out by UNFCCC, UN Women and WEDO (November 2018</a:t>
            </a:r>
            <a:r>
              <a:rPr lang="en-US" altLang="ko-KR" sz="1200" dirty="0" smtClean="0"/>
              <a:t>))</a:t>
            </a:r>
            <a:endParaRPr lang="en-US" altLang="ko-KR" sz="1200" dirty="0"/>
          </a:p>
          <a:p>
            <a:r>
              <a:rPr lang="en-US" altLang="ko-KR" sz="1600" dirty="0"/>
              <a:t>- </a:t>
            </a:r>
            <a:r>
              <a:rPr lang="en-US" altLang="ko-KR" sz="1600" dirty="0">
                <a:solidFill>
                  <a:srgbClr val="FF0000"/>
                </a:solidFill>
              </a:rPr>
              <a:t>Coordination</a:t>
            </a:r>
            <a:r>
              <a:rPr lang="en-US" altLang="ko-KR" sz="1600" dirty="0"/>
              <a:t> of the delegation's position on gender within the gender and climate change agenda item and other thematic areas </a:t>
            </a:r>
          </a:p>
          <a:p>
            <a:r>
              <a:rPr lang="en-US" altLang="ko-KR" sz="1600" dirty="0"/>
              <a:t>- </a:t>
            </a:r>
            <a:r>
              <a:rPr lang="en-US" altLang="ko-KR" sz="1600" dirty="0">
                <a:solidFill>
                  <a:srgbClr val="FF0000"/>
                </a:solidFill>
              </a:rPr>
              <a:t>Point-of contact </a:t>
            </a:r>
            <a:r>
              <a:rPr lang="en-US" altLang="ko-KR" sz="1600" dirty="0"/>
              <a:t>for the secretariat (and others) to communicate about relevant events, information, training, call for submissions, etc. </a:t>
            </a:r>
          </a:p>
          <a:p>
            <a:r>
              <a:rPr lang="en-US" altLang="ko-KR" sz="1600" dirty="0"/>
              <a:t>- </a:t>
            </a:r>
            <a:r>
              <a:rPr lang="en-US" altLang="ko-KR" sz="1600" dirty="0">
                <a:solidFill>
                  <a:srgbClr val="FF0000"/>
                </a:solidFill>
              </a:rPr>
              <a:t>Raising awareness and tracking progress </a:t>
            </a:r>
            <a:r>
              <a:rPr lang="en-US" altLang="ko-KR" sz="1600" dirty="0"/>
              <a:t>on gender-responsive climate plans and communication (NDCs, NAPs, national communications etc.) </a:t>
            </a:r>
          </a:p>
          <a:p>
            <a:r>
              <a:rPr lang="en-US" altLang="ko-KR" sz="1600" dirty="0"/>
              <a:t>- </a:t>
            </a:r>
            <a:r>
              <a:rPr lang="en-US" altLang="ko-KR" sz="1600" dirty="0">
                <a:solidFill>
                  <a:srgbClr val="FF0000"/>
                </a:solidFill>
              </a:rPr>
              <a:t>Participation</a:t>
            </a:r>
            <a:r>
              <a:rPr lang="en-US" altLang="ko-KR" sz="1600" dirty="0"/>
              <a:t> in networking and capacity-building events organized by other entities in support of the UNFCCC process e.g. WEDO, UN Women, IUCN, etc. </a:t>
            </a:r>
          </a:p>
          <a:p>
            <a:r>
              <a:rPr lang="en-US" altLang="ko-KR" sz="1600" dirty="0"/>
              <a:t>- </a:t>
            </a:r>
            <a:r>
              <a:rPr lang="en-US" altLang="ko-KR" sz="1600" dirty="0">
                <a:solidFill>
                  <a:srgbClr val="FF0000"/>
                </a:solidFill>
              </a:rPr>
              <a:t>Awareness-raising and capacity-building </a:t>
            </a:r>
            <a:r>
              <a:rPr lang="en-US" altLang="ko-KR" sz="1600" dirty="0"/>
              <a:t>within your delegation and/or at a national level on gender and climate change issues </a:t>
            </a:r>
          </a:p>
          <a:p>
            <a:r>
              <a:rPr lang="en-US" altLang="ko-KR" sz="1600" dirty="0"/>
              <a:t>- </a:t>
            </a:r>
            <a:r>
              <a:rPr lang="en-US" altLang="ko-KR" sz="1600" dirty="0">
                <a:solidFill>
                  <a:srgbClr val="FF0000"/>
                </a:solidFill>
              </a:rPr>
              <a:t>Point-of-contact</a:t>
            </a:r>
            <a:r>
              <a:rPr lang="en-US" altLang="ko-KR" sz="1600" dirty="0"/>
              <a:t> within your delegation for questions on thematic issues e.g. climate finance and gender </a:t>
            </a:r>
          </a:p>
          <a:p>
            <a:r>
              <a:rPr lang="en-US" altLang="ko-KR" sz="1600" dirty="0"/>
              <a:t>- </a:t>
            </a:r>
            <a:r>
              <a:rPr lang="en-US" altLang="ko-KR" sz="1600" dirty="0">
                <a:solidFill>
                  <a:srgbClr val="FF0000"/>
                </a:solidFill>
              </a:rPr>
              <a:t>Coordination and coherence related activities </a:t>
            </a:r>
            <a:r>
              <a:rPr lang="en-US" altLang="ko-KR" sz="1600" dirty="0"/>
              <a:t>at the national level, e.g. between relevant ministries, government and non-governmental stakeholders, other multilateral agreements etc. </a:t>
            </a:r>
          </a:p>
          <a:p>
            <a:r>
              <a:rPr lang="en-US" altLang="ko-KR" sz="1600" dirty="0"/>
              <a:t>- </a:t>
            </a:r>
            <a:r>
              <a:rPr lang="en-US" altLang="ko-KR" sz="1600" dirty="0">
                <a:solidFill>
                  <a:srgbClr val="FF0000"/>
                </a:solidFill>
              </a:rPr>
              <a:t>Advocating</a:t>
            </a:r>
            <a:r>
              <a:rPr lang="en-US" altLang="ko-KR" sz="1600" dirty="0"/>
              <a:t> for gender balance in your delegation's or group's nomination to constituted bodies and </a:t>
            </a:r>
            <a:r>
              <a:rPr lang="en-US" altLang="ko-KR" sz="1600" dirty="0" err="1"/>
              <a:t>Bureaux</a:t>
            </a:r>
            <a:r>
              <a:rPr lang="en-US" altLang="ko-KR" sz="1600" dirty="0"/>
              <a:t> </a:t>
            </a:r>
          </a:p>
          <a:p>
            <a:r>
              <a:rPr lang="en-US" altLang="ko-KR" sz="1600" dirty="0"/>
              <a:t>- </a:t>
            </a:r>
            <a:r>
              <a:rPr lang="en-US" altLang="ko-KR" sz="1600" dirty="0">
                <a:solidFill>
                  <a:srgbClr val="FF0000"/>
                </a:solidFill>
              </a:rPr>
              <a:t>Tracking</a:t>
            </a:r>
            <a:r>
              <a:rPr lang="en-US" altLang="ko-KR" sz="1600" dirty="0"/>
              <a:t> progress on your delegation's goals on gender balance at UNFCCC and other meetings </a:t>
            </a:r>
          </a:p>
          <a:p>
            <a:r>
              <a:rPr lang="en-US" altLang="ko-KR" sz="1600" dirty="0"/>
              <a:t>- </a:t>
            </a:r>
            <a:r>
              <a:rPr lang="en-US" altLang="ko-KR" sz="1600" dirty="0">
                <a:solidFill>
                  <a:srgbClr val="FF0000"/>
                </a:solidFill>
              </a:rPr>
              <a:t>Coordinate</a:t>
            </a:r>
            <a:r>
              <a:rPr lang="en-US" altLang="ko-KR" sz="1600" dirty="0"/>
              <a:t> the implementation of the Lima Work </a:t>
            </a:r>
            <a:r>
              <a:rPr lang="en-US" altLang="ko-KR" sz="1600" dirty="0" err="1"/>
              <a:t>Programme</a:t>
            </a:r>
            <a:r>
              <a:rPr lang="en-US" altLang="ko-KR" sz="1600" dirty="0"/>
              <a:t> on Gender and its Gender Action </a:t>
            </a:r>
            <a:r>
              <a:rPr lang="en-US" altLang="ko-KR" sz="1600" dirty="0" smtClean="0"/>
              <a:t>Plan</a:t>
            </a:r>
            <a:endParaRPr lang="en-US" altLang="ko-KR" sz="1600" dirty="0"/>
          </a:p>
        </p:txBody>
      </p:sp>
    </p:spTree>
    <p:extLst>
      <p:ext uri="{BB962C8B-B14F-4D97-AF65-F5344CB8AC3E}">
        <p14:creationId xmlns:p14="http://schemas.microsoft.com/office/powerpoint/2010/main" val="1887084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11</a:t>
            </a:fld>
            <a:endParaRPr lang="ko-KR" altLang="en-US"/>
          </a:p>
        </p:txBody>
      </p:sp>
      <p:sp>
        <p:nvSpPr>
          <p:cNvPr id="3" name="직사각형 2"/>
          <p:cNvSpPr/>
          <p:nvPr/>
        </p:nvSpPr>
        <p:spPr>
          <a:xfrm>
            <a:off x="179512" y="188640"/>
            <a:ext cx="8712968" cy="6586418"/>
          </a:xfrm>
          <a:prstGeom prst="rect">
            <a:avLst/>
          </a:prstGeom>
        </p:spPr>
        <p:txBody>
          <a:bodyPr wrap="square">
            <a:spAutoFit/>
          </a:bodyPr>
          <a:lstStyle/>
          <a:p>
            <a:r>
              <a:rPr lang="en-US" altLang="ko-KR" sz="2400" dirty="0" smtClean="0"/>
              <a:t>potential </a:t>
            </a:r>
            <a:r>
              <a:rPr lang="en-US" altLang="ko-KR" sz="2400" dirty="0"/>
              <a:t>role of the </a:t>
            </a:r>
            <a:r>
              <a:rPr lang="en-US" altLang="ko-KR" sz="2400" dirty="0" smtClean="0"/>
              <a:t>NGCCFPs</a:t>
            </a:r>
          </a:p>
          <a:p>
            <a:r>
              <a:rPr lang="en-US" altLang="ko-KR" sz="1400" dirty="0" smtClean="0">
                <a:hlinkClick r:id="rId2"/>
              </a:rPr>
              <a:t>(https</a:t>
            </a:r>
            <a:r>
              <a:rPr lang="en-US" altLang="ko-KR" sz="1400" dirty="0">
                <a:hlinkClick r:id="rId2"/>
              </a:rPr>
              <a:t>://</a:t>
            </a:r>
            <a:r>
              <a:rPr lang="en-US" altLang="ko-KR" sz="1400" dirty="0" smtClean="0">
                <a:hlinkClick r:id="rId2"/>
              </a:rPr>
              <a:t>unfccc.int/sites/default/files/resource/NGCCFP_WebinarPPT_English.pdf</a:t>
            </a:r>
            <a:r>
              <a:rPr lang="en-US" altLang="ko-KR" sz="1400" dirty="0" smtClean="0"/>
              <a:t>  </a:t>
            </a:r>
          </a:p>
          <a:p>
            <a:r>
              <a:rPr lang="en-US" altLang="ko-KR" sz="1200" dirty="0" smtClean="0"/>
              <a:t>(Capacity-Building </a:t>
            </a:r>
            <a:r>
              <a:rPr lang="en-US" altLang="ko-KR" sz="1200" dirty="0"/>
              <a:t>and Training Needs </a:t>
            </a:r>
            <a:r>
              <a:rPr lang="en-US" altLang="ko-KR" sz="1200" dirty="0" smtClean="0"/>
              <a:t>for </a:t>
            </a:r>
            <a:r>
              <a:rPr lang="en-US" altLang="ko-KR" sz="1200" dirty="0"/>
              <a:t>National Gender and Climate Change </a:t>
            </a:r>
            <a:r>
              <a:rPr lang="en-US" altLang="ko-KR" sz="1200" dirty="0" smtClean="0"/>
              <a:t>Focal Points WEBINAR</a:t>
            </a:r>
            <a:r>
              <a:rPr lang="en-US" altLang="ko-KR" sz="1200" dirty="0"/>
              <a:t>, 5 November </a:t>
            </a:r>
            <a:r>
              <a:rPr lang="en-US" altLang="ko-KR" sz="1200" dirty="0" smtClean="0"/>
              <a:t>2018)</a:t>
            </a:r>
            <a:endParaRPr lang="en-US" altLang="ko-KR" sz="1200" dirty="0"/>
          </a:p>
          <a:p>
            <a:endParaRPr lang="en-US" altLang="ko-KR" dirty="0"/>
          </a:p>
          <a:p>
            <a:r>
              <a:rPr lang="en-US" altLang="ko-KR" sz="1600" dirty="0" smtClean="0"/>
              <a:t>• </a:t>
            </a:r>
            <a:r>
              <a:rPr lang="ko-KR" altLang="en-US" sz="1600" dirty="0" smtClean="0"/>
              <a:t>대표단의 </a:t>
            </a:r>
            <a:r>
              <a:rPr lang="ko-KR" altLang="en-US" sz="1600" dirty="0" err="1" smtClean="0"/>
              <a:t>젠더와</a:t>
            </a:r>
            <a:r>
              <a:rPr lang="ko-KR" altLang="en-US" sz="1600" dirty="0" smtClean="0"/>
              <a:t> 기후변화에 대한 인식제고와 역량 개발 </a:t>
            </a:r>
            <a:r>
              <a:rPr lang="en-US" altLang="ko-KR" sz="1400" dirty="0" smtClean="0"/>
              <a:t>Awareness-raising </a:t>
            </a:r>
            <a:r>
              <a:rPr lang="en-US" altLang="ko-KR" sz="1400" dirty="0"/>
              <a:t>and </a:t>
            </a:r>
            <a:r>
              <a:rPr lang="en-US" altLang="ko-KR" sz="1400" dirty="0" smtClean="0"/>
              <a:t>capacity-building </a:t>
            </a:r>
            <a:r>
              <a:rPr lang="en-US" altLang="ko-KR" sz="1400" dirty="0"/>
              <a:t>within your delegation and/or at a national level on gender and climate change issues (on request and subject to resources and availability, this could be done in collaboration with e.g. secretariat, Women and Gender Constituency or other entity)</a:t>
            </a:r>
          </a:p>
          <a:p>
            <a:r>
              <a:rPr lang="en-US" altLang="ko-KR" sz="1600" dirty="0"/>
              <a:t>• </a:t>
            </a:r>
            <a:r>
              <a:rPr lang="ko-KR" altLang="en-US" sz="1600" dirty="0" smtClean="0"/>
              <a:t>대표단 내 기후재정과 </a:t>
            </a:r>
            <a:r>
              <a:rPr lang="ko-KR" altLang="en-US" sz="1600" dirty="0" err="1" smtClean="0"/>
              <a:t>젠더</a:t>
            </a:r>
            <a:r>
              <a:rPr lang="ko-KR" altLang="en-US" sz="1600" dirty="0" smtClean="0"/>
              <a:t> 이슈 분야 담당 </a:t>
            </a:r>
            <a:r>
              <a:rPr lang="en-US" altLang="ko-KR" sz="1400" dirty="0" smtClean="0"/>
              <a:t>Point-of-contact </a:t>
            </a:r>
            <a:r>
              <a:rPr lang="en-US" altLang="ko-KR" sz="1400" dirty="0"/>
              <a:t>within your delegation for questions on thematic issues e.g. climate finance and gender</a:t>
            </a:r>
            <a:endParaRPr lang="en-US" altLang="ko-KR" sz="1600" dirty="0"/>
          </a:p>
          <a:p>
            <a:r>
              <a:rPr lang="en-US" altLang="ko-KR" sz="1600" dirty="0"/>
              <a:t>• </a:t>
            </a:r>
            <a:r>
              <a:rPr lang="ko-KR" altLang="en-US" sz="1600" dirty="0" err="1" smtClean="0"/>
              <a:t>젠더와</a:t>
            </a:r>
            <a:r>
              <a:rPr lang="ko-KR" altLang="en-US" sz="1600" dirty="0" smtClean="0"/>
              <a:t> 기후변화이슈 그리고 기타 주제 안에서의 대표단 입장 조율 </a:t>
            </a:r>
            <a:r>
              <a:rPr lang="en-US" altLang="ko-KR" sz="1400" dirty="0" smtClean="0"/>
              <a:t>Coordination </a:t>
            </a:r>
            <a:r>
              <a:rPr lang="en-US" altLang="ko-KR" sz="1400" dirty="0"/>
              <a:t>of the delegation’s positions on gender within the gender and climate change agenda item and other thematic areas</a:t>
            </a:r>
          </a:p>
          <a:p>
            <a:r>
              <a:rPr lang="en-US" altLang="ko-KR" sz="1600" dirty="0"/>
              <a:t>• </a:t>
            </a:r>
            <a:r>
              <a:rPr lang="ko-KR" altLang="en-US" sz="1600" dirty="0" smtClean="0"/>
              <a:t>기후변화와 </a:t>
            </a:r>
            <a:r>
              <a:rPr lang="ko-KR" altLang="en-US" sz="1600" dirty="0" err="1" smtClean="0"/>
              <a:t>젠더</a:t>
            </a:r>
            <a:r>
              <a:rPr lang="en-US" altLang="ko-KR" sz="1600" dirty="0" smtClean="0"/>
              <a:t>, </a:t>
            </a:r>
            <a:r>
              <a:rPr lang="ko-KR" altLang="en-US" sz="1600" dirty="0" smtClean="0"/>
              <a:t>유엔기후변화협약과의 원활한 연결 등 관련 부처간 기후계획 조율과 협력 </a:t>
            </a:r>
            <a:r>
              <a:rPr lang="en-US" altLang="ko-KR" sz="1400" dirty="0" smtClean="0"/>
              <a:t>Coordination </a:t>
            </a:r>
            <a:r>
              <a:rPr lang="en-US" altLang="ko-KR" sz="1400" dirty="0"/>
              <a:t>at the national level for climate planning e.g. between ministries on climate change and those dealing with gender, and to better connect the UNFCCC process to national processes</a:t>
            </a:r>
            <a:endParaRPr lang="en-US" altLang="ko-KR" sz="1600" dirty="0"/>
          </a:p>
          <a:p>
            <a:r>
              <a:rPr lang="en-US" altLang="ko-KR" sz="1600" dirty="0"/>
              <a:t>• </a:t>
            </a:r>
            <a:r>
              <a:rPr lang="es-ES" altLang="ko-KR" sz="1600" dirty="0"/>
              <a:t>WEDO, UN Women, IUCN </a:t>
            </a:r>
            <a:r>
              <a:rPr lang="ko-KR" altLang="en-US" sz="1600" dirty="0" smtClean="0"/>
              <a:t>등이 주최하는 연대와 역량개발 기회 참여 </a:t>
            </a:r>
            <a:r>
              <a:rPr lang="en-US" altLang="ko-KR" sz="1400" dirty="0" smtClean="0"/>
              <a:t>Participation </a:t>
            </a:r>
            <a:r>
              <a:rPr lang="en-US" altLang="ko-KR" sz="1400" dirty="0"/>
              <a:t>in networking and capacity-building events organized by other entities in support of the UNFCCC process e.g. WEDO, UN Women, IUCN </a:t>
            </a:r>
            <a:r>
              <a:rPr lang="en-US" altLang="ko-KR" sz="1400" dirty="0" err="1"/>
              <a:t>etc</a:t>
            </a:r>
            <a:endParaRPr lang="en-US" altLang="ko-KR" sz="1400" dirty="0"/>
          </a:p>
          <a:p>
            <a:r>
              <a:rPr lang="en-US" altLang="ko-KR" sz="1600" dirty="0"/>
              <a:t>• </a:t>
            </a:r>
            <a:r>
              <a:rPr lang="ko-KR" altLang="en-US" sz="1600" dirty="0" smtClean="0"/>
              <a:t>관련 행사</a:t>
            </a:r>
            <a:r>
              <a:rPr lang="en-US" altLang="ko-KR" sz="1600" dirty="0" smtClean="0"/>
              <a:t>, </a:t>
            </a:r>
            <a:r>
              <a:rPr lang="ko-KR" altLang="en-US" sz="1600" dirty="0" smtClean="0"/>
              <a:t>교육 등 소통 담당 </a:t>
            </a:r>
            <a:r>
              <a:rPr lang="en-US" altLang="ko-KR" sz="1400" dirty="0" smtClean="0"/>
              <a:t>Point-of-contact </a:t>
            </a:r>
            <a:r>
              <a:rPr lang="en-US" altLang="ko-KR" sz="1400" dirty="0"/>
              <a:t>for the secretariat (and others) to communicate about relevant events, information, training </a:t>
            </a:r>
            <a:r>
              <a:rPr lang="en-US" altLang="ko-KR" sz="1400" dirty="0" err="1"/>
              <a:t>etc</a:t>
            </a:r>
            <a:endParaRPr lang="en-US" altLang="ko-KR" sz="1600" dirty="0"/>
          </a:p>
          <a:p>
            <a:r>
              <a:rPr lang="en-US" altLang="ko-KR" sz="1600" dirty="0"/>
              <a:t>• </a:t>
            </a:r>
            <a:r>
              <a:rPr lang="ko-KR" altLang="en-US" sz="1600" dirty="0" err="1" smtClean="0"/>
              <a:t>성반응적</a:t>
            </a:r>
            <a:r>
              <a:rPr lang="ko-KR" altLang="en-US" sz="1600" dirty="0" smtClean="0"/>
              <a:t> 기후계획과 소통에 관한 과정 점검 및 인식제고  </a:t>
            </a:r>
            <a:r>
              <a:rPr lang="en-US" altLang="ko-KR" sz="1400" dirty="0" smtClean="0"/>
              <a:t>Raising </a:t>
            </a:r>
            <a:r>
              <a:rPr lang="en-US" altLang="ko-KR" sz="1400" dirty="0"/>
              <a:t>awareness and tracking progress on gender-responsive climate plans and communication (NDCs, NAPs, national communications </a:t>
            </a:r>
            <a:r>
              <a:rPr lang="en-US" altLang="ko-KR" sz="1400" dirty="0" err="1"/>
              <a:t>etc</a:t>
            </a:r>
            <a:r>
              <a:rPr lang="en-US" altLang="ko-KR" sz="1400" dirty="0"/>
              <a:t>)</a:t>
            </a:r>
            <a:endParaRPr lang="en-US" altLang="ko-KR" sz="1600" dirty="0"/>
          </a:p>
          <a:p>
            <a:r>
              <a:rPr lang="en-US" altLang="ko-KR" sz="1600" dirty="0"/>
              <a:t>• </a:t>
            </a:r>
            <a:r>
              <a:rPr lang="ko-KR" altLang="en-US" sz="1600" dirty="0" smtClean="0"/>
              <a:t>유엔기후변화협약 등에서 제시한 성별균형에 대한 대표단의 목표 진행 과정 점검 </a:t>
            </a:r>
            <a:r>
              <a:rPr lang="en-US" altLang="ko-KR" sz="1400" dirty="0" smtClean="0"/>
              <a:t>Tracking </a:t>
            </a:r>
            <a:r>
              <a:rPr lang="en-US" altLang="ko-KR" sz="1400" dirty="0"/>
              <a:t>progress on your delegation’s goals on gender balance at UNFCCC and other meetings </a:t>
            </a:r>
          </a:p>
          <a:p>
            <a:r>
              <a:rPr lang="en-US" altLang="ko-KR" sz="1600" dirty="0"/>
              <a:t>• </a:t>
            </a:r>
            <a:r>
              <a:rPr lang="ko-KR" altLang="en-US" sz="1600" dirty="0" smtClean="0"/>
              <a:t>대표단 구성</a:t>
            </a:r>
            <a:r>
              <a:rPr lang="en-US" altLang="ko-KR" sz="1600" dirty="0" smtClean="0"/>
              <a:t>/</a:t>
            </a:r>
            <a:r>
              <a:rPr lang="ko-KR" altLang="en-US" sz="1600" dirty="0" smtClean="0"/>
              <a:t>임명의 성별균형 주창 </a:t>
            </a:r>
            <a:r>
              <a:rPr lang="en-US" altLang="ko-KR" sz="1400" dirty="0" smtClean="0"/>
              <a:t>Advocating </a:t>
            </a:r>
            <a:r>
              <a:rPr lang="en-US" altLang="ko-KR" sz="1400" dirty="0"/>
              <a:t>for gender balance in your delegation’s or Group’s nominations to constituted bodies and </a:t>
            </a:r>
            <a:r>
              <a:rPr lang="en-US" altLang="ko-KR" sz="1400" dirty="0" err="1"/>
              <a:t>Bureaux</a:t>
            </a:r>
            <a:endParaRPr lang="en-US" altLang="ko-KR" sz="1400" dirty="0"/>
          </a:p>
        </p:txBody>
      </p:sp>
    </p:spTree>
    <p:extLst>
      <p:ext uri="{BB962C8B-B14F-4D97-AF65-F5344CB8AC3E}">
        <p14:creationId xmlns:p14="http://schemas.microsoft.com/office/powerpoint/2010/main" val="29801703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12</a:t>
            </a:fld>
            <a:endParaRPr lang="ko-KR" altLang="en-US"/>
          </a:p>
        </p:txBody>
      </p:sp>
    </p:spTree>
    <p:extLst>
      <p:ext uri="{BB962C8B-B14F-4D97-AF65-F5344CB8AC3E}">
        <p14:creationId xmlns:p14="http://schemas.microsoft.com/office/powerpoint/2010/main" val="66960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323528" y="476671"/>
            <a:ext cx="8280920" cy="707886"/>
          </a:xfrm>
          <a:prstGeom prst="rect">
            <a:avLst/>
          </a:prstGeom>
        </p:spPr>
        <p:txBody>
          <a:bodyPr wrap="square">
            <a:spAutoFit/>
          </a:bodyPr>
          <a:lstStyle/>
          <a:p>
            <a:r>
              <a:rPr lang="en-US" altLang="ko-KR" sz="2400" dirty="0" smtClean="0"/>
              <a:t>Gender &amp; Climate Change: an important connection </a:t>
            </a:r>
          </a:p>
          <a:p>
            <a:r>
              <a:rPr lang="en-US" altLang="ko-KR" sz="1600" dirty="0" smtClean="0">
                <a:hlinkClick r:id="rId2"/>
              </a:rPr>
              <a:t>https://unfccc.int/gender</a:t>
            </a:r>
            <a:endParaRPr lang="en-US" altLang="ko-KR" sz="1600" dirty="0" smtClean="0"/>
          </a:p>
        </p:txBody>
      </p:sp>
      <p:sp>
        <p:nvSpPr>
          <p:cNvPr id="5" name="직사각형 4"/>
          <p:cNvSpPr/>
          <p:nvPr/>
        </p:nvSpPr>
        <p:spPr>
          <a:xfrm>
            <a:off x="395536" y="1412776"/>
            <a:ext cx="8352928" cy="3139321"/>
          </a:xfrm>
          <a:prstGeom prst="rect">
            <a:avLst/>
          </a:prstGeom>
        </p:spPr>
        <p:txBody>
          <a:bodyPr wrap="square">
            <a:spAutoFit/>
          </a:bodyPr>
          <a:lstStyle/>
          <a:p>
            <a:r>
              <a:rPr lang="en-US" altLang="ko-KR" i="1" dirty="0" smtClean="0"/>
              <a:t>Climate change has a greater impact on those sections of the population, in all countries, that are most reliant on natural resources for their livelihoods and/or who have the least capacity to respond to natural hazards, such as droughts, landslides, floods and hurricanes. Women commonly face higher risks and greater burdens from the impacts of climate change in situations of poverty, and the majority of the world’s poor are women. Women’s unequal participation in decision-making processes and </a:t>
            </a:r>
            <a:r>
              <a:rPr lang="en-US" altLang="ko-KR" i="1" dirty="0" err="1" smtClean="0"/>
              <a:t>labour</a:t>
            </a:r>
            <a:r>
              <a:rPr lang="en-US" altLang="ko-KR" i="1" dirty="0" smtClean="0"/>
              <a:t> markets compound inequalities and often prevent women from fully contributing to climate-related planning, policy-making and implementation.</a:t>
            </a:r>
          </a:p>
          <a:p>
            <a:endParaRPr lang="en-US" altLang="ko-KR" i="1" dirty="0"/>
          </a:p>
          <a:p>
            <a:endParaRPr lang="en-US" altLang="ko-KR" dirty="0"/>
          </a:p>
        </p:txBody>
      </p:sp>
      <p:sp>
        <p:nvSpPr>
          <p:cNvPr id="2" name="슬라이드 번호 개체 틀 1"/>
          <p:cNvSpPr>
            <a:spLocks noGrp="1"/>
          </p:cNvSpPr>
          <p:nvPr>
            <p:ph type="sldNum" sz="quarter" idx="12"/>
          </p:nvPr>
        </p:nvSpPr>
        <p:spPr/>
        <p:txBody>
          <a:bodyPr/>
          <a:lstStyle/>
          <a:p>
            <a:fld id="{7C821E20-7EB2-46E4-A0EA-3014195ECF39}" type="slidenum">
              <a:rPr lang="ko-KR" altLang="en-US" smtClean="0"/>
              <a:t>13</a:t>
            </a:fld>
            <a:endParaRPr lang="ko-KR" altLang="en-US"/>
          </a:p>
        </p:txBody>
      </p:sp>
      <p:sp>
        <p:nvSpPr>
          <p:cNvPr id="3" name="직사각형 2"/>
          <p:cNvSpPr/>
          <p:nvPr/>
        </p:nvSpPr>
        <p:spPr>
          <a:xfrm>
            <a:off x="1547664" y="4321264"/>
            <a:ext cx="5389265" cy="461665"/>
          </a:xfrm>
          <a:prstGeom prst="rect">
            <a:avLst/>
          </a:prstGeom>
        </p:spPr>
        <p:txBody>
          <a:bodyPr wrap="square">
            <a:spAutoFit/>
          </a:bodyPr>
          <a:lstStyle/>
          <a:p>
            <a:pPr lvl="0"/>
            <a:r>
              <a:rPr lang="ko-KR" altLang="en-US" sz="2400" b="1" dirty="0">
                <a:solidFill>
                  <a:srgbClr val="FF0000"/>
                </a:solidFill>
              </a:rPr>
              <a:t>핵심어 </a:t>
            </a:r>
            <a:r>
              <a:rPr lang="en-US" altLang="ko-KR" sz="2400" b="1" dirty="0">
                <a:solidFill>
                  <a:srgbClr val="FF0000"/>
                </a:solidFill>
              </a:rPr>
              <a:t>key</a:t>
            </a:r>
            <a:r>
              <a:rPr lang="ko-KR" altLang="en-US" sz="2400" b="1" dirty="0">
                <a:solidFill>
                  <a:srgbClr val="FF0000"/>
                </a:solidFill>
              </a:rPr>
              <a:t> </a:t>
            </a:r>
            <a:r>
              <a:rPr lang="en-US" altLang="ko-KR" sz="2400" b="1" dirty="0">
                <a:solidFill>
                  <a:srgbClr val="FF0000"/>
                </a:solidFill>
              </a:rPr>
              <a:t>words </a:t>
            </a:r>
            <a:r>
              <a:rPr lang="ko-KR" altLang="en-US" sz="2400" b="1" dirty="0">
                <a:solidFill>
                  <a:srgbClr val="FF0000"/>
                </a:solidFill>
              </a:rPr>
              <a:t>를 찾아보시오</a:t>
            </a:r>
            <a:r>
              <a:rPr lang="en-US" altLang="ko-KR" sz="2400" b="1" dirty="0">
                <a:solidFill>
                  <a:srgbClr val="FF0000"/>
                </a:solidFill>
              </a:rPr>
              <a:t>!</a:t>
            </a:r>
          </a:p>
        </p:txBody>
      </p:sp>
      <p:sp>
        <p:nvSpPr>
          <p:cNvPr id="6" name="직사각형 5"/>
          <p:cNvSpPr/>
          <p:nvPr/>
        </p:nvSpPr>
        <p:spPr>
          <a:xfrm>
            <a:off x="1115616" y="5404297"/>
            <a:ext cx="6696744" cy="646331"/>
          </a:xfrm>
          <a:prstGeom prst="rect">
            <a:avLst/>
          </a:prstGeom>
        </p:spPr>
        <p:txBody>
          <a:bodyPr wrap="square">
            <a:spAutoFit/>
          </a:bodyPr>
          <a:lstStyle/>
          <a:p>
            <a:pPr lvl="0"/>
            <a:r>
              <a:rPr lang="ko-KR" altLang="en-US" dirty="0">
                <a:solidFill>
                  <a:srgbClr val="0000FF"/>
                </a:solidFill>
              </a:rPr>
              <a:t>자연재해</a:t>
            </a:r>
            <a:r>
              <a:rPr lang="en-US" altLang="ko-KR" dirty="0">
                <a:solidFill>
                  <a:srgbClr val="0000FF"/>
                </a:solidFill>
              </a:rPr>
              <a:t> </a:t>
            </a:r>
            <a:r>
              <a:rPr lang="ko-KR" altLang="en-US" dirty="0">
                <a:solidFill>
                  <a:srgbClr val="0000FF"/>
                </a:solidFill>
              </a:rPr>
              <a:t>여성 빈곤 가난 여성의 불평등한</a:t>
            </a:r>
            <a:r>
              <a:rPr lang="en-US" altLang="ko-KR" dirty="0">
                <a:solidFill>
                  <a:srgbClr val="0000FF"/>
                </a:solidFill>
              </a:rPr>
              <a:t> </a:t>
            </a:r>
            <a:r>
              <a:rPr lang="ko-KR" altLang="en-US" dirty="0">
                <a:solidFill>
                  <a:srgbClr val="0000FF"/>
                </a:solidFill>
              </a:rPr>
              <a:t>참여 정책결정과정 노동시장 불평등 완전한 기여 기후관련 계획 정책결정 실행  </a:t>
            </a:r>
            <a:endParaRPr lang="en-US" altLang="ko-KR" dirty="0">
              <a:solidFill>
                <a:srgbClr val="0000FF"/>
              </a:solidFill>
            </a:endParaRPr>
          </a:p>
        </p:txBody>
      </p:sp>
    </p:spTree>
    <p:extLst>
      <p:ext uri="{BB962C8B-B14F-4D97-AF65-F5344CB8AC3E}">
        <p14:creationId xmlns:p14="http://schemas.microsoft.com/office/powerpoint/2010/main" val="2940105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14</a:t>
            </a:fld>
            <a:endParaRPr lang="ko-KR" altLang="en-US"/>
          </a:p>
        </p:txBody>
      </p:sp>
      <p:sp>
        <p:nvSpPr>
          <p:cNvPr id="3" name="TextBox 2"/>
          <p:cNvSpPr txBox="1"/>
          <p:nvPr/>
        </p:nvSpPr>
        <p:spPr>
          <a:xfrm>
            <a:off x="539552" y="548680"/>
            <a:ext cx="7632848" cy="3693319"/>
          </a:xfrm>
          <a:prstGeom prst="rect">
            <a:avLst/>
          </a:prstGeom>
          <a:noFill/>
        </p:spPr>
        <p:txBody>
          <a:bodyPr wrap="square" rtlCol="0">
            <a:spAutoFit/>
          </a:bodyPr>
          <a:lstStyle/>
          <a:p>
            <a:r>
              <a:rPr lang="ko-KR" altLang="en-US" sz="4000" dirty="0" smtClean="0"/>
              <a:t>관련 연구</a:t>
            </a:r>
            <a:endParaRPr lang="en-US" altLang="ko-KR" sz="4000" dirty="0" smtClean="0"/>
          </a:p>
          <a:p>
            <a:endParaRPr lang="en-US" altLang="ko-KR" sz="4000" dirty="0"/>
          </a:p>
          <a:p>
            <a:r>
              <a:rPr lang="en-US" altLang="ko-KR" sz="2000" dirty="0" smtClean="0"/>
              <a:t>1. </a:t>
            </a:r>
            <a:r>
              <a:rPr lang="ko-KR" altLang="en-US" sz="2000" dirty="0" smtClean="0"/>
              <a:t>장은하</a:t>
            </a:r>
            <a:r>
              <a:rPr lang="en-US" altLang="ko-KR" sz="2000" dirty="0" smtClean="0"/>
              <a:t>.</a:t>
            </a:r>
            <a:r>
              <a:rPr lang="en-US" altLang="ko-KR" sz="2800" dirty="0" smtClean="0"/>
              <a:t> </a:t>
            </a:r>
            <a:r>
              <a:rPr lang="ko-KR" altLang="en-US" sz="1400" dirty="0"/>
              <a:t>자연재난과 </a:t>
            </a:r>
            <a:r>
              <a:rPr lang="ko-KR" altLang="en-US" sz="1400" dirty="0" err="1"/>
              <a:t>젠더</a:t>
            </a:r>
            <a:r>
              <a:rPr lang="en-US" altLang="ko-KR" sz="1400" dirty="0"/>
              <a:t>: </a:t>
            </a:r>
            <a:r>
              <a:rPr lang="ko-KR" altLang="en-US" sz="1400" dirty="0"/>
              <a:t>개도국 양성평등 제고 가능성과 한국의 성인지적 재난관리정책을 위한 시사점</a:t>
            </a:r>
            <a:r>
              <a:rPr lang="en-US" altLang="ko-KR" sz="1400" dirty="0"/>
              <a:t>. </a:t>
            </a:r>
            <a:r>
              <a:rPr lang="ko-KR" altLang="en-US" sz="1400" dirty="0" err="1"/>
              <a:t>女性硏究</a:t>
            </a:r>
            <a:r>
              <a:rPr lang="ko-KR" altLang="en-US" sz="1400" dirty="0"/>
              <a:t> </a:t>
            </a:r>
            <a:r>
              <a:rPr lang="en-US" altLang="ko-KR" sz="1400" dirty="0"/>
              <a:t>The Women’s Studies 2015. Vol. 88 No. 1 pp. 327~371.</a:t>
            </a:r>
            <a:endParaRPr lang="en-US" altLang="ko-KR" sz="1400" dirty="0" smtClean="0"/>
          </a:p>
          <a:p>
            <a:r>
              <a:rPr lang="en-US" altLang="ko-KR" sz="2000" dirty="0" smtClean="0"/>
              <a:t>2. </a:t>
            </a:r>
            <a:r>
              <a:rPr lang="ko-KR" altLang="en-US" sz="2000" dirty="0" smtClean="0"/>
              <a:t>김동식</a:t>
            </a:r>
            <a:r>
              <a:rPr lang="en-US" altLang="ko-KR" sz="2000" dirty="0" smtClean="0"/>
              <a:t>.</a:t>
            </a:r>
            <a:r>
              <a:rPr lang="ko-KR" altLang="en-US" sz="2000" dirty="0" smtClean="0"/>
              <a:t>  </a:t>
            </a:r>
            <a:r>
              <a:rPr lang="ko-KR" altLang="en-US" sz="1400" dirty="0"/>
              <a:t>재난과 기후변화 대책 속에서 여성들은 안전한가</a:t>
            </a:r>
            <a:r>
              <a:rPr lang="en-US" altLang="ko-KR" sz="1400" dirty="0"/>
              <a:t>. </a:t>
            </a:r>
            <a:r>
              <a:rPr lang="ko-KR" altLang="en-US" sz="1400" dirty="0" smtClean="0"/>
              <a:t>여세 </a:t>
            </a:r>
            <a:r>
              <a:rPr lang="ko-KR" altLang="en-US" sz="1400" dirty="0"/>
              <a:t>여성이 살리는 세상 </a:t>
            </a:r>
            <a:r>
              <a:rPr lang="en-US" altLang="ko-KR" sz="1400" dirty="0"/>
              <a:t>2017</a:t>
            </a:r>
            <a:r>
              <a:rPr lang="ko-KR" altLang="en-US" sz="1400" dirty="0"/>
              <a:t>년 제</a:t>
            </a:r>
            <a:r>
              <a:rPr lang="en-US" altLang="ko-KR" sz="1400" dirty="0"/>
              <a:t>4</a:t>
            </a:r>
            <a:r>
              <a:rPr lang="ko-KR" altLang="en-US" sz="1400" dirty="0"/>
              <a:t>호</a:t>
            </a:r>
            <a:r>
              <a:rPr lang="en-US" altLang="ko-KR" sz="1400" dirty="0"/>
              <a:t>. pp.22-32</a:t>
            </a:r>
            <a:endParaRPr lang="en-US" altLang="ko-KR" sz="1400" dirty="0" smtClean="0"/>
          </a:p>
          <a:p>
            <a:r>
              <a:rPr lang="en-US" altLang="ko-KR" sz="2000" dirty="0" smtClean="0"/>
              <a:t>3. </a:t>
            </a:r>
            <a:r>
              <a:rPr lang="ko-KR" altLang="en-US" sz="2000" dirty="0"/>
              <a:t>이계영* ･ </a:t>
            </a:r>
            <a:r>
              <a:rPr lang="ko-KR" altLang="en-US" sz="2000" dirty="0" err="1"/>
              <a:t>오채운</a:t>
            </a:r>
            <a:r>
              <a:rPr lang="ko-KR" altLang="en-US" sz="2000" dirty="0" smtClean="0"/>
              <a:t>**</a:t>
            </a:r>
            <a:r>
              <a:rPr lang="en-US" altLang="ko-KR" sz="2000" dirty="0" smtClean="0"/>
              <a:t>.</a:t>
            </a:r>
            <a:r>
              <a:rPr lang="ko-KR" altLang="en-US" sz="2000" dirty="0" smtClean="0"/>
              <a:t> </a:t>
            </a:r>
            <a:r>
              <a:rPr lang="ko-KR" altLang="en-US" sz="1400" dirty="0" smtClean="0"/>
              <a:t>우리나라 </a:t>
            </a:r>
            <a:r>
              <a:rPr lang="ko-KR" altLang="en-US" sz="1400" dirty="0"/>
              <a:t>기후기술협력 </a:t>
            </a:r>
            <a:r>
              <a:rPr lang="ko-KR" altLang="en-US" sz="1400" dirty="0" smtClean="0"/>
              <a:t>프로세스상 </a:t>
            </a:r>
            <a:r>
              <a:rPr lang="ko-KR" altLang="en-US" sz="1400" dirty="0" err="1"/>
              <a:t>젠더</a:t>
            </a:r>
            <a:r>
              <a:rPr lang="ko-KR" altLang="en-US" sz="1400" dirty="0"/>
              <a:t> 주류화 전략 연구</a:t>
            </a:r>
            <a:r>
              <a:rPr lang="en-US" altLang="ko-KR" sz="1400" dirty="0"/>
              <a:t>: </a:t>
            </a:r>
            <a:r>
              <a:rPr lang="ko-KR" altLang="en-US" sz="1400" dirty="0"/>
              <a:t>유엔기후변화협약 하에서 기후기술과 </a:t>
            </a:r>
            <a:r>
              <a:rPr lang="ko-KR" altLang="en-US" sz="1400" dirty="0" err="1"/>
              <a:t>젠더</a:t>
            </a:r>
            <a:r>
              <a:rPr lang="ko-KR" altLang="en-US" sz="1400" dirty="0"/>
              <a:t> 주류화 현황 분석에 기반하여 </a:t>
            </a:r>
            <a:endParaRPr lang="ko-KR" altLang="en-US" sz="2000" dirty="0"/>
          </a:p>
          <a:p>
            <a:r>
              <a:rPr lang="en-US" altLang="ko-KR" sz="1200" dirty="0" smtClean="0"/>
              <a:t>(*</a:t>
            </a:r>
            <a:r>
              <a:rPr lang="ko-KR" altLang="en-US" sz="1200" dirty="0"/>
              <a:t>녹색기술센터 정책연구부 연구원</a:t>
            </a:r>
            <a:r>
              <a:rPr lang="en-US" altLang="ko-KR" sz="1200" dirty="0"/>
              <a:t>, **</a:t>
            </a:r>
            <a:r>
              <a:rPr lang="ko-KR" altLang="en-US" sz="1200" dirty="0"/>
              <a:t>녹색기술센터 정책연구부 </a:t>
            </a:r>
            <a:r>
              <a:rPr lang="ko-KR" altLang="en-US" sz="1200" dirty="0" smtClean="0"/>
              <a:t>책임연구원</a:t>
            </a:r>
            <a:r>
              <a:rPr lang="en-US" altLang="ko-KR" sz="1200" dirty="0" smtClean="0"/>
              <a:t>)</a:t>
            </a:r>
          </a:p>
          <a:p>
            <a:r>
              <a:rPr lang="en-US" altLang="ko-KR" sz="2000" dirty="0" smtClean="0"/>
              <a:t>4. </a:t>
            </a:r>
            <a:r>
              <a:rPr lang="ko-KR" altLang="en-US" sz="2000" dirty="0" smtClean="0"/>
              <a:t>한국여성정책연구원</a:t>
            </a:r>
            <a:r>
              <a:rPr lang="en-US" altLang="ko-KR" sz="2000" dirty="0" smtClean="0"/>
              <a:t> </a:t>
            </a:r>
            <a:r>
              <a:rPr lang="ko-KR" altLang="en-US" sz="2000" dirty="0" smtClean="0"/>
              <a:t>이슈페이퍼</a:t>
            </a:r>
            <a:r>
              <a:rPr lang="en-US" altLang="ko-KR" sz="2000" dirty="0" smtClean="0"/>
              <a:t>. </a:t>
            </a:r>
            <a:r>
              <a:rPr lang="ko-KR" altLang="en-US" sz="1400" dirty="0"/>
              <a:t>코로나</a:t>
            </a:r>
            <a:r>
              <a:rPr lang="en-US" altLang="ko-KR" sz="1400" dirty="0"/>
              <a:t>19 </a:t>
            </a:r>
            <a:r>
              <a:rPr lang="ko-KR" altLang="en-US" sz="1400" dirty="0"/>
              <a:t>시기 누가 </a:t>
            </a:r>
            <a:r>
              <a:rPr lang="ko-KR" altLang="en-US" sz="1400" dirty="0" err="1"/>
              <a:t>자녀돌봄에</a:t>
            </a:r>
            <a:r>
              <a:rPr lang="ko-KR" altLang="en-US" sz="1400" dirty="0"/>
              <a:t> 취약하였나</a:t>
            </a:r>
            <a:r>
              <a:rPr lang="en-US" altLang="ko-KR" sz="1400" dirty="0"/>
              <a:t>? - </a:t>
            </a:r>
            <a:r>
              <a:rPr lang="ko-KR" altLang="en-US" sz="1400" dirty="0"/>
              <a:t>성별</a:t>
            </a:r>
            <a:r>
              <a:rPr lang="en-US" altLang="ko-KR" sz="1400" dirty="0"/>
              <a:t>, </a:t>
            </a:r>
            <a:r>
              <a:rPr lang="ko-KR" altLang="en-US" sz="1400" dirty="0"/>
              <a:t>일자리 </a:t>
            </a:r>
            <a:r>
              <a:rPr lang="ko-KR" altLang="en-US" sz="1400" dirty="0" err="1"/>
              <a:t>특성별</a:t>
            </a:r>
            <a:r>
              <a:rPr lang="ko-KR" altLang="en-US" sz="1400" dirty="0"/>
              <a:t> 분석 </a:t>
            </a:r>
            <a:r>
              <a:rPr lang="en-US" altLang="ko-KR" sz="1400" dirty="0"/>
              <a:t>-</a:t>
            </a:r>
            <a:endParaRPr lang="ko-KR" altLang="en-US" sz="2000" dirty="0"/>
          </a:p>
        </p:txBody>
      </p:sp>
    </p:spTree>
    <p:extLst>
      <p:ext uri="{BB962C8B-B14F-4D97-AF65-F5344CB8AC3E}">
        <p14:creationId xmlns:p14="http://schemas.microsoft.com/office/powerpoint/2010/main" val="3739314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683568" y="620688"/>
            <a:ext cx="7776864" cy="923330"/>
          </a:xfrm>
          <a:prstGeom prst="rect">
            <a:avLst/>
          </a:prstGeom>
        </p:spPr>
        <p:txBody>
          <a:bodyPr wrap="square">
            <a:spAutoFit/>
          </a:bodyPr>
          <a:lstStyle/>
          <a:p>
            <a:r>
              <a:rPr lang="ko-KR" altLang="en-US" i="1" dirty="0"/>
              <a:t>장은하</a:t>
            </a:r>
            <a:r>
              <a:rPr lang="en-US" altLang="ko-KR" i="1" dirty="0"/>
              <a:t>. </a:t>
            </a:r>
            <a:r>
              <a:rPr lang="ko-KR" altLang="en-US" i="1" dirty="0"/>
              <a:t>자연재난과 </a:t>
            </a:r>
            <a:r>
              <a:rPr lang="ko-KR" altLang="en-US" i="1" dirty="0" err="1"/>
              <a:t>젠더</a:t>
            </a:r>
            <a:r>
              <a:rPr lang="en-US" altLang="ko-KR" i="1" dirty="0"/>
              <a:t>: </a:t>
            </a:r>
            <a:r>
              <a:rPr lang="ko-KR" altLang="en-US" i="1" dirty="0"/>
              <a:t>개도국 양성평등 제고 가능성과 한국의 성인지적 재난관리정책을 위한 시사점</a:t>
            </a:r>
            <a:r>
              <a:rPr lang="en-US" altLang="ko-KR" i="1" dirty="0"/>
              <a:t>. </a:t>
            </a:r>
            <a:r>
              <a:rPr lang="ko-KR" altLang="en-US" i="1" dirty="0" err="1"/>
              <a:t>女性硏究</a:t>
            </a:r>
            <a:r>
              <a:rPr lang="ko-KR" altLang="en-US" i="1" dirty="0"/>
              <a:t> </a:t>
            </a:r>
            <a:r>
              <a:rPr lang="en-US" altLang="ko-KR" i="1" dirty="0"/>
              <a:t>The Women’s Studies 2015. Vol. 88 No. 1 pp. 327~371.</a:t>
            </a:r>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15</a:t>
            </a:fld>
            <a:endParaRPr lang="ko-KR" altLang="en-US"/>
          </a:p>
        </p:txBody>
      </p:sp>
      <p:sp>
        <p:nvSpPr>
          <p:cNvPr id="4" name="직사각형 3"/>
          <p:cNvSpPr/>
          <p:nvPr/>
        </p:nvSpPr>
        <p:spPr>
          <a:xfrm>
            <a:off x="683568" y="2413338"/>
            <a:ext cx="7776864" cy="1200329"/>
          </a:xfrm>
          <a:prstGeom prst="rect">
            <a:avLst/>
          </a:prstGeom>
        </p:spPr>
        <p:txBody>
          <a:bodyPr wrap="square">
            <a:spAutoFit/>
          </a:bodyPr>
          <a:lstStyle/>
          <a:p>
            <a:r>
              <a:rPr lang="ko-KR" altLang="en-US" dirty="0"/>
              <a:t>재난은 사망</a:t>
            </a:r>
            <a:r>
              <a:rPr lang="en-US" altLang="ko-KR" dirty="0"/>
              <a:t>, </a:t>
            </a:r>
            <a:r>
              <a:rPr lang="ko-KR" altLang="en-US" dirty="0"/>
              <a:t>부상</a:t>
            </a:r>
            <a:r>
              <a:rPr lang="en-US" altLang="ko-KR" dirty="0"/>
              <a:t>, </a:t>
            </a:r>
            <a:r>
              <a:rPr lang="ko-KR" altLang="en-US" dirty="0"/>
              <a:t>질병 등의 물리적 인명 피해 뿐 아니라</a:t>
            </a:r>
            <a:r>
              <a:rPr lang="en-US" altLang="ko-KR" dirty="0"/>
              <a:t>, </a:t>
            </a:r>
            <a:r>
              <a:rPr lang="ko-KR" altLang="en-US" dirty="0"/>
              <a:t>생계기반을 파괴하고</a:t>
            </a:r>
            <a:r>
              <a:rPr lang="en-US" altLang="ko-KR" dirty="0"/>
              <a:t>, </a:t>
            </a:r>
            <a:r>
              <a:rPr lang="ko-KR" altLang="en-US" dirty="0"/>
              <a:t>사회 서비스를 마비시키며</a:t>
            </a:r>
            <a:r>
              <a:rPr lang="en-US" altLang="ko-KR" dirty="0"/>
              <a:t>, </a:t>
            </a:r>
            <a:r>
              <a:rPr lang="ko-KR" altLang="en-US" dirty="0"/>
              <a:t>사회경제적 혼란</a:t>
            </a:r>
            <a:r>
              <a:rPr lang="en-US" altLang="ko-KR" dirty="0"/>
              <a:t>, </a:t>
            </a:r>
            <a:r>
              <a:rPr lang="ko-KR" altLang="en-US" dirty="0"/>
              <a:t>환경파괴를 불러오는 등 개인과 사회의 전 영역에 심각한 영향을 끼친다</a:t>
            </a:r>
            <a:r>
              <a:rPr lang="en-US" altLang="ko-KR" dirty="0"/>
              <a:t>. </a:t>
            </a:r>
            <a:r>
              <a:rPr lang="ko-KR" altLang="en-US" dirty="0"/>
              <a:t>이러한 재난의 영향력은 또한 성차별적이다</a:t>
            </a:r>
            <a:r>
              <a:rPr lang="en-US" altLang="ko-KR" dirty="0"/>
              <a:t>. </a:t>
            </a:r>
          </a:p>
        </p:txBody>
      </p:sp>
    </p:spTree>
    <p:extLst>
      <p:ext uri="{BB962C8B-B14F-4D97-AF65-F5344CB8AC3E}">
        <p14:creationId xmlns:p14="http://schemas.microsoft.com/office/powerpoint/2010/main" val="2119200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95536" y="332656"/>
            <a:ext cx="8568952" cy="5016758"/>
          </a:xfrm>
          <a:prstGeom prst="rect">
            <a:avLst/>
          </a:prstGeom>
        </p:spPr>
        <p:txBody>
          <a:bodyPr wrap="square">
            <a:spAutoFit/>
          </a:bodyPr>
          <a:lstStyle/>
          <a:p>
            <a:r>
              <a:rPr lang="ko-KR" altLang="en-US" sz="1600" dirty="0" smtClean="0"/>
              <a:t>여성들은 </a:t>
            </a:r>
            <a:r>
              <a:rPr lang="ko-KR" altLang="en-US" sz="1600" dirty="0"/>
              <a:t>생물학적</a:t>
            </a:r>
            <a:r>
              <a:rPr lang="en-US" altLang="ko-KR" sz="1600" dirty="0"/>
              <a:t>/</a:t>
            </a:r>
            <a:r>
              <a:rPr lang="ko-KR" altLang="en-US" sz="1600" dirty="0"/>
              <a:t>생리학적 특성과 한 사회 내에서 차지하는 사회</a:t>
            </a:r>
            <a:r>
              <a:rPr lang="en-US" altLang="ko-KR" sz="1600" dirty="0"/>
              <a:t>, </a:t>
            </a:r>
            <a:r>
              <a:rPr lang="ko-KR" altLang="en-US" sz="1600" dirty="0"/>
              <a:t>경제</a:t>
            </a:r>
            <a:r>
              <a:rPr lang="en-US" altLang="ko-KR" sz="1600" dirty="0"/>
              <a:t>, </a:t>
            </a:r>
            <a:r>
              <a:rPr lang="ko-KR" altLang="en-US" sz="1600" dirty="0" smtClean="0"/>
              <a:t>정치적으로 </a:t>
            </a:r>
            <a:r>
              <a:rPr lang="ko-KR" altLang="en-US" sz="1600" dirty="0"/>
              <a:t>불평등한 위치와 차별로 인해 재난 발생 시 취약성이 증가한다</a:t>
            </a:r>
            <a:r>
              <a:rPr lang="en-US" altLang="ko-KR" sz="1600" dirty="0"/>
              <a:t>. </a:t>
            </a:r>
            <a:r>
              <a:rPr lang="ko-KR" altLang="en-US" sz="1600" b="1" dirty="0" smtClean="0">
                <a:solidFill>
                  <a:srgbClr val="FF0000"/>
                </a:solidFill>
              </a:rPr>
              <a:t>그러나 </a:t>
            </a:r>
            <a:r>
              <a:rPr lang="ko-KR" altLang="en-US" sz="1600" b="1" dirty="0">
                <a:solidFill>
                  <a:srgbClr val="FF0000"/>
                </a:solidFill>
              </a:rPr>
              <a:t>이러한 파괴력에도 불구하고 재난은 양성평등적 변화를 촉진하기도 </a:t>
            </a:r>
            <a:r>
              <a:rPr lang="ko-KR" altLang="en-US" sz="1600" b="1" dirty="0" smtClean="0">
                <a:solidFill>
                  <a:srgbClr val="FF0000"/>
                </a:solidFill>
              </a:rPr>
              <a:t>한다</a:t>
            </a:r>
            <a:r>
              <a:rPr lang="en-US" altLang="ko-KR" sz="1600" b="1" dirty="0">
                <a:solidFill>
                  <a:srgbClr val="FF0000"/>
                </a:solidFill>
              </a:rPr>
              <a:t>. </a:t>
            </a:r>
            <a:r>
              <a:rPr lang="ko-KR" altLang="en-US" sz="1600" dirty="0">
                <a:solidFill>
                  <a:srgbClr val="0000FF"/>
                </a:solidFill>
              </a:rPr>
              <a:t>재난으로 인한 기존 질서의 붕괴와 복구 과정에서의 자원의 유입은 </a:t>
            </a:r>
            <a:r>
              <a:rPr lang="ko-KR" altLang="en-US" sz="1600" dirty="0" smtClean="0">
                <a:solidFill>
                  <a:srgbClr val="0000FF"/>
                </a:solidFill>
              </a:rPr>
              <a:t>해당 </a:t>
            </a:r>
            <a:r>
              <a:rPr lang="ko-KR" altLang="en-US" sz="1600" dirty="0">
                <a:solidFill>
                  <a:srgbClr val="0000FF"/>
                </a:solidFill>
              </a:rPr>
              <a:t>사회의 여성의 지위 향상과 양성평등을 위한 긍정적인 변화의 기회로 </a:t>
            </a:r>
            <a:r>
              <a:rPr lang="ko-KR" altLang="en-US" sz="1600" dirty="0" smtClean="0">
                <a:solidFill>
                  <a:srgbClr val="0000FF"/>
                </a:solidFill>
              </a:rPr>
              <a:t>작용할 </a:t>
            </a:r>
            <a:r>
              <a:rPr lang="ko-KR" altLang="en-US" sz="1600" dirty="0">
                <a:solidFill>
                  <a:srgbClr val="0000FF"/>
                </a:solidFill>
              </a:rPr>
              <a:t>수 있기 때문이다</a:t>
            </a:r>
            <a:r>
              <a:rPr lang="en-US" altLang="ko-KR" sz="1600" dirty="0">
                <a:solidFill>
                  <a:srgbClr val="0000FF"/>
                </a:solidFill>
              </a:rPr>
              <a:t>. </a:t>
            </a:r>
            <a:endParaRPr lang="en-US" altLang="ko-KR" sz="1600" dirty="0" smtClean="0">
              <a:solidFill>
                <a:srgbClr val="0000FF"/>
              </a:solidFill>
            </a:endParaRPr>
          </a:p>
          <a:p>
            <a:endParaRPr lang="en-US" altLang="ko-KR" sz="1600" dirty="0"/>
          </a:p>
          <a:p>
            <a:r>
              <a:rPr lang="ko-KR" altLang="en-US" sz="1600" dirty="0" smtClean="0"/>
              <a:t>이러한 </a:t>
            </a:r>
            <a:r>
              <a:rPr lang="ko-KR" altLang="en-US" sz="1600" dirty="0"/>
              <a:t>논의를 배경으로 본 연구는 자연재난 </a:t>
            </a:r>
            <a:r>
              <a:rPr lang="ko-KR" altLang="en-US" sz="1600" dirty="0" smtClean="0"/>
              <a:t>복구과정을 </a:t>
            </a:r>
            <a:r>
              <a:rPr lang="ko-KR" altLang="en-US" sz="1600" dirty="0"/>
              <a:t>통해서 양성평등을 위한 근본적이고도 구조적인 변화가 일어날 </a:t>
            </a:r>
            <a:r>
              <a:rPr lang="ko-KR" altLang="en-US" sz="1600" dirty="0" smtClean="0"/>
              <a:t>수 있는지를 </a:t>
            </a:r>
            <a:r>
              <a:rPr lang="ko-KR" altLang="en-US" sz="1600" dirty="0"/>
              <a:t>개도국의 사례에 비추어 고찰하고 한국에의 시사점을 도출하는 </a:t>
            </a:r>
            <a:r>
              <a:rPr lang="ko-KR" altLang="en-US" sz="1600" dirty="0" smtClean="0"/>
              <a:t>것을 </a:t>
            </a:r>
            <a:r>
              <a:rPr lang="ko-KR" altLang="en-US" sz="1600" dirty="0"/>
              <a:t>그 목적으로 한다</a:t>
            </a:r>
            <a:r>
              <a:rPr lang="en-US" altLang="ko-KR" sz="1600" dirty="0"/>
              <a:t>. </a:t>
            </a:r>
            <a:r>
              <a:rPr lang="ko-KR" altLang="en-US" sz="1600" dirty="0"/>
              <a:t>양성평등적 변화를 위해서는 </a:t>
            </a:r>
            <a:r>
              <a:rPr lang="ko-KR" altLang="en-US" sz="1600" dirty="0" err="1"/>
              <a:t>모저</a:t>
            </a:r>
            <a:r>
              <a:rPr lang="en-US" altLang="ko-KR" sz="1600" dirty="0"/>
              <a:t>(Moser)</a:t>
            </a:r>
            <a:r>
              <a:rPr lang="ko-KR" altLang="en-US" sz="1600" dirty="0"/>
              <a:t>의 실제적 </a:t>
            </a:r>
            <a:r>
              <a:rPr lang="ko-KR" altLang="en-US" sz="1600" dirty="0" err="1" smtClean="0"/>
              <a:t>젠더</a:t>
            </a:r>
            <a:r>
              <a:rPr lang="ko-KR" altLang="en-US" sz="1600" dirty="0" smtClean="0"/>
              <a:t> </a:t>
            </a:r>
            <a:r>
              <a:rPr lang="ko-KR" altLang="en-US" sz="1600" dirty="0"/>
              <a:t>요구</a:t>
            </a:r>
            <a:r>
              <a:rPr lang="en-US" altLang="ko-KR" sz="1600" dirty="0"/>
              <a:t>(</a:t>
            </a:r>
            <a:r>
              <a:rPr lang="en-US" altLang="ko-KR" sz="1600" dirty="0">
                <a:solidFill>
                  <a:srgbClr val="0000FF"/>
                </a:solidFill>
              </a:rPr>
              <a:t>practical gender needs, PGN</a:t>
            </a:r>
            <a:r>
              <a:rPr lang="en-US" altLang="ko-KR" sz="1600" dirty="0"/>
              <a:t>)</a:t>
            </a:r>
            <a:r>
              <a:rPr lang="ko-KR" altLang="en-US" sz="1600" dirty="0"/>
              <a:t>와 전략적 </a:t>
            </a:r>
            <a:r>
              <a:rPr lang="ko-KR" altLang="en-US" sz="1600" dirty="0" err="1"/>
              <a:t>젠더</a:t>
            </a:r>
            <a:r>
              <a:rPr lang="ko-KR" altLang="en-US" sz="1600" dirty="0"/>
              <a:t> 요구</a:t>
            </a:r>
            <a:r>
              <a:rPr lang="en-US" altLang="ko-KR" sz="1600" dirty="0"/>
              <a:t>(</a:t>
            </a:r>
            <a:r>
              <a:rPr lang="en-US" altLang="ko-KR" sz="1600" dirty="0" smtClean="0">
                <a:solidFill>
                  <a:srgbClr val="0000FF"/>
                </a:solidFill>
              </a:rPr>
              <a:t>strategic gender </a:t>
            </a:r>
            <a:r>
              <a:rPr lang="en-US" altLang="ko-KR" sz="1600" dirty="0">
                <a:solidFill>
                  <a:srgbClr val="0000FF"/>
                </a:solidFill>
              </a:rPr>
              <a:t>needs, SGN</a:t>
            </a:r>
            <a:r>
              <a:rPr lang="en-US" altLang="ko-KR" sz="1600" dirty="0"/>
              <a:t>) </a:t>
            </a:r>
            <a:r>
              <a:rPr lang="ko-KR" altLang="en-US" sz="1600" dirty="0"/>
              <a:t>모두 충족되어야 하나</a:t>
            </a:r>
            <a:r>
              <a:rPr lang="en-US" altLang="ko-KR" sz="1600" dirty="0"/>
              <a:t>, </a:t>
            </a:r>
            <a:r>
              <a:rPr lang="ko-KR" altLang="en-US" sz="1600" dirty="0"/>
              <a:t>보다 구조적인 변화를 </a:t>
            </a:r>
            <a:r>
              <a:rPr lang="ko-KR" altLang="en-US" sz="1600" dirty="0" smtClean="0"/>
              <a:t>위해서는 </a:t>
            </a:r>
            <a:r>
              <a:rPr lang="ko-KR" altLang="en-US" sz="1600" dirty="0"/>
              <a:t>전략적 </a:t>
            </a:r>
            <a:r>
              <a:rPr lang="ko-KR" altLang="en-US" sz="1600" dirty="0" err="1"/>
              <a:t>젠더</a:t>
            </a:r>
            <a:r>
              <a:rPr lang="ko-KR" altLang="en-US" sz="1600" dirty="0"/>
              <a:t> 요구가 충족되어야 할 것으로 보았다</a:t>
            </a:r>
            <a:r>
              <a:rPr lang="en-US" altLang="ko-KR" sz="1600" dirty="0"/>
              <a:t>. </a:t>
            </a:r>
            <a:r>
              <a:rPr lang="ko-KR" altLang="en-US" sz="1600" dirty="0"/>
              <a:t>연구 결과로는 </a:t>
            </a:r>
            <a:r>
              <a:rPr lang="ko-KR" altLang="en-US" sz="1600" dirty="0" smtClean="0"/>
              <a:t>검토한 </a:t>
            </a:r>
            <a:r>
              <a:rPr lang="ko-KR" altLang="en-US" sz="1600" dirty="0"/>
              <a:t>대부분 사례에서 여성의 실제적 </a:t>
            </a:r>
            <a:r>
              <a:rPr lang="ko-KR" altLang="en-US" sz="1600" dirty="0" err="1"/>
              <a:t>젠더</a:t>
            </a:r>
            <a:r>
              <a:rPr lang="ko-KR" altLang="en-US" sz="1600" dirty="0"/>
              <a:t> 요구와 전략적 </a:t>
            </a:r>
            <a:r>
              <a:rPr lang="ko-KR" altLang="en-US" sz="1600" dirty="0" err="1"/>
              <a:t>젠더</a:t>
            </a:r>
            <a:r>
              <a:rPr lang="ko-KR" altLang="en-US" sz="1600" dirty="0"/>
              <a:t> 요구에 </a:t>
            </a:r>
            <a:r>
              <a:rPr lang="ko-KR" altLang="en-US" sz="1600" dirty="0" smtClean="0"/>
              <a:t>부응하는 </a:t>
            </a:r>
            <a:r>
              <a:rPr lang="ko-KR" altLang="en-US" sz="1600" dirty="0"/>
              <a:t>지원이 이루어 진 것으로 관찰되었으며 </a:t>
            </a:r>
            <a:r>
              <a:rPr lang="ko-KR" altLang="en-US" sz="1600" dirty="0">
                <a:solidFill>
                  <a:srgbClr val="FF0000"/>
                </a:solidFill>
              </a:rPr>
              <a:t>특히 지원 단체의 </a:t>
            </a:r>
            <a:r>
              <a:rPr lang="ko-KR" altLang="en-US" sz="1600" dirty="0" err="1">
                <a:solidFill>
                  <a:srgbClr val="FF0000"/>
                </a:solidFill>
              </a:rPr>
              <a:t>젠더</a:t>
            </a:r>
            <a:r>
              <a:rPr lang="ko-KR" altLang="en-US" sz="1600" dirty="0">
                <a:solidFill>
                  <a:srgbClr val="FF0000"/>
                </a:solidFill>
              </a:rPr>
              <a:t> </a:t>
            </a:r>
            <a:r>
              <a:rPr lang="ko-KR" altLang="en-US" sz="1600" dirty="0" smtClean="0">
                <a:solidFill>
                  <a:srgbClr val="FF0000"/>
                </a:solidFill>
              </a:rPr>
              <a:t>민감도가 높은 </a:t>
            </a:r>
            <a:r>
              <a:rPr lang="ko-KR" altLang="en-US" sz="1600" dirty="0">
                <a:solidFill>
                  <a:srgbClr val="FF0000"/>
                </a:solidFill>
              </a:rPr>
              <a:t>경우 전략적 </a:t>
            </a:r>
            <a:r>
              <a:rPr lang="ko-KR" altLang="en-US" sz="1600" dirty="0" err="1">
                <a:solidFill>
                  <a:srgbClr val="FF0000"/>
                </a:solidFill>
              </a:rPr>
              <a:t>젠더</a:t>
            </a:r>
            <a:r>
              <a:rPr lang="ko-KR" altLang="en-US" sz="1600" dirty="0">
                <a:solidFill>
                  <a:srgbClr val="FF0000"/>
                </a:solidFill>
              </a:rPr>
              <a:t> 요구가 효과적으로 충족되는 것으로 </a:t>
            </a:r>
            <a:r>
              <a:rPr lang="ko-KR" altLang="en-US" sz="1600" dirty="0" smtClean="0">
                <a:solidFill>
                  <a:srgbClr val="FF0000"/>
                </a:solidFill>
              </a:rPr>
              <a:t>나타났다</a:t>
            </a:r>
            <a:r>
              <a:rPr lang="en-US" altLang="ko-KR" sz="1600" dirty="0"/>
              <a:t>. </a:t>
            </a:r>
            <a:r>
              <a:rPr lang="ko-KR" altLang="en-US" sz="1600" dirty="0" smtClean="0"/>
              <a:t>그러나 </a:t>
            </a:r>
            <a:r>
              <a:rPr lang="ko-KR" altLang="en-US" sz="1600" dirty="0"/>
              <a:t>전략적 </a:t>
            </a:r>
            <a:r>
              <a:rPr lang="ko-KR" altLang="en-US" sz="1600" dirty="0" err="1"/>
              <a:t>젠더</a:t>
            </a:r>
            <a:r>
              <a:rPr lang="ko-KR" altLang="en-US" sz="1600" dirty="0"/>
              <a:t> 요구 충족을 위한 접근이 시도되었다고 해서 이것이 </a:t>
            </a:r>
            <a:r>
              <a:rPr lang="ko-KR" altLang="en-US" sz="1600" dirty="0" smtClean="0"/>
              <a:t>바로 구조적이고도 </a:t>
            </a:r>
            <a:r>
              <a:rPr lang="ko-KR" altLang="en-US" sz="1600" dirty="0"/>
              <a:t>근본적인 변화로 이어지는 것은 아니라는 것을 확인 할 수 </a:t>
            </a:r>
            <a:r>
              <a:rPr lang="ko-KR" altLang="en-US" sz="1600" dirty="0" smtClean="0"/>
              <a:t>있었으며</a:t>
            </a:r>
            <a:r>
              <a:rPr lang="en-US" altLang="ko-KR" sz="1600" dirty="0"/>
              <a:t>, </a:t>
            </a:r>
            <a:r>
              <a:rPr lang="ko-KR" altLang="en-US" sz="1600" dirty="0"/>
              <a:t>오히려 </a:t>
            </a:r>
            <a:r>
              <a:rPr lang="ko-KR" altLang="en-US" sz="1600" dirty="0">
                <a:solidFill>
                  <a:srgbClr val="FF0000"/>
                </a:solidFill>
              </a:rPr>
              <a:t>부정적인 변화가 일어난 경우도 있었다</a:t>
            </a:r>
            <a:r>
              <a:rPr lang="en-US" altLang="ko-KR" sz="1600" dirty="0">
                <a:solidFill>
                  <a:srgbClr val="FF0000"/>
                </a:solidFill>
              </a:rPr>
              <a:t>.</a:t>
            </a:r>
            <a:r>
              <a:rPr lang="en-US" altLang="ko-KR" sz="1600" dirty="0"/>
              <a:t> </a:t>
            </a:r>
            <a:r>
              <a:rPr lang="ko-KR" altLang="en-US" sz="1600" dirty="0"/>
              <a:t>또한 </a:t>
            </a:r>
            <a:r>
              <a:rPr lang="ko-KR" altLang="en-US" sz="1600" b="1" dirty="0">
                <a:solidFill>
                  <a:srgbClr val="9F5FCF"/>
                </a:solidFill>
              </a:rPr>
              <a:t>보다 </a:t>
            </a:r>
            <a:r>
              <a:rPr lang="ko-KR" altLang="en-US" sz="1600" b="1" dirty="0" smtClean="0">
                <a:solidFill>
                  <a:srgbClr val="9F5FCF"/>
                </a:solidFill>
              </a:rPr>
              <a:t>구조적인 </a:t>
            </a:r>
            <a:r>
              <a:rPr lang="ko-KR" altLang="en-US" sz="1600" b="1" dirty="0">
                <a:solidFill>
                  <a:srgbClr val="9F5FCF"/>
                </a:solidFill>
              </a:rPr>
              <a:t>양성평등적 변화를 달성하기 위해서는</a:t>
            </a:r>
            <a:r>
              <a:rPr lang="ko-KR" altLang="en-US" sz="1600" dirty="0"/>
              <a:t> 재난 복구 시기에서의 </a:t>
            </a:r>
            <a:r>
              <a:rPr lang="ko-KR" altLang="en-US" sz="1600" dirty="0" smtClean="0"/>
              <a:t>여성조직의 </a:t>
            </a:r>
            <a:r>
              <a:rPr lang="ko-KR" altLang="en-US" sz="1600" dirty="0"/>
              <a:t>역할</a:t>
            </a:r>
            <a:r>
              <a:rPr lang="en-US" altLang="ko-KR" sz="1600" dirty="0"/>
              <a:t>, </a:t>
            </a:r>
            <a:r>
              <a:rPr lang="ko-KR" altLang="en-US" sz="1600" dirty="0"/>
              <a:t>남성의 저항에 대한 대응</a:t>
            </a:r>
            <a:r>
              <a:rPr lang="en-US" altLang="ko-KR" sz="1600" dirty="0"/>
              <a:t>, </a:t>
            </a:r>
            <a:r>
              <a:rPr lang="ko-KR" altLang="en-US" sz="1600" dirty="0" err="1"/>
              <a:t>트라우마</a:t>
            </a:r>
            <a:r>
              <a:rPr lang="ko-KR" altLang="en-US" sz="1600" dirty="0"/>
              <a:t> 치료 등의 중요성을 </a:t>
            </a:r>
            <a:r>
              <a:rPr lang="ko-KR" altLang="en-US" sz="1600" dirty="0" smtClean="0"/>
              <a:t>확인하였다</a:t>
            </a:r>
            <a:r>
              <a:rPr lang="en-US" altLang="ko-KR" sz="1600" dirty="0"/>
              <a:t>. </a:t>
            </a:r>
            <a:r>
              <a:rPr lang="ko-KR" altLang="en-US" sz="1600" dirty="0"/>
              <a:t>아울러 양성평등 제고를 위한 내재적</a:t>
            </a:r>
            <a:r>
              <a:rPr lang="en-US" altLang="ko-KR" sz="1600" dirty="0"/>
              <a:t>, </a:t>
            </a:r>
            <a:r>
              <a:rPr lang="ko-KR" altLang="en-US" sz="1600" dirty="0"/>
              <a:t>외재적 요인들을 </a:t>
            </a:r>
            <a:r>
              <a:rPr lang="ko-KR" altLang="en-US" sz="1600" dirty="0" smtClean="0"/>
              <a:t>분석함으로써 향후 </a:t>
            </a:r>
            <a:r>
              <a:rPr lang="ko-KR" altLang="en-US" sz="1600" dirty="0"/>
              <a:t>한국의 성인지적 재난관리정책을 위한 시사점을 도출하였다</a:t>
            </a:r>
            <a:r>
              <a:rPr lang="en-US" altLang="ko-KR" sz="1600" dirty="0"/>
              <a:t>.</a:t>
            </a:r>
            <a:endParaRPr lang="ko-KR" altLang="en-US" sz="1600"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16</a:t>
            </a:fld>
            <a:endParaRPr lang="ko-KR" altLang="en-US"/>
          </a:p>
        </p:txBody>
      </p:sp>
    </p:spTree>
    <p:extLst>
      <p:ext uri="{BB962C8B-B14F-4D97-AF65-F5344CB8AC3E}">
        <p14:creationId xmlns:p14="http://schemas.microsoft.com/office/powerpoint/2010/main" val="1031161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476672"/>
            <a:ext cx="8712968" cy="4278094"/>
          </a:xfrm>
          <a:prstGeom prst="rect">
            <a:avLst/>
          </a:prstGeom>
        </p:spPr>
        <p:txBody>
          <a:bodyPr wrap="square">
            <a:spAutoFit/>
          </a:bodyPr>
          <a:lstStyle/>
          <a:p>
            <a:r>
              <a:rPr lang="ko-KR" altLang="en-US" sz="1600" dirty="0">
                <a:solidFill>
                  <a:srgbClr val="0000FF"/>
                </a:solidFill>
              </a:rPr>
              <a:t>무엇보다 현재 한국의 재난관리정책에서는 전반적으로 성인지적 관점이 부족하며</a:t>
            </a:r>
            <a:r>
              <a:rPr lang="en-US" altLang="ko-KR" sz="1600" dirty="0">
                <a:solidFill>
                  <a:srgbClr val="0000FF"/>
                </a:solidFill>
              </a:rPr>
              <a:t>, </a:t>
            </a:r>
            <a:r>
              <a:rPr lang="ko-KR" altLang="en-US" sz="1600" dirty="0">
                <a:solidFill>
                  <a:srgbClr val="0000FF"/>
                </a:solidFill>
              </a:rPr>
              <a:t>실제적 </a:t>
            </a:r>
            <a:r>
              <a:rPr lang="ko-KR" altLang="en-US" sz="1600" dirty="0" err="1">
                <a:solidFill>
                  <a:srgbClr val="0000FF"/>
                </a:solidFill>
              </a:rPr>
              <a:t>젠더</a:t>
            </a:r>
            <a:r>
              <a:rPr lang="ko-KR" altLang="en-US" sz="1600" dirty="0">
                <a:solidFill>
                  <a:srgbClr val="0000FF"/>
                </a:solidFill>
              </a:rPr>
              <a:t> 요구가 충분히 충족되고 있지 않다</a:t>
            </a:r>
            <a:r>
              <a:rPr lang="en-US" altLang="ko-KR" sz="1600" dirty="0">
                <a:solidFill>
                  <a:srgbClr val="0000FF"/>
                </a:solidFill>
              </a:rPr>
              <a:t>. </a:t>
            </a:r>
            <a:r>
              <a:rPr lang="ko-KR" altLang="en-US" sz="1600" dirty="0">
                <a:solidFill>
                  <a:srgbClr val="0000FF"/>
                </a:solidFill>
              </a:rPr>
              <a:t>재난 및 안전관리 기본법의 경우 취약계층으로서의 여성에 대한 고려가 부재하며</a:t>
            </a:r>
            <a:r>
              <a:rPr lang="en-US" altLang="ko-KR" sz="1600" dirty="0">
                <a:solidFill>
                  <a:srgbClr val="0000FF"/>
                </a:solidFill>
              </a:rPr>
              <a:t>, </a:t>
            </a:r>
            <a:r>
              <a:rPr lang="ko-KR" altLang="en-US" sz="1600" dirty="0">
                <a:solidFill>
                  <a:srgbClr val="0000FF"/>
                </a:solidFill>
              </a:rPr>
              <a:t>부처별 재난안전 업무에 있어서 여성가족부의 역할이 포함되어 있지 않다</a:t>
            </a:r>
            <a:r>
              <a:rPr lang="en-US" altLang="ko-KR" sz="1600" dirty="0">
                <a:solidFill>
                  <a:srgbClr val="0000FF"/>
                </a:solidFill>
              </a:rPr>
              <a:t>(</a:t>
            </a:r>
            <a:r>
              <a:rPr lang="ko-KR" altLang="en-US" sz="1600" dirty="0" err="1">
                <a:solidFill>
                  <a:srgbClr val="0000FF"/>
                </a:solidFill>
              </a:rPr>
              <a:t>장미혜외</a:t>
            </a:r>
            <a:r>
              <a:rPr lang="ko-KR" altLang="en-US" sz="1600" dirty="0">
                <a:solidFill>
                  <a:srgbClr val="0000FF"/>
                </a:solidFill>
              </a:rPr>
              <a:t> </a:t>
            </a:r>
            <a:r>
              <a:rPr lang="en-US" altLang="ko-KR" sz="1600" dirty="0">
                <a:solidFill>
                  <a:srgbClr val="0000FF"/>
                </a:solidFill>
              </a:rPr>
              <a:t>2014). </a:t>
            </a:r>
          </a:p>
          <a:p>
            <a:endParaRPr lang="en-US" altLang="ko-KR" sz="1600" dirty="0"/>
          </a:p>
          <a:p>
            <a:r>
              <a:rPr lang="ko-KR" altLang="en-US" sz="1600" dirty="0"/>
              <a:t>재해구호법에 명시된 이재민 수용과 구호물품 배분에 있어서도 성인지적 관점이 미흡한 것으로 조사되었다</a:t>
            </a:r>
            <a:r>
              <a:rPr lang="en-US" altLang="ko-KR" sz="1600" dirty="0"/>
              <a:t>(</a:t>
            </a:r>
            <a:r>
              <a:rPr lang="ko-KR" altLang="en-US" sz="1600" dirty="0"/>
              <a:t>장미혜 외 </a:t>
            </a:r>
            <a:r>
              <a:rPr lang="en-US" altLang="ko-KR" sz="1600" dirty="0"/>
              <a:t>2014). </a:t>
            </a:r>
            <a:r>
              <a:rPr lang="ko-KR" altLang="en-US" sz="1600" dirty="0"/>
              <a:t>또한 재난</a:t>
            </a:r>
            <a:r>
              <a:rPr lang="en-US" altLang="ko-KR" sz="1600" dirty="0"/>
              <a:t>, </a:t>
            </a:r>
            <a:r>
              <a:rPr lang="ko-KR" altLang="en-US" sz="1600" dirty="0"/>
              <a:t>안전 대비대응정책 전반에 있어서 성인지적인 관점이 반영되어 있지 않으며</a:t>
            </a:r>
            <a:r>
              <a:rPr lang="en-US" altLang="ko-KR" sz="1600" dirty="0"/>
              <a:t>, </a:t>
            </a:r>
            <a:r>
              <a:rPr lang="ko-KR" altLang="en-US" sz="1600" dirty="0"/>
              <a:t>성별분리통계 또한 이루어지지 않고 있다</a:t>
            </a:r>
            <a:r>
              <a:rPr lang="en-US" altLang="ko-KR" sz="1600" dirty="0"/>
              <a:t>(</a:t>
            </a:r>
            <a:r>
              <a:rPr lang="ko-KR" altLang="en-US" sz="1600" dirty="0"/>
              <a:t>장미혜 외 </a:t>
            </a:r>
            <a:r>
              <a:rPr lang="en-US" altLang="ko-KR" sz="1600" dirty="0"/>
              <a:t>2014). </a:t>
            </a:r>
          </a:p>
          <a:p>
            <a:endParaRPr lang="en-US" altLang="ko-KR" sz="1600" dirty="0"/>
          </a:p>
          <a:p>
            <a:r>
              <a:rPr lang="ko-KR" altLang="en-US" sz="1600" dirty="0"/>
              <a:t>중앙안전재해연보</a:t>
            </a:r>
            <a:r>
              <a:rPr lang="en-US" altLang="ko-KR" sz="1600" dirty="0"/>
              <a:t>, </a:t>
            </a:r>
            <a:r>
              <a:rPr lang="ko-KR" altLang="en-US" sz="1600" dirty="0" err="1"/>
              <a:t>소방방재청의</a:t>
            </a:r>
            <a:r>
              <a:rPr lang="ko-KR" altLang="en-US" sz="1600" dirty="0"/>
              <a:t> 재난연감에 있어서 성별분리 연구는 이루어지지 않고 있으며 대형재난 이후 발간된 백서에서조차 성별분리 통계는 찾을 수 없었다</a:t>
            </a:r>
            <a:r>
              <a:rPr lang="en-US" altLang="ko-KR" sz="1600" dirty="0"/>
              <a:t>.</a:t>
            </a:r>
          </a:p>
          <a:p>
            <a:endParaRPr lang="en-US" altLang="ko-KR" sz="1600" dirty="0"/>
          </a:p>
          <a:p>
            <a:r>
              <a:rPr lang="ko-KR" altLang="en-US" sz="1600" dirty="0"/>
              <a:t>전략적 </a:t>
            </a:r>
            <a:r>
              <a:rPr lang="ko-KR" altLang="en-US" sz="1600" dirty="0" err="1"/>
              <a:t>젠더</a:t>
            </a:r>
            <a:r>
              <a:rPr lang="ko-KR" altLang="en-US" sz="1600" dirty="0"/>
              <a:t> 요구 또한 충족될 길은 요원해 보인다</a:t>
            </a:r>
            <a:r>
              <a:rPr lang="en-US" altLang="ko-KR" sz="1600" dirty="0"/>
              <a:t>. </a:t>
            </a:r>
            <a:r>
              <a:rPr lang="ko-KR" altLang="en-US" sz="1600" dirty="0"/>
              <a:t>실제적인 수요가 충족되지 않는 상황에서 보다 구조적인 변화를 위한 재난관리정책에 있어서의 </a:t>
            </a:r>
            <a:r>
              <a:rPr lang="ko-KR" altLang="en-US" sz="1600" dirty="0" err="1"/>
              <a:t>성주류화는</a:t>
            </a:r>
            <a:r>
              <a:rPr lang="ko-KR" altLang="en-US" sz="1600" dirty="0"/>
              <a:t> 찾아보기 어렵다</a:t>
            </a:r>
            <a:r>
              <a:rPr lang="en-US" altLang="ko-KR" sz="1600" dirty="0"/>
              <a:t>. </a:t>
            </a:r>
            <a:r>
              <a:rPr lang="ko-KR" altLang="en-US" sz="1600" dirty="0"/>
              <a:t>무엇보다</a:t>
            </a:r>
            <a:r>
              <a:rPr lang="en-US" altLang="ko-KR" sz="1600" dirty="0"/>
              <a:t>, </a:t>
            </a:r>
            <a:r>
              <a:rPr lang="ko-KR" altLang="en-US" sz="1600" dirty="0">
                <a:solidFill>
                  <a:srgbClr val="9F5FCF"/>
                </a:solidFill>
              </a:rPr>
              <a:t>전략적 수요 충족을 위해서는 여성의 취약성 뿐 아니라 여성의 역량을 인정하는 관점이 필요하다</a:t>
            </a:r>
            <a:r>
              <a:rPr lang="en-US" altLang="ko-KR" sz="1600" dirty="0">
                <a:solidFill>
                  <a:srgbClr val="9F5FCF"/>
                </a:solidFill>
              </a:rPr>
              <a:t>. </a:t>
            </a:r>
            <a:r>
              <a:rPr lang="ko-KR" altLang="en-US" sz="1600" dirty="0"/>
              <a:t>그러나 현재의 논의들은 아직 여성을 “재난 약자”로 분류하거나 재난취약계층으로 인정하는 당위성에 초점을 맞추고 있다</a:t>
            </a:r>
            <a:r>
              <a:rPr lang="en-US" altLang="ko-KR" sz="1600" dirty="0"/>
              <a:t>(</a:t>
            </a:r>
            <a:r>
              <a:rPr lang="ko-KR" altLang="en-US" sz="1600" dirty="0"/>
              <a:t>오금호 외</a:t>
            </a:r>
            <a:r>
              <a:rPr lang="en-US" altLang="ko-KR" sz="1600" dirty="0"/>
              <a:t>, 2013; </a:t>
            </a:r>
            <a:r>
              <a:rPr lang="ko-KR" altLang="en-US" sz="1600" dirty="0"/>
              <a:t>장미혜 외</a:t>
            </a:r>
            <a:r>
              <a:rPr lang="en-US" altLang="ko-KR" sz="1600" dirty="0"/>
              <a:t>, 2014)</a:t>
            </a:r>
            <a:endParaRPr lang="ko-KR" altLang="en-US" sz="1600"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17</a:t>
            </a:fld>
            <a:endParaRPr lang="ko-KR" altLang="en-US"/>
          </a:p>
        </p:txBody>
      </p:sp>
    </p:spTree>
    <p:extLst>
      <p:ext uri="{BB962C8B-B14F-4D97-AF65-F5344CB8AC3E}">
        <p14:creationId xmlns:p14="http://schemas.microsoft.com/office/powerpoint/2010/main" val="427411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476672"/>
            <a:ext cx="8712968" cy="4770537"/>
          </a:xfrm>
          <a:prstGeom prst="rect">
            <a:avLst/>
          </a:prstGeom>
        </p:spPr>
        <p:txBody>
          <a:bodyPr wrap="square">
            <a:spAutoFit/>
          </a:bodyPr>
          <a:lstStyle/>
          <a:p>
            <a:r>
              <a:rPr lang="en-US" altLang="ko-KR" sz="1600" dirty="0" smtClean="0"/>
              <a:t>…</a:t>
            </a:r>
            <a:endParaRPr lang="en-US" altLang="ko-KR" sz="1600" dirty="0"/>
          </a:p>
          <a:p>
            <a:endParaRPr lang="en-US" altLang="ko-KR" sz="1600" dirty="0"/>
          </a:p>
          <a:p>
            <a:r>
              <a:rPr lang="ko-KR" altLang="en-US" sz="1600" dirty="0" smtClean="0"/>
              <a:t>여성이 </a:t>
            </a:r>
            <a:r>
              <a:rPr lang="ko-KR" altLang="en-US" sz="1600" dirty="0"/>
              <a:t>재난 자체에 훨씬 취약한 것은 사실이며 여성의 취약성에 대응하는 작업은 매우 필요하다</a:t>
            </a:r>
            <a:r>
              <a:rPr lang="en-US" altLang="ko-KR" sz="1600" dirty="0"/>
              <a:t>. </a:t>
            </a:r>
            <a:r>
              <a:rPr lang="ko-KR" altLang="en-US" sz="1600" dirty="0"/>
              <a:t>여성의 취약성을 인정하는 것이 여성의 실제적 수요 충족의 첫 걸음이며 이는 여성의 전략적 수요 충족을 위한 </a:t>
            </a:r>
            <a:r>
              <a:rPr lang="ko-KR" altLang="en-US" sz="1600" dirty="0" err="1"/>
              <a:t>진입점이</a:t>
            </a:r>
            <a:r>
              <a:rPr lang="ko-KR" altLang="en-US" sz="1600" dirty="0"/>
              <a:t> 될 수 있기 때문이다</a:t>
            </a:r>
            <a:r>
              <a:rPr lang="en-US" altLang="ko-KR" sz="1600" dirty="0"/>
              <a:t>.</a:t>
            </a:r>
          </a:p>
          <a:p>
            <a:r>
              <a:rPr lang="ko-KR" altLang="en-US" sz="1600" dirty="0"/>
              <a:t>그러나 본고의 기본 가정이기도 한</a:t>
            </a:r>
            <a:r>
              <a:rPr lang="en-US" altLang="ko-KR" sz="1600" dirty="0"/>
              <a:t>, </a:t>
            </a:r>
            <a:r>
              <a:rPr lang="ko-KR" altLang="en-US" sz="1600" dirty="0">
                <a:solidFill>
                  <a:srgbClr val="0000FF"/>
                </a:solidFill>
              </a:rPr>
              <a:t>재난 대응단계에서부터 </a:t>
            </a:r>
            <a:r>
              <a:rPr lang="ko-KR" altLang="en-US" sz="1600" b="1" dirty="0">
                <a:solidFill>
                  <a:srgbClr val="9F5FCF"/>
                </a:solidFill>
              </a:rPr>
              <a:t>여성의 역량을 인정하는 접근은 장기적이고도 구조적인 변화를 위해서 필요하다</a:t>
            </a:r>
            <a:r>
              <a:rPr lang="en-US" altLang="ko-KR" sz="1600" b="1" dirty="0">
                <a:solidFill>
                  <a:srgbClr val="9F5FCF"/>
                </a:solidFill>
              </a:rPr>
              <a:t>. </a:t>
            </a:r>
            <a:r>
              <a:rPr lang="ko-KR" altLang="en-US" sz="1600" dirty="0"/>
              <a:t>재난상황이라도 여성은 남성과는 다른 영역에서 훨씬 큰 회복탄력성과 복구의지를 보일 수 있다</a:t>
            </a:r>
            <a:r>
              <a:rPr lang="en-US" altLang="ko-KR" sz="1600" dirty="0"/>
              <a:t>. </a:t>
            </a:r>
            <a:r>
              <a:rPr lang="ko-KR" altLang="en-US" sz="1600" dirty="0"/>
              <a:t>이미 한국에서는 </a:t>
            </a:r>
            <a:r>
              <a:rPr lang="ko-KR" altLang="en-US" sz="1600" dirty="0" smtClean="0"/>
              <a:t>오래 전부터 </a:t>
            </a:r>
            <a:r>
              <a:rPr lang="ko-KR" altLang="en-US" sz="1600" dirty="0"/>
              <a:t>새마을 부녀회</a:t>
            </a:r>
            <a:r>
              <a:rPr lang="en-US" altLang="ko-KR" sz="1600" dirty="0"/>
              <a:t>, </a:t>
            </a:r>
            <a:r>
              <a:rPr lang="ko-KR" altLang="en-US" sz="1600" dirty="0"/>
              <a:t>적십자봉사대</a:t>
            </a:r>
            <a:r>
              <a:rPr lang="en-US" altLang="ko-KR" sz="1600" dirty="0"/>
              <a:t>, </a:t>
            </a:r>
            <a:r>
              <a:rPr lang="ko-KR" altLang="en-US" sz="1600" dirty="0"/>
              <a:t>여성의용소방대</a:t>
            </a:r>
            <a:r>
              <a:rPr lang="en-US" altLang="ko-KR" sz="1600" dirty="0"/>
              <a:t>, </a:t>
            </a:r>
            <a:r>
              <a:rPr lang="ko-KR" altLang="en-US" sz="1600" dirty="0"/>
              <a:t>여성단체 협의회 등을 통해 여성들이 적극적으로 재난복구에 참여해 왔다</a:t>
            </a:r>
            <a:r>
              <a:rPr lang="en-US" altLang="ko-KR" sz="1600" dirty="0"/>
              <a:t>. </a:t>
            </a:r>
            <a:r>
              <a:rPr lang="ko-KR" altLang="en-US" sz="1600" dirty="0"/>
              <a:t>그럼에도 불구하고 구호물자지원</a:t>
            </a:r>
            <a:r>
              <a:rPr lang="en-US" altLang="ko-KR" sz="1600" dirty="0"/>
              <a:t>, </a:t>
            </a:r>
            <a:r>
              <a:rPr lang="ko-KR" altLang="en-US" sz="1600" dirty="0"/>
              <a:t>임시주거지원</a:t>
            </a:r>
            <a:r>
              <a:rPr lang="en-US" altLang="ko-KR" sz="1600" dirty="0"/>
              <a:t>, </a:t>
            </a:r>
            <a:r>
              <a:rPr lang="ko-KR" altLang="en-US" sz="1600" dirty="0"/>
              <a:t>심리지원에 있어서 여성의 필요가 적극적으로 충족되지 않고 있으며 </a:t>
            </a:r>
            <a:r>
              <a:rPr lang="ko-KR" altLang="en-US" sz="1600" dirty="0">
                <a:solidFill>
                  <a:srgbClr val="0000FF"/>
                </a:solidFill>
              </a:rPr>
              <a:t>복구단계에서의 의사결정에서 배제되고 있다는 점은</a:t>
            </a:r>
            <a:r>
              <a:rPr lang="en-US" altLang="ko-KR" sz="1600" dirty="0">
                <a:solidFill>
                  <a:srgbClr val="0000FF"/>
                </a:solidFill>
              </a:rPr>
              <a:t>(</a:t>
            </a:r>
            <a:r>
              <a:rPr lang="ko-KR" altLang="en-US" sz="1600" dirty="0">
                <a:solidFill>
                  <a:srgbClr val="0000FF"/>
                </a:solidFill>
              </a:rPr>
              <a:t>최남희</a:t>
            </a:r>
            <a:r>
              <a:rPr lang="en-US" altLang="ko-KR" sz="1600" dirty="0">
                <a:solidFill>
                  <a:srgbClr val="0000FF"/>
                </a:solidFill>
              </a:rPr>
              <a:t>, 2006; </a:t>
            </a:r>
            <a:r>
              <a:rPr lang="ko-KR" altLang="en-US" sz="1600" dirty="0">
                <a:solidFill>
                  <a:srgbClr val="0000FF"/>
                </a:solidFill>
              </a:rPr>
              <a:t>장미혜 외</a:t>
            </a:r>
            <a:r>
              <a:rPr lang="en-US" altLang="ko-KR" sz="1600" dirty="0">
                <a:solidFill>
                  <a:srgbClr val="0000FF"/>
                </a:solidFill>
              </a:rPr>
              <a:t>,2014) </a:t>
            </a:r>
            <a:r>
              <a:rPr lang="ko-KR" altLang="en-US" sz="1600" dirty="0">
                <a:solidFill>
                  <a:srgbClr val="0000FF"/>
                </a:solidFill>
              </a:rPr>
              <a:t>구호정책에 있어서 </a:t>
            </a:r>
            <a:r>
              <a:rPr lang="ko-KR" altLang="en-US" sz="1600" dirty="0" err="1">
                <a:solidFill>
                  <a:srgbClr val="0000FF"/>
                </a:solidFill>
              </a:rPr>
              <a:t>성인지관점의</a:t>
            </a:r>
            <a:r>
              <a:rPr lang="ko-KR" altLang="en-US" sz="1600" dirty="0">
                <a:solidFill>
                  <a:srgbClr val="0000FF"/>
                </a:solidFill>
              </a:rPr>
              <a:t> 반영이 미비하다는 것을 시사함</a:t>
            </a:r>
            <a:r>
              <a:rPr lang="ko-KR" altLang="en-US" sz="1600" dirty="0"/>
              <a:t>과 동시에</a:t>
            </a:r>
            <a:r>
              <a:rPr lang="en-US" altLang="ko-KR" sz="1600" dirty="0"/>
              <a:t>, </a:t>
            </a:r>
            <a:r>
              <a:rPr lang="ko-KR" altLang="en-US" sz="1600" dirty="0"/>
              <a:t>여성들이 참여하는 재난복구가 구호물품 배분이라는 단순한 작업에 머무르고 있으며 그 이상의 영향력을 발휘하지 못하고 있다는 점을 시사한다</a:t>
            </a:r>
            <a:r>
              <a:rPr lang="en-US" altLang="ko-KR" sz="1600" dirty="0"/>
              <a:t>. </a:t>
            </a:r>
          </a:p>
          <a:p>
            <a:endParaRPr lang="en-US" altLang="ko-KR" sz="1600" dirty="0"/>
          </a:p>
          <a:p>
            <a:r>
              <a:rPr lang="ko-KR" altLang="en-US" sz="1600" dirty="0">
                <a:solidFill>
                  <a:srgbClr val="FF0000"/>
                </a:solidFill>
              </a:rPr>
              <a:t>성인지적 재난관리정책의 도입이라는 위로부터의 접근</a:t>
            </a:r>
            <a:r>
              <a:rPr lang="en-US" altLang="ko-KR" sz="1600" dirty="0">
                <a:solidFill>
                  <a:srgbClr val="FF0000"/>
                </a:solidFill>
              </a:rPr>
              <a:t>(</a:t>
            </a:r>
            <a:r>
              <a:rPr lang="en-US" altLang="ko-KR" sz="1600" dirty="0" smtClean="0">
                <a:solidFill>
                  <a:srgbClr val="FF0000"/>
                </a:solidFill>
              </a:rPr>
              <a:t>top-down</a:t>
            </a:r>
            <a:r>
              <a:rPr lang="en-US" altLang="ko-KR" sz="1600" dirty="0">
                <a:solidFill>
                  <a:srgbClr val="FF0000"/>
                </a:solidFill>
              </a:rPr>
              <a:t>)</a:t>
            </a:r>
            <a:r>
              <a:rPr lang="ko-KR" altLang="en-US" sz="1600" dirty="0">
                <a:solidFill>
                  <a:srgbClr val="FF0000"/>
                </a:solidFill>
              </a:rPr>
              <a:t>과</a:t>
            </a:r>
            <a:r>
              <a:rPr lang="en-US" altLang="ko-KR" sz="1600" dirty="0">
                <a:solidFill>
                  <a:srgbClr val="FF0000"/>
                </a:solidFill>
              </a:rPr>
              <a:t>, </a:t>
            </a:r>
            <a:r>
              <a:rPr lang="ko-KR" altLang="en-US" sz="1600" dirty="0">
                <a:solidFill>
                  <a:srgbClr val="FF0000"/>
                </a:solidFill>
              </a:rPr>
              <a:t>평상시 지역사회의 침투도가 높은 여성들에게 재난관리 전반에 있어서의 성인지적 관점을 교육하는 아래로부터의 접근</a:t>
            </a:r>
            <a:r>
              <a:rPr lang="en-US" altLang="ko-KR" sz="1600" dirty="0">
                <a:solidFill>
                  <a:srgbClr val="FF0000"/>
                </a:solidFill>
              </a:rPr>
              <a:t>(bottom -up)</a:t>
            </a:r>
            <a:r>
              <a:rPr lang="ko-KR" altLang="en-US" sz="1600" dirty="0">
                <a:solidFill>
                  <a:srgbClr val="FF0000"/>
                </a:solidFill>
              </a:rPr>
              <a:t>을 도입</a:t>
            </a:r>
            <a:r>
              <a:rPr lang="ko-KR" altLang="en-US" sz="1600" dirty="0"/>
              <a:t>한다면</a:t>
            </a:r>
            <a:r>
              <a:rPr lang="en-US" altLang="ko-KR" sz="1600" dirty="0"/>
              <a:t>, </a:t>
            </a:r>
            <a:r>
              <a:rPr lang="ko-KR" altLang="en-US" sz="1600" dirty="0"/>
              <a:t>한국의 재난관리정책에 있어서 보다 효과적으로 실제적 및 전략적 </a:t>
            </a:r>
            <a:r>
              <a:rPr lang="ko-KR" altLang="en-US" sz="1600" dirty="0" err="1"/>
              <a:t>젠더</a:t>
            </a:r>
            <a:r>
              <a:rPr lang="ko-KR" altLang="en-US" sz="1600" dirty="0"/>
              <a:t> 요구를 충족시킬 수 있을 것이다</a:t>
            </a:r>
            <a:r>
              <a:rPr lang="en-US" altLang="ko-KR" sz="1600" dirty="0"/>
              <a:t>.</a:t>
            </a:r>
            <a:endParaRPr lang="ko-KR" altLang="en-US" sz="1600"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18</a:t>
            </a:fld>
            <a:endParaRPr lang="ko-KR" altLang="en-US"/>
          </a:p>
        </p:txBody>
      </p:sp>
    </p:spTree>
    <p:extLst>
      <p:ext uri="{BB962C8B-B14F-4D97-AF65-F5344CB8AC3E}">
        <p14:creationId xmlns:p14="http://schemas.microsoft.com/office/powerpoint/2010/main" val="3338298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19</a:t>
            </a:fld>
            <a:endParaRPr lang="ko-KR" altLang="en-US"/>
          </a:p>
        </p:txBody>
      </p:sp>
      <p:sp>
        <p:nvSpPr>
          <p:cNvPr id="3" name="직사각형 2"/>
          <p:cNvSpPr/>
          <p:nvPr/>
        </p:nvSpPr>
        <p:spPr>
          <a:xfrm>
            <a:off x="367548" y="1196752"/>
            <a:ext cx="8352928" cy="5509200"/>
          </a:xfrm>
          <a:prstGeom prst="rect">
            <a:avLst/>
          </a:prstGeom>
        </p:spPr>
        <p:txBody>
          <a:bodyPr wrap="square">
            <a:spAutoFit/>
          </a:bodyPr>
          <a:lstStyle/>
          <a:p>
            <a:r>
              <a:rPr lang="ko-KR" altLang="en-US" sz="1600" dirty="0"/>
              <a:t>우리나라의 재난안전관리 정책은 성차에 대한 고려 없이 </a:t>
            </a:r>
            <a:r>
              <a:rPr lang="ko-KR" altLang="en-US" sz="1600" dirty="0" smtClean="0"/>
              <a:t>추진되고 </a:t>
            </a:r>
            <a:r>
              <a:rPr lang="ko-KR" altLang="en-US" sz="1600" dirty="0"/>
              <a:t>있다</a:t>
            </a:r>
            <a:r>
              <a:rPr lang="en-US" altLang="ko-KR" sz="1600" dirty="0"/>
              <a:t>. </a:t>
            </a:r>
            <a:r>
              <a:rPr lang="ko-KR" altLang="en-US" sz="1600" dirty="0"/>
              <a:t>이를 개선하기 위한 시급한 미션은 앞서 얘기한 </a:t>
            </a:r>
            <a:r>
              <a:rPr lang="ko-KR" altLang="en-US" sz="2000" dirty="0" err="1"/>
              <a:t>재난취약자에</a:t>
            </a:r>
            <a:r>
              <a:rPr lang="ko-KR" altLang="en-US" sz="2000" dirty="0"/>
              <a:t> 대한 </a:t>
            </a:r>
            <a:r>
              <a:rPr lang="ko-KR" altLang="en-US" sz="2000" dirty="0" smtClean="0"/>
              <a:t>개념정의 </a:t>
            </a:r>
            <a:r>
              <a:rPr lang="ko-KR" altLang="en-US" sz="2000" dirty="0"/>
              <a:t>등 법적 지위 강화</a:t>
            </a:r>
            <a:r>
              <a:rPr lang="en-US" altLang="ko-KR" sz="2000" dirty="0"/>
              <a:t>, </a:t>
            </a:r>
            <a:r>
              <a:rPr lang="ko-KR" altLang="en-US" sz="2000" dirty="0"/>
              <a:t>그리고 성별분리 통계자료의 생성 </a:t>
            </a:r>
            <a:r>
              <a:rPr lang="en-US" altLang="ko-KR" sz="2000" dirty="0"/>
              <a:t>· </a:t>
            </a:r>
            <a:r>
              <a:rPr lang="ko-KR" altLang="en-US" sz="2000" dirty="0"/>
              <a:t>구축</a:t>
            </a:r>
            <a:r>
              <a:rPr lang="en-US" altLang="ko-KR" sz="2000" dirty="0"/>
              <a:t>, </a:t>
            </a:r>
            <a:r>
              <a:rPr lang="ko-KR" altLang="en-US" sz="2000" dirty="0"/>
              <a:t>그리고 </a:t>
            </a:r>
            <a:r>
              <a:rPr lang="ko-KR" altLang="en-US" sz="2000" dirty="0" smtClean="0"/>
              <a:t>여성의 </a:t>
            </a:r>
            <a:r>
              <a:rPr lang="ko-KR" altLang="en-US" sz="2000" dirty="0"/>
              <a:t>정책의사결정과정에서의 참여 보장 </a:t>
            </a:r>
            <a:r>
              <a:rPr lang="ko-KR" altLang="en-US" sz="1600" dirty="0"/>
              <a:t>등이라 본다</a:t>
            </a:r>
            <a:r>
              <a:rPr lang="en-US" altLang="ko-KR" sz="1600" dirty="0"/>
              <a:t>. </a:t>
            </a:r>
            <a:r>
              <a:rPr lang="ko-KR" altLang="en-US" sz="1600" dirty="0"/>
              <a:t>이외에도 여러 문제들도 </a:t>
            </a:r>
            <a:r>
              <a:rPr lang="ko-KR" altLang="en-US" sz="1600" dirty="0" smtClean="0"/>
              <a:t>있지만 </a:t>
            </a:r>
            <a:r>
              <a:rPr lang="ko-KR" altLang="en-US" sz="1600" dirty="0"/>
              <a:t>하나만 더 얘기를 하자면</a:t>
            </a:r>
            <a:r>
              <a:rPr lang="en-US" altLang="ko-KR" sz="1600" dirty="0" smtClean="0"/>
              <a:t>,</a:t>
            </a:r>
            <a:r>
              <a:rPr lang="ko-KR" altLang="en-US" sz="1600" dirty="0"/>
              <a:t> </a:t>
            </a:r>
            <a:r>
              <a:rPr lang="ko-KR" altLang="en-US" sz="2000" dirty="0"/>
              <a:t>재난역량 강화와 관련된 교육 </a:t>
            </a:r>
            <a:r>
              <a:rPr lang="en-US" altLang="ko-KR" sz="2000" dirty="0"/>
              <a:t>· </a:t>
            </a:r>
            <a:r>
              <a:rPr lang="ko-KR" altLang="en-US" sz="2000" dirty="0"/>
              <a:t>훈련 매뉴얼 및 </a:t>
            </a:r>
            <a:r>
              <a:rPr lang="ko-KR" altLang="en-US" sz="2000" dirty="0" smtClean="0"/>
              <a:t>프로그램</a:t>
            </a:r>
            <a:r>
              <a:rPr lang="ko-KR" altLang="en-US" sz="1600" dirty="0" smtClean="0"/>
              <a:t>에 </a:t>
            </a:r>
            <a:r>
              <a:rPr lang="ko-KR" altLang="en-US" sz="1600" dirty="0"/>
              <a:t>관한 것이다</a:t>
            </a:r>
            <a:r>
              <a:rPr lang="en-US" altLang="ko-KR" sz="1600" dirty="0"/>
              <a:t>.</a:t>
            </a:r>
            <a:endParaRPr lang="en-US" altLang="ko-KR" sz="1600" dirty="0" smtClean="0"/>
          </a:p>
          <a:p>
            <a:endParaRPr lang="en-US" altLang="ko-KR" sz="1600" dirty="0"/>
          </a:p>
          <a:p>
            <a:r>
              <a:rPr lang="ko-KR" altLang="en-US" sz="1600" dirty="0"/>
              <a:t>우리나라에는 안전교육 매뉴얼이 수천 개가 넘는다</a:t>
            </a:r>
            <a:r>
              <a:rPr lang="en-US" altLang="ko-KR" sz="1600" dirty="0"/>
              <a:t>. </a:t>
            </a:r>
            <a:r>
              <a:rPr lang="ko-KR" altLang="en-US" sz="1600" dirty="0"/>
              <a:t>그런데 여성과 </a:t>
            </a:r>
            <a:r>
              <a:rPr lang="ko-KR" altLang="en-US" sz="1600" dirty="0" smtClean="0"/>
              <a:t>재난약자를 </a:t>
            </a:r>
            <a:r>
              <a:rPr lang="ko-KR" altLang="en-US" sz="1600" dirty="0"/>
              <a:t>동반한 자를 위한 안전교육 매뉴얼은 손가락으로 헤아릴 수 있을 정도로 </a:t>
            </a:r>
            <a:r>
              <a:rPr lang="ko-KR" altLang="en-US" sz="1600" dirty="0" smtClean="0"/>
              <a:t>아주 적다</a:t>
            </a:r>
            <a:r>
              <a:rPr lang="en-US" altLang="ko-KR" sz="1600" dirty="0"/>
              <a:t>. </a:t>
            </a:r>
            <a:r>
              <a:rPr lang="ko-KR" altLang="en-US" sz="1600" dirty="0"/>
              <a:t>그런데 그것조차도 가정 내 전기와 가스 안전 영역으로 제한하고 있다</a:t>
            </a:r>
            <a:r>
              <a:rPr lang="en-US" altLang="ko-KR" sz="1600" dirty="0"/>
              <a:t>. </a:t>
            </a:r>
            <a:r>
              <a:rPr lang="ko-KR" altLang="en-US" sz="1600" dirty="0" smtClean="0"/>
              <a:t>이는 여성의 </a:t>
            </a:r>
            <a:r>
              <a:rPr lang="ko-KR" altLang="en-US" sz="1600" dirty="0"/>
              <a:t>생활 영역을 여전히 ‘가정</a:t>
            </a:r>
            <a:r>
              <a:rPr lang="en-US" altLang="ko-KR" sz="1600" dirty="0"/>
              <a:t>(</a:t>
            </a:r>
            <a:r>
              <a:rPr lang="ko-KR" altLang="en-US" sz="1600" dirty="0"/>
              <a:t>집안</a:t>
            </a:r>
            <a:r>
              <a:rPr lang="en-US" altLang="ko-KR" sz="1600" dirty="0"/>
              <a:t>)’</a:t>
            </a:r>
            <a:r>
              <a:rPr lang="ko-KR" altLang="en-US" sz="1600" dirty="0"/>
              <a:t>으로만 간주하고 있음을 보여주는 </a:t>
            </a:r>
            <a:r>
              <a:rPr lang="ko-KR" altLang="en-US" sz="1600" dirty="0" smtClean="0"/>
              <a:t>것이다</a:t>
            </a:r>
            <a:r>
              <a:rPr lang="en-US" altLang="ko-KR" sz="1600" dirty="0"/>
              <a:t>. </a:t>
            </a:r>
            <a:r>
              <a:rPr lang="ko-KR" altLang="en-US" sz="1600" dirty="0" smtClean="0"/>
              <a:t>중국만 하더라도 우리나라 재난안전 소관부처인 국민안전처가 재난 시의 행동요령으로 개발한 매뉴얼</a:t>
            </a:r>
            <a:r>
              <a:rPr lang="en-US" altLang="ko-KR" sz="1600" dirty="0" smtClean="0"/>
              <a:t>, </a:t>
            </a:r>
            <a:r>
              <a:rPr lang="ko-KR" altLang="en-US" sz="1600" dirty="0" smtClean="0"/>
              <a:t>즉 ‘국민행동요령’이 있는데</a:t>
            </a:r>
            <a:r>
              <a:rPr lang="en-US" altLang="ko-KR" sz="1600" dirty="0" smtClean="0"/>
              <a:t>, </a:t>
            </a:r>
            <a:r>
              <a:rPr lang="ko-KR" altLang="en-US" sz="1600" dirty="0" smtClean="0"/>
              <a:t>중국에서는 그 명칭이 ‘시민공공안전응급지침’이다</a:t>
            </a:r>
            <a:r>
              <a:rPr lang="en-US" altLang="ko-KR" sz="1600" dirty="0" smtClean="0"/>
              <a:t>. </a:t>
            </a:r>
            <a:endParaRPr lang="en-US" altLang="ko-KR" sz="1600" dirty="0"/>
          </a:p>
          <a:p>
            <a:endParaRPr lang="en-US" altLang="ko-KR" sz="1600" dirty="0" smtClean="0"/>
          </a:p>
          <a:p>
            <a:r>
              <a:rPr lang="ko-KR" altLang="en-US" sz="1600" dirty="0" err="1"/>
              <a:t>젠더는</a:t>
            </a:r>
            <a:r>
              <a:rPr lang="ko-KR" altLang="en-US" sz="1600" dirty="0"/>
              <a:t> 여성만을 </a:t>
            </a:r>
            <a:r>
              <a:rPr lang="ko-KR" altLang="en-US" sz="1600" dirty="0" smtClean="0"/>
              <a:t>의미하는 용어가 </a:t>
            </a:r>
            <a:r>
              <a:rPr lang="ko-KR" altLang="en-US" sz="1600" dirty="0"/>
              <a:t>아니다</a:t>
            </a:r>
            <a:r>
              <a:rPr lang="en-US" altLang="ko-KR" sz="1600" dirty="0"/>
              <a:t>. </a:t>
            </a:r>
            <a:r>
              <a:rPr lang="ko-KR" altLang="en-US" sz="1600" dirty="0"/>
              <a:t>여성과 남성을 모두 포괄한다</a:t>
            </a:r>
            <a:r>
              <a:rPr lang="en-US" altLang="ko-KR" sz="1600" dirty="0"/>
              <a:t>. </a:t>
            </a:r>
            <a:r>
              <a:rPr lang="ko-KR" altLang="en-US" sz="1600" dirty="0"/>
              <a:t>같은 정책이라 하더라도 성 </a:t>
            </a:r>
            <a:r>
              <a:rPr lang="ko-KR" altLang="en-US" sz="1600" dirty="0" smtClean="0"/>
              <a:t>중립적으로 </a:t>
            </a:r>
            <a:r>
              <a:rPr lang="ko-KR" altLang="en-US" sz="1600" dirty="0"/>
              <a:t>추진했을 때와 여성과 남성의 서로 다른 수요를 고려하여 추진했을 때의 </a:t>
            </a:r>
            <a:r>
              <a:rPr lang="ko-KR" altLang="en-US" sz="1600" dirty="0" smtClean="0"/>
              <a:t>성과는 </a:t>
            </a:r>
            <a:r>
              <a:rPr lang="ko-KR" altLang="en-US" sz="1600" dirty="0"/>
              <a:t>분명 다르다</a:t>
            </a:r>
            <a:r>
              <a:rPr lang="en-US" altLang="ko-KR" sz="1600" dirty="0"/>
              <a:t>. </a:t>
            </a:r>
            <a:r>
              <a:rPr lang="ko-KR" altLang="en-US" sz="1600" dirty="0"/>
              <a:t>이는 수많은 </a:t>
            </a:r>
            <a:r>
              <a:rPr lang="ko-KR" altLang="en-US" sz="1600" dirty="0" err="1"/>
              <a:t>젠더</a:t>
            </a:r>
            <a:r>
              <a:rPr lang="ko-KR" altLang="en-US" sz="1600" dirty="0"/>
              <a:t> 연구들에서 이를 증명하고 있다</a:t>
            </a:r>
            <a:r>
              <a:rPr lang="en-US" altLang="ko-KR" sz="1600" dirty="0"/>
              <a:t>. </a:t>
            </a:r>
            <a:r>
              <a:rPr lang="ko-KR" altLang="en-US" sz="1600" dirty="0"/>
              <a:t>특히 </a:t>
            </a:r>
            <a:r>
              <a:rPr lang="ko-KR" altLang="en-US" sz="1600" dirty="0" smtClean="0"/>
              <a:t>한정된 자원의 </a:t>
            </a:r>
            <a:r>
              <a:rPr lang="ko-KR" altLang="en-US" sz="1600" dirty="0"/>
              <a:t>정책에 대해서는 </a:t>
            </a:r>
            <a:r>
              <a:rPr lang="ko-KR" altLang="en-US" sz="1600" dirty="0" err="1"/>
              <a:t>젠더</a:t>
            </a:r>
            <a:r>
              <a:rPr lang="ko-KR" altLang="en-US" sz="1600" dirty="0"/>
              <a:t> 접근</a:t>
            </a:r>
            <a:r>
              <a:rPr lang="en-US" altLang="ko-KR" sz="1600" dirty="0"/>
              <a:t>(gender approach)</a:t>
            </a:r>
            <a:r>
              <a:rPr lang="ko-KR" altLang="en-US" sz="1600" dirty="0"/>
              <a:t>은 기본이 되어야 한다</a:t>
            </a:r>
            <a:r>
              <a:rPr lang="en-US" altLang="ko-KR" sz="1600" dirty="0" smtClean="0"/>
              <a:t>. </a:t>
            </a:r>
            <a:r>
              <a:rPr lang="ko-KR" altLang="en-US" sz="1600" dirty="0" smtClean="0">
                <a:solidFill>
                  <a:srgbClr val="0000FF"/>
                </a:solidFill>
              </a:rPr>
              <a:t>무엇보다도 </a:t>
            </a:r>
            <a:r>
              <a:rPr lang="ko-KR" altLang="en-US" sz="1600" dirty="0">
                <a:solidFill>
                  <a:srgbClr val="0000FF"/>
                </a:solidFill>
              </a:rPr>
              <a:t>법령</a:t>
            </a:r>
            <a:r>
              <a:rPr lang="en-US" altLang="ko-KR" sz="1600" dirty="0">
                <a:solidFill>
                  <a:srgbClr val="0000FF"/>
                </a:solidFill>
              </a:rPr>
              <a:t>, </a:t>
            </a:r>
            <a:r>
              <a:rPr lang="ko-KR" altLang="en-US" sz="1600" dirty="0">
                <a:solidFill>
                  <a:srgbClr val="0000FF"/>
                </a:solidFill>
              </a:rPr>
              <a:t>계획</a:t>
            </a:r>
            <a:r>
              <a:rPr lang="en-US" altLang="ko-KR" sz="1600" dirty="0">
                <a:solidFill>
                  <a:srgbClr val="0000FF"/>
                </a:solidFill>
              </a:rPr>
              <a:t>, </a:t>
            </a:r>
            <a:r>
              <a:rPr lang="ko-KR" altLang="en-US" sz="1600" dirty="0">
                <a:solidFill>
                  <a:srgbClr val="0000FF"/>
                </a:solidFill>
              </a:rPr>
              <a:t>사업 등 정부의 정책을 수립하고 시행하는 과정에서 </a:t>
            </a:r>
            <a:r>
              <a:rPr lang="ko-KR" altLang="en-US" sz="1600" dirty="0" smtClean="0">
                <a:solidFill>
                  <a:srgbClr val="0000FF"/>
                </a:solidFill>
              </a:rPr>
              <a:t>여성과 </a:t>
            </a:r>
            <a:r>
              <a:rPr lang="ko-KR" altLang="en-US" sz="1600" dirty="0">
                <a:solidFill>
                  <a:srgbClr val="0000FF"/>
                </a:solidFill>
              </a:rPr>
              <a:t>남성의 특성과 불평등의 요인을 명확히 분석</a:t>
            </a:r>
            <a:r>
              <a:rPr lang="en-US" altLang="ko-KR" sz="1600" dirty="0">
                <a:solidFill>
                  <a:srgbClr val="0000FF"/>
                </a:solidFill>
              </a:rPr>
              <a:t>·</a:t>
            </a:r>
            <a:r>
              <a:rPr lang="ko-KR" altLang="en-US" sz="1600" dirty="0">
                <a:solidFill>
                  <a:srgbClr val="0000FF"/>
                </a:solidFill>
              </a:rPr>
              <a:t>평가하여</a:t>
            </a:r>
            <a:r>
              <a:rPr lang="en-US" altLang="ko-KR" sz="1600" dirty="0">
                <a:solidFill>
                  <a:srgbClr val="0000FF"/>
                </a:solidFill>
              </a:rPr>
              <a:t>, </a:t>
            </a:r>
            <a:r>
              <a:rPr lang="ko-KR" altLang="en-US" sz="1600" dirty="0">
                <a:solidFill>
                  <a:srgbClr val="0000FF"/>
                </a:solidFill>
              </a:rPr>
              <a:t>이에 근거하여 </a:t>
            </a:r>
            <a:r>
              <a:rPr lang="ko-KR" altLang="en-US" sz="1600" dirty="0" smtClean="0">
                <a:solidFill>
                  <a:srgbClr val="0000FF"/>
                </a:solidFill>
              </a:rPr>
              <a:t>정책을 추진하는 </a:t>
            </a:r>
            <a:r>
              <a:rPr lang="ko-KR" altLang="en-US" sz="1600" dirty="0">
                <a:solidFill>
                  <a:srgbClr val="0000FF"/>
                </a:solidFill>
              </a:rPr>
              <a:t>것은 곧 </a:t>
            </a:r>
            <a:r>
              <a:rPr lang="ko-KR" altLang="en-US" sz="1600" dirty="0" err="1">
                <a:solidFill>
                  <a:srgbClr val="0000FF"/>
                </a:solidFill>
              </a:rPr>
              <a:t>성평등의</a:t>
            </a:r>
            <a:r>
              <a:rPr lang="ko-KR" altLang="en-US" sz="1600" dirty="0">
                <a:solidFill>
                  <a:srgbClr val="0000FF"/>
                </a:solidFill>
              </a:rPr>
              <a:t> 실현에 기여하는 길이기도 </a:t>
            </a:r>
            <a:r>
              <a:rPr lang="ko-KR" altLang="en-US" sz="1600" dirty="0" smtClean="0">
                <a:solidFill>
                  <a:srgbClr val="0000FF"/>
                </a:solidFill>
              </a:rPr>
              <a:t>하다</a:t>
            </a:r>
            <a:r>
              <a:rPr lang="en-US" altLang="ko-KR" sz="1600" dirty="0" smtClean="0">
                <a:solidFill>
                  <a:srgbClr val="0000FF"/>
                </a:solidFill>
              </a:rPr>
              <a:t>.</a:t>
            </a:r>
            <a:endParaRPr lang="ko-KR" altLang="en-US" sz="1600" dirty="0">
              <a:solidFill>
                <a:srgbClr val="0000FF"/>
              </a:solidFill>
            </a:endParaRPr>
          </a:p>
        </p:txBody>
      </p:sp>
      <p:sp>
        <p:nvSpPr>
          <p:cNvPr id="4" name="직사각형 3"/>
          <p:cNvSpPr/>
          <p:nvPr/>
        </p:nvSpPr>
        <p:spPr>
          <a:xfrm>
            <a:off x="373717" y="332656"/>
            <a:ext cx="7776864" cy="646331"/>
          </a:xfrm>
          <a:prstGeom prst="rect">
            <a:avLst/>
          </a:prstGeom>
        </p:spPr>
        <p:txBody>
          <a:bodyPr wrap="square">
            <a:spAutoFit/>
          </a:bodyPr>
          <a:lstStyle/>
          <a:p>
            <a:r>
              <a:rPr lang="ko-KR" altLang="en-US" i="1" dirty="0" smtClean="0"/>
              <a:t>김동식</a:t>
            </a:r>
            <a:r>
              <a:rPr lang="en-US" altLang="ko-KR" i="1" dirty="0" smtClean="0"/>
              <a:t>.</a:t>
            </a:r>
            <a:r>
              <a:rPr lang="ko-KR" altLang="en-US" i="1" dirty="0" smtClean="0"/>
              <a:t>재난과 </a:t>
            </a:r>
            <a:r>
              <a:rPr lang="ko-KR" altLang="en-US" i="1" dirty="0"/>
              <a:t>기후변화 대책 속에서 여성들은 안전한가</a:t>
            </a:r>
            <a:r>
              <a:rPr lang="en-US" altLang="ko-KR" i="1" dirty="0"/>
              <a:t>. </a:t>
            </a:r>
            <a:endParaRPr lang="ko-KR" altLang="en-US" i="1" dirty="0"/>
          </a:p>
          <a:p>
            <a:r>
              <a:rPr lang="ko-KR" altLang="en-US" i="1" dirty="0"/>
              <a:t>여세 여성이 살리는 세상 </a:t>
            </a:r>
            <a:r>
              <a:rPr lang="en-US" altLang="ko-KR" i="1" dirty="0"/>
              <a:t>2017</a:t>
            </a:r>
            <a:r>
              <a:rPr lang="ko-KR" altLang="en-US" i="1" dirty="0"/>
              <a:t>년 제</a:t>
            </a:r>
            <a:r>
              <a:rPr lang="en-US" altLang="ko-KR" i="1" dirty="0"/>
              <a:t>4</a:t>
            </a:r>
            <a:r>
              <a:rPr lang="ko-KR" altLang="en-US" i="1" dirty="0"/>
              <a:t>호</a:t>
            </a:r>
            <a:r>
              <a:rPr lang="en-US" altLang="ko-KR" i="1" dirty="0"/>
              <a:t>. pp.22-32.</a:t>
            </a:r>
          </a:p>
        </p:txBody>
      </p:sp>
    </p:spTree>
    <p:extLst>
      <p:ext uri="{BB962C8B-B14F-4D97-AF65-F5344CB8AC3E}">
        <p14:creationId xmlns:p14="http://schemas.microsoft.com/office/powerpoint/2010/main" val="3700120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1040" y="332656"/>
            <a:ext cx="8352928" cy="2769989"/>
          </a:xfrm>
          <a:prstGeom prst="rect">
            <a:avLst/>
          </a:prstGeom>
          <a:noFill/>
        </p:spPr>
        <p:txBody>
          <a:bodyPr wrap="square" rtlCol="0">
            <a:spAutoFit/>
          </a:bodyPr>
          <a:lstStyle/>
          <a:p>
            <a:r>
              <a:rPr lang="en-US" altLang="ko-KR" sz="2800" dirty="0" smtClean="0"/>
              <a:t>2</a:t>
            </a:r>
            <a:r>
              <a:rPr lang="ko-KR" altLang="en-US" sz="2800" dirty="0" smtClean="0"/>
              <a:t>강</a:t>
            </a:r>
            <a:r>
              <a:rPr lang="en-US" altLang="ko-KR" sz="2800" dirty="0" smtClean="0"/>
              <a:t>. </a:t>
            </a:r>
            <a:r>
              <a:rPr lang="ko-KR" altLang="en-US" sz="2800" dirty="0" smtClean="0"/>
              <a:t>한국의 </a:t>
            </a:r>
            <a:r>
              <a:rPr lang="ko-KR" altLang="en-US" sz="2800" dirty="0" err="1" smtClean="0"/>
              <a:t>성평등한</a:t>
            </a:r>
            <a:r>
              <a:rPr lang="ko-KR" altLang="en-US" sz="2800" dirty="0" smtClean="0"/>
              <a:t> 기후정책을 위한 과제</a:t>
            </a:r>
            <a:endParaRPr lang="en-US" altLang="ko-KR" sz="2800" dirty="0"/>
          </a:p>
          <a:p>
            <a:endParaRPr lang="en-US" altLang="ko-KR" dirty="0" smtClean="0"/>
          </a:p>
          <a:p>
            <a:endParaRPr lang="en-US" altLang="ko-KR" dirty="0" smtClean="0"/>
          </a:p>
          <a:p>
            <a:endParaRPr lang="en-US" altLang="ko-KR" dirty="0"/>
          </a:p>
          <a:p>
            <a:endParaRPr lang="en-US" altLang="ko-KR" dirty="0" smtClean="0"/>
          </a:p>
          <a:p>
            <a:r>
              <a:rPr lang="ko-KR" altLang="en-US" sz="2000" dirty="0" smtClean="0"/>
              <a:t>김은경</a:t>
            </a:r>
            <a:endParaRPr lang="en-US" altLang="ko-KR" sz="2000" dirty="0" smtClean="0"/>
          </a:p>
          <a:p>
            <a:r>
              <a:rPr lang="ko-KR" altLang="en-US" dirty="0" smtClean="0"/>
              <a:t>한국</a:t>
            </a:r>
            <a:r>
              <a:rPr lang="en-US" altLang="ko-KR" dirty="0" smtClean="0"/>
              <a:t>YWCA</a:t>
            </a:r>
            <a:r>
              <a:rPr lang="ko-KR" altLang="en-US" dirty="0" smtClean="0"/>
              <a:t>연합회 </a:t>
            </a:r>
            <a:r>
              <a:rPr lang="ko-KR" altLang="en-US" dirty="0" err="1" smtClean="0"/>
              <a:t>성평등정책위원회</a:t>
            </a:r>
            <a:endParaRPr lang="en-US" altLang="ko-KR" dirty="0" smtClean="0"/>
          </a:p>
          <a:p>
            <a:r>
              <a:rPr lang="ko-KR" altLang="en-US" dirty="0" err="1" smtClean="0"/>
              <a:t>세종더십개발원</a:t>
            </a:r>
            <a:r>
              <a:rPr lang="en-US" altLang="ko-KR" dirty="0" smtClean="0"/>
              <a:t>/</a:t>
            </a:r>
            <a:r>
              <a:rPr lang="ko-KR" altLang="en-US" dirty="0" smtClean="0"/>
              <a:t>정치학</a:t>
            </a:r>
            <a:endParaRPr lang="en-US" altLang="ko-KR" dirty="0" smtClean="0"/>
          </a:p>
          <a:p>
            <a:endParaRPr lang="en-US" altLang="ko-KR" dirty="0" smtClean="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2</a:t>
            </a:fld>
            <a:endParaRPr lang="ko-KR"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980728"/>
            <a:ext cx="326143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직사각형 3"/>
          <p:cNvSpPr/>
          <p:nvPr/>
        </p:nvSpPr>
        <p:spPr>
          <a:xfrm>
            <a:off x="611560" y="6021288"/>
            <a:ext cx="4470519" cy="369332"/>
          </a:xfrm>
          <a:prstGeom prst="rect">
            <a:avLst/>
          </a:prstGeom>
        </p:spPr>
        <p:txBody>
          <a:bodyPr wrap="none">
            <a:spAutoFit/>
          </a:bodyPr>
          <a:lstStyle/>
          <a:p>
            <a:r>
              <a:rPr lang="en-US" altLang="ko-KR" dirty="0"/>
              <a:t>COP (Conference of the Parties) 21, Paris</a:t>
            </a:r>
          </a:p>
        </p:txBody>
      </p:sp>
    </p:spTree>
    <p:extLst>
      <p:ext uri="{BB962C8B-B14F-4D97-AF65-F5344CB8AC3E}">
        <p14:creationId xmlns:p14="http://schemas.microsoft.com/office/powerpoint/2010/main" val="4080924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20</a:t>
            </a:fld>
            <a:endParaRPr lang="ko-KR" altLang="en-US"/>
          </a:p>
        </p:txBody>
      </p:sp>
      <p:sp>
        <p:nvSpPr>
          <p:cNvPr id="3" name="직사각형 2"/>
          <p:cNvSpPr/>
          <p:nvPr/>
        </p:nvSpPr>
        <p:spPr>
          <a:xfrm>
            <a:off x="251520" y="476672"/>
            <a:ext cx="8424936" cy="3170099"/>
          </a:xfrm>
          <a:prstGeom prst="rect">
            <a:avLst/>
          </a:prstGeom>
        </p:spPr>
        <p:txBody>
          <a:bodyPr wrap="square">
            <a:spAutoFit/>
          </a:bodyPr>
          <a:lstStyle/>
          <a:p>
            <a:r>
              <a:rPr lang="ko-KR" altLang="en-US" sz="1600" dirty="0"/>
              <a:t>최근 세계적 의학저널인 </a:t>
            </a:r>
            <a:r>
              <a:rPr lang="en-US" altLang="ko-KR" sz="1600" dirty="0"/>
              <a:t>Lancet</a:t>
            </a:r>
            <a:r>
              <a:rPr lang="ko-KR" altLang="en-US" sz="1600" dirty="0"/>
              <a:t>에 게재된 “</a:t>
            </a:r>
            <a:r>
              <a:rPr lang="en-US" altLang="ko-KR" sz="1600" dirty="0"/>
              <a:t>Health and climate change</a:t>
            </a:r>
            <a:r>
              <a:rPr lang="en-US" altLang="ko-KR" sz="1600" dirty="0" smtClean="0"/>
              <a:t>: policy </a:t>
            </a:r>
            <a:r>
              <a:rPr lang="en-US" altLang="ko-KR" sz="1600" dirty="0"/>
              <a:t>responses to protect public health”</a:t>
            </a:r>
            <a:r>
              <a:rPr lang="ko-KR" altLang="en-US" sz="1600" dirty="0"/>
              <a:t>의 연구진들</a:t>
            </a:r>
            <a:r>
              <a:rPr lang="en-US" altLang="ko-KR" sz="1600" dirty="0"/>
              <a:t>(Watts et al</a:t>
            </a:r>
            <a:r>
              <a:rPr lang="en-US" altLang="ko-KR" sz="1600" dirty="0" smtClean="0"/>
              <a:t>.,2015)8</a:t>
            </a:r>
            <a:r>
              <a:rPr lang="ko-KR" altLang="en-US" sz="1600" dirty="0"/>
              <a:t>은 </a:t>
            </a:r>
            <a:r>
              <a:rPr lang="ko-KR" altLang="en-US" sz="1600" dirty="0" smtClean="0"/>
              <a:t>여성과 </a:t>
            </a:r>
            <a:r>
              <a:rPr lang="ko-KR" altLang="en-US" sz="1600" dirty="0"/>
              <a:t>소녀는 남성과 소년보다 낮은 사회경제적 지위와 </a:t>
            </a:r>
            <a:r>
              <a:rPr lang="ko-KR" altLang="en-US" sz="1600" dirty="0" err="1"/>
              <a:t>성역할로</a:t>
            </a:r>
            <a:r>
              <a:rPr lang="ko-KR" altLang="en-US" sz="1600" dirty="0"/>
              <a:t> </a:t>
            </a:r>
            <a:r>
              <a:rPr lang="ko-KR" altLang="en-US" sz="1600" dirty="0" smtClean="0"/>
              <a:t>인해 </a:t>
            </a:r>
            <a:r>
              <a:rPr lang="ko-KR" altLang="en-US" sz="1600" dirty="0"/>
              <a:t>동일한 장소</a:t>
            </a:r>
            <a:r>
              <a:rPr lang="en-US" altLang="ko-KR" sz="1600" dirty="0"/>
              <a:t>(</a:t>
            </a:r>
            <a:r>
              <a:rPr lang="ko-KR" altLang="en-US" sz="1600" dirty="0"/>
              <a:t>공간</a:t>
            </a:r>
            <a:r>
              <a:rPr lang="en-US" altLang="ko-KR" sz="1600" dirty="0"/>
              <a:t>)</a:t>
            </a:r>
            <a:r>
              <a:rPr lang="ko-KR" altLang="en-US" sz="1600" dirty="0"/>
              <a:t>에 있더라도 기후변화에 따른 상대적 건강위험도는 더 </a:t>
            </a:r>
            <a:r>
              <a:rPr lang="ko-KR" altLang="en-US" sz="1600" dirty="0" smtClean="0"/>
              <a:t>높을 </a:t>
            </a:r>
            <a:r>
              <a:rPr lang="ko-KR" altLang="en-US" sz="1600" dirty="0"/>
              <a:t>수 있음을 지적하면서</a:t>
            </a:r>
            <a:r>
              <a:rPr lang="en-US" altLang="ko-KR" sz="1600" dirty="0" smtClean="0"/>
              <a:t>, </a:t>
            </a:r>
            <a:r>
              <a:rPr lang="ko-KR" altLang="en-US" sz="1600" dirty="0" err="1" smtClean="0">
                <a:solidFill>
                  <a:srgbClr val="0000FF"/>
                </a:solidFill>
              </a:rPr>
              <a:t>성평등</a:t>
            </a:r>
            <a:r>
              <a:rPr lang="en-US" altLang="ko-KR" sz="1600" dirty="0">
                <a:solidFill>
                  <a:srgbClr val="0000FF"/>
                </a:solidFill>
              </a:rPr>
              <a:t>(gender equality) </a:t>
            </a:r>
            <a:r>
              <a:rPr lang="ko-KR" altLang="en-US" sz="1600" dirty="0">
                <a:solidFill>
                  <a:srgbClr val="0000FF"/>
                </a:solidFill>
              </a:rPr>
              <a:t>수준을 높이는 것이 전 </a:t>
            </a:r>
            <a:r>
              <a:rPr lang="ko-KR" altLang="en-US" sz="1600" dirty="0" smtClean="0">
                <a:solidFill>
                  <a:srgbClr val="0000FF"/>
                </a:solidFill>
              </a:rPr>
              <a:t>세계적 </a:t>
            </a:r>
            <a:r>
              <a:rPr lang="ko-KR" altLang="en-US" sz="1600" dirty="0">
                <a:solidFill>
                  <a:srgbClr val="0000FF"/>
                </a:solidFill>
              </a:rPr>
              <a:t>재난상황을 극복하는 데 크게 기여할 수 있다고 </a:t>
            </a:r>
            <a:r>
              <a:rPr lang="ko-KR" altLang="en-US" sz="1600" dirty="0"/>
              <a:t>강조하였다</a:t>
            </a:r>
            <a:r>
              <a:rPr lang="en-US" altLang="ko-KR" sz="1600" dirty="0"/>
              <a:t>. </a:t>
            </a:r>
            <a:r>
              <a:rPr lang="ko-KR" altLang="en-US" sz="1600" dirty="0"/>
              <a:t>특히 </a:t>
            </a:r>
            <a:r>
              <a:rPr lang="ko-KR" altLang="en-US" sz="1600" dirty="0" smtClean="0"/>
              <a:t>오늘날의 재난은 </a:t>
            </a:r>
            <a:r>
              <a:rPr lang="ko-KR" altLang="en-US" sz="1600" dirty="0"/>
              <a:t>과거와 다르며 기후변화와의 연관성도 높다</a:t>
            </a:r>
            <a:r>
              <a:rPr lang="en-US" altLang="ko-KR" sz="1600" dirty="0"/>
              <a:t>. UN WOMEN</a:t>
            </a:r>
            <a:r>
              <a:rPr lang="ko-KR" altLang="en-US" sz="1600" dirty="0"/>
              <a:t>의 「</a:t>
            </a:r>
            <a:r>
              <a:rPr lang="en-US" altLang="ko-KR" sz="1600" dirty="0"/>
              <a:t>Why </a:t>
            </a:r>
            <a:r>
              <a:rPr lang="en-US" altLang="ko-KR" sz="1600" dirty="0" smtClean="0"/>
              <a:t>is climate </a:t>
            </a:r>
            <a:r>
              <a:rPr lang="en-US" altLang="ko-KR" sz="1600" dirty="0"/>
              <a:t>change a gender issue?</a:t>
            </a:r>
            <a:r>
              <a:rPr lang="ko-KR" altLang="en-US" sz="1600" dirty="0"/>
              <a:t>」 보고서에 따르면</a:t>
            </a:r>
            <a:r>
              <a:rPr lang="en-US" altLang="ko-KR" sz="1600" dirty="0"/>
              <a:t>, </a:t>
            </a:r>
            <a:r>
              <a:rPr lang="ko-KR" altLang="en-US" sz="1600" dirty="0"/>
              <a:t>전 세계적으로 </a:t>
            </a:r>
            <a:r>
              <a:rPr lang="ko-KR" altLang="en-US" sz="1600" dirty="0" smtClean="0"/>
              <a:t>발생되는 재난의 </a:t>
            </a:r>
            <a:r>
              <a:rPr lang="en-US" altLang="ko-KR" sz="1600" dirty="0"/>
              <a:t>68%</a:t>
            </a:r>
            <a:r>
              <a:rPr lang="ko-KR" altLang="en-US" sz="1600" dirty="0"/>
              <a:t>는 기후변화와 관련성이 있다고 하였다</a:t>
            </a:r>
            <a:r>
              <a:rPr lang="en-US" altLang="ko-KR" sz="1600" dirty="0" smtClean="0"/>
              <a:t>. </a:t>
            </a:r>
            <a:r>
              <a:rPr lang="ko-KR" altLang="en-US" sz="1600" dirty="0"/>
              <a:t>기후변화의 영향은 </a:t>
            </a:r>
            <a:r>
              <a:rPr lang="ko-KR" altLang="en-US" sz="1600" dirty="0" smtClean="0"/>
              <a:t>우리의 삶에 </a:t>
            </a:r>
            <a:r>
              <a:rPr lang="ko-KR" altLang="en-US" sz="1600" dirty="0"/>
              <a:t>빠르게 다가오고 있다</a:t>
            </a:r>
            <a:r>
              <a:rPr lang="en-US" altLang="ko-KR" sz="1600" dirty="0"/>
              <a:t>. </a:t>
            </a:r>
            <a:r>
              <a:rPr lang="ko-KR" altLang="en-US" sz="1600" dirty="0"/>
              <a:t>그리고 이로 인한 재난의 위협도 점점 커져 가고 </a:t>
            </a:r>
            <a:r>
              <a:rPr lang="ko-KR" altLang="en-US" sz="1600" dirty="0" smtClean="0"/>
              <a:t>있다</a:t>
            </a:r>
            <a:r>
              <a:rPr lang="en-US" altLang="ko-KR" sz="1600" dirty="0"/>
              <a:t>. </a:t>
            </a:r>
            <a:r>
              <a:rPr lang="ko-KR" altLang="en-US" sz="1600" dirty="0"/>
              <a:t>여성과 소녀가 재난으로부터의 위험이 높은 만큼 이제부터라도 </a:t>
            </a:r>
            <a:r>
              <a:rPr lang="ko-KR" altLang="en-US" sz="2000" b="1" dirty="0">
                <a:solidFill>
                  <a:srgbClr val="FF0000"/>
                </a:solidFill>
              </a:rPr>
              <a:t>재난안전관리정책 전반에 대한 성별 수요를 면밀히 분석</a:t>
            </a:r>
            <a:r>
              <a:rPr lang="en-US" altLang="ko-KR" sz="2000" b="1" dirty="0">
                <a:solidFill>
                  <a:srgbClr val="FF0000"/>
                </a:solidFill>
              </a:rPr>
              <a:t>·</a:t>
            </a:r>
            <a:r>
              <a:rPr lang="ko-KR" altLang="en-US" sz="2000" b="1" dirty="0">
                <a:solidFill>
                  <a:srgbClr val="FF0000"/>
                </a:solidFill>
              </a:rPr>
              <a:t>평가하여 </a:t>
            </a:r>
            <a:r>
              <a:rPr lang="ko-KR" altLang="en-US" sz="1600" dirty="0"/>
              <a:t>여성과 남성의 서로 다른 </a:t>
            </a:r>
            <a:r>
              <a:rPr lang="ko-KR" altLang="en-US" sz="1600" dirty="0" smtClean="0"/>
              <a:t>수요를 </a:t>
            </a:r>
            <a:r>
              <a:rPr lang="ko-KR" altLang="en-US" sz="1600" dirty="0"/>
              <a:t>반영한 </a:t>
            </a:r>
            <a:r>
              <a:rPr lang="ko-KR" altLang="en-US" sz="1600" dirty="0" err="1"/>
              <a:t>젠더적</a:t>
            </a:r>
            <a:r>
              <a:rPr lang="ko-KR" altLang="en-US" sz="1600" dirty="0"/>
              <a:t> 관점의 재난안전관리정책을 수립</a:t>
            </a:r>
            <a:r>
              <a:rPr lang="en-US" altLang="ko-KR" sz="1600" dirty="0"/>
              <a:t>·</a:t>
            </a:r>
            <a:r>
              <a:rPr lang="ko-KR" altLang="en-US" sz="1600" dirty="0"/>
              <a:t>시행해야 할 것이라 </a:t>
            </a:r>
            <a:r>
              <a:rPr lang="ko-KR" altLang="en-US" sz="1600" dirty="0" smtClean="0"/>
              <a:t>본다</a:t>
            </a:r>
            <a:r>
              <a:rPr lang="en-US" altLang="ko-KR" sz="1600" dirty="0" smtClean="0"/>
              <a:t>.</a:t>
            </a:r>
          </a:p>
        </p:txBody>
      </p:sp>
    </p:spTree>
    <p:extLst>
      <p:ext uri="{BB962C8B-B14F-4D97-AF65-F5344CB8AC3E}">
        <p14:creationId xmlns:p14="http://schemas.microsoft.com/office/powerpoint/2010/main" val="4040479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95536" y="2060848"/>
            <a:ext cx="8424936" cy="3693319"/>
          </a:xfrm>
          <a:prstGeom prst="rect">
            <a:avLst/>
          </a:prstGeom>
        </p:spPr>
        <p:txBody>
          <a:bodyPr wrap="square">
            <a:spAutoFit/>
          </a:bodyPr>
          <a:lstStyle/>
          <a:p>
            <a:r>
              <a:rPr lang="ko-KR" altLang="en-US" dirty="0" smtClean="0"/>
              <a:t>기후변화에 대응하기 위한 </a:t>
            </a:r>
            <a:r>
              <a:rPr lang="ko-KR" altLang="en-US" dirty="0" err="1" smtClean="0"/>
              <a:t>범지구적</a:t>
            </a:r>
            <a:r>
              <a:rPr lang="ko-KR" altLang="en-US" dirty="0" smtClean="0"/>
              <a:t> 노력이 유엔기후변화협약</a:t>
            </a:r>
            <a:r>
              <a:rPr lang="en-US" altLang="ko-KR" dirty="0" smtClean="0"/>
              <a:t>(United Nations Framework Convention on Climate Change [UNFCCC]) </a:t>
            </a:r>
            <a:r>
              <a:rPr lang="ko-KR" altLang="en-US" dirty="0" smtClean="0"/>
              <a:t>하에서 이루어지고 있다</a:t>
            </a:r>
            <a:r>
              <a:rPr lang="en-US" altLang="ko-KR" dirty="0" smtClean="0"/>
              <a:t>. </a:t>
            </a:r>
            <a:r>
              <a:rPr lang="ko-KR" altLang="en-US" dirty="0" smtClean="0"/>
              <a:t>이러한 노력 중에서도 최근 주목할 점은 기후변화로 인해 발생하는 부정적인 영향을 가장 직접적으로 체감하는 소외 및 취약계층의 상황을 고려하여 정책수립 및 협력사업이 </a:t>
            </a:r>
            <a:r>
              <a:rPr lang="ko-KR" altLang="en-US" dirty="0" smtClean="0"/>
              <a:t>추진된다는 </a:t>
            </a:r>
            <a:r>
              <a:rPr lang="ko-KR" altLang="en-US" dirty="0" smtClean="0"/>
              <a:t>점이다</a:t>
            </a:r>
            <a:r>
              <a:rPr lang="en-US" altLang="ko-KR" dirty="0" smtClean="0"/>
              <a:t>. </a:t>
            </a:r>
          </a:p>
          <a:p>
            <a:endParaRPr lang="en-US" altLang="ko-KR" dirty="0"/>
          </a:p>
          <a:p>
            <a:r>
              <a:rPr lang="ko-KR" altLang="en-US" dirty="0" smtClean="0">
                <a:solidFill>
                  <a:srgbClr val="FF0000"/>
                </a:solidFill>
              </a:rPr>
              <a:t>소외 및 취약계층 중 특히 주목되는 대상은 바로 여성이다</a:t>
            </a:r>
            <a:r>
              <a:rPr lang="en-US" altLang="ko-KR" dirty="0" smtClean="0">
                <a:solidFill>
                  <a:srgbClr val="FF0000"/>
                </a:solidFill>
              </a:rPr>
              <a:t>. </a:t>
            </a:r>
            <a:r>
              <a:rPr lang="ko-KR" altLang="en-US" dirty="0" smtClean="0"/>
              <a:t>이는 기후변화가 전 인류에 피해를 주고 있지만 그 중에서도 여성이 겪는 피해가 가장 심각하다는 공동의 문제의식에서 비롯된다</a:t>
            </a:r>
            <a:r>
              <a:rPr lang="en-US" altLang="ko-KR" dirty="0" smtClean="0"/>
              <a:t>. </a:t>
            </a:r>
            <a:r>
              <a:rPr lang="ko-KR" altLang="en-US" dirty="0" smtClean="0"/>
              <a:t>특히</a:t>
            </a:r>
            <a:r>
              <a:rPr lang="en-US" altLang="ko-KR" dirty="0" smtClean="0"/>
              <a:t>, </a:t>
            </a:r>
            <a:r>
              <a:rPr lang="ko-KR" altLang="en-US" dirty="0" smtClean="0"/>
              <a:t>빈곤을 벗어나기 위해 경제성장이 최우선 목표인 </a:t>
            </a:r>
            <a:r>
              <a:rPr lang="ko-KR" altLang="en-US" dirty="0" smtClean="0">
                <a:solidFill>
                  <a:srgbClr val="FF0000"/>
                </a:solidFill>
              </a:rPr>
              <a:t>개도국</a:t>
            </a:r>
            <a:r>
              <a:rPr lang="ko-KR" altLang="en-US" dirty="0" smtClean="0"/>
              <a:t>은 기후변화 대응 여력의 부족으로 기후재난에 상당히 취약하며</a:t>
            </a:r>
            <a:r>
              <a:rPr lang="en-US" altLang="ko-KR" dirty="0" smtClean="0"/>
              <a:t>, </a:t>
            </a:r>
            <a:r>
              <a:rPr lang="ko-KR" altLang="en-US" dirty="0" smtClean="0"/>
              <a:t>개도국 빈곤계층에 속한 여성들의 기후재난 취약성은 더욱 커지게 된다</a:t>
            </a:r>
            <a:r>
              <a:rPr lang="en-US" altLang="ko-KR" dirty="0" smtClean="0"/>
              <a:t>. </a:t>
            </a:r>
            <a:r>
              <a:rPr lang="ko-KR" altLang="en-US" dirty="0" smtClean="0"/>
              <a:t>따라서</a:t>
            </a:r>
            <a:r>
              <a:rPr lang="en-US" altLang="ko-KR" dirty="0" smtClean="0"/>
              <a:t>, </a:t>
            </a:r>
            <a:r>
              <a:rPr lang="ko-KR" altLang="en-US" dirty="0" smtClean="0"/>
              <a:t>기후변화 대응 정책 수립 및 이행 시</a:t>
            </a:r>
            <a:r>
              <a:rPr lang="en-US" altLang="ko-KR" dirty="0" smtClean="0"/>
              <a:t>, </a:t>
            </a:r>
            <a:r>
              <a:rPr lang="ko-KR" altLang="en-US" dirty="0" smtClean="0">
                <a:solidFill>
                  <a:srgbClr val="FF0000"/>
                </a:solidFill>
              </a:rPr>
              <a:t>여성들의 상황을 반영할 경우 정책의 </a:t>
            </a:r>
            <a:r>
              <a:rPr lang="ko-KR" altLang="en-US" dirty="0" err="1" smtClean="0">
                <a:solidFill>
                  <a:srgbClr val="FF0000"/>
                </a:solidFill>
              </a:rPr>
              <a:t>효과성이</a:t>
            </a:r>
            <a:r>
              <a:rPr lang="ko-KR" altLang="en-US" dirty="0" smtClean="0">
                <a:solidFill>
                  <a:srgbClr val="FF0000"/>
                </a:solidFill>
              </a:rPr>
              <a:t> 더욱 커질 수 있다</a:t>
            </a:r>
            <a:r>
              <a:rPr lang="en-US" altLang="ko-KR" dirty="0" smtClean="0"/>
              <a:t>(Alston, 2014, p.288, Eastwood, 2013, p.57). </a:t>
            </a:r>
            <a:endParaRPr lang="ko-KR" altLang="en-US" dirty="0"/>
          </a:p>
        </p:txBody>
      </p:sp>
      <p:sp>
        <p:nvSpPr>
          <p:cNvPr id="3" name="직사각형 2"/>
          <p:cNvSpPr/>
          <p:nvPr/>
        </p:nvSpPr>
        <p:spPr>
          <a:xfrm>
            <a:off x="395536" y="332656"/>
            <a:ext cx="7848872" cy="1323439"/>
          </a:xfrm>
          <a:prstGeom prst="rect">
            <a:avLst/>
          </a:prstGeom>
        </p:spPr>
        <p:txBody>
          <a:bodyPr wrap="square">
            <a:spAutoFit/>
          </a:bodyPr>
          <a:lstStyle/>
          <a:p>
            <a:r>
              <a:rPr lang="en-US" altLang="ko-KR" sz="1200" dirty="0" smtClean="0"/>
              <a:t>Journal of Climate Change Research </a:t>
            </a:r>
            <a:r>
              <a:rPr lang="en-US" altLang="ko-KR" sz="1200" dirty="0" smtClean="0">
                <a:solidFill>
                  <a:srgbClr val="FF0000"/>
                </a:solidFill>
              </a:rPr>
              <a:t>2020</a:t>
            </a:r>
            <a:r>
              <a:rPr lang="en-US" altLang="ko-KR" sz="1200" dirty="0" smtClean="0"/>
              <a:t>, Vol. 11, No. 5-2, pp. 455~479</a:t>
            </a:r>
          </a:p>
          <a:p>
            <a:r>
              <a:rPr lang="en-US" altLang="ko-KR" sz="1200" dirty="0" smtClean="0"/>
              <a:t>DOI: </a:t>
            </a:r>
            <a:r>
              <a:rPr lang="en-US" altLang="ko-KR" sz="1200" dirty="0" smtClean="0">
                <a:hlinkClick r:id="rId2"/>
              </a:rPr>
              <a:t>http://dx.doi.org/10.15531/KSCCR.2020.11.5.455</a:t>
            </a:r>
            <a:endParaRPr lang="en-US" altLang="ko-KR" sz="1200" dirty="0" smtClean="0"/>
          </a:p>
          <a:p>
            <a:r>
              <a:rPr lang="ko-KR" altLang="en-US" sz="1600" dirty="0" smtClean="0"/>
              <a:t>우리나라 기후기술협력 프로세스 상 </a:t>
            </a:r>
            <a:r>
              <a:rPr lang="ko-KR" altLang="en-US" sz="1600" dirty="0" err="1" smtClean="0"/>
              <a:t>젠더</a:t>
            </a:r>
            <a:r>
              <a:rPr lang="ko-KR" altLang="en-US" sz="1600" dirty="0" smtClean="0"/>
              <a:t> 주류화 전략 연구</a:t>
            </a:r>
            <a:r>
              <a:rPr lang="en-US" altLang="ko-KR" sz="1600" dirty="0" smtClean="0"/>
              <a:t>: </a:t>
            </a:r>
            <a:r>
              <a:rPr lang="ko-KR" altLang="en-US" sz="1600" dirty="0" smtClean="0"/>
              <a:t>유엔기후변화협약 하에서 기후기술과 </a:t>
            </a:r>
            <a:r>
              <a:rPr lang="ko-KR" altLang="en-US" sz="1600" dirty="0" err="1" smtClean="0"/>
              <a:t>젠더</a:t>
            </a:r>
            <a:r>
              <a:rPr lang="ko-KR" altLang="en-US" sz="1600" dirty="0" smtClean="0"/>
              <a:t> 주류화 현황 분석에 기반하여 </a:t>
            </a:r>
          </a:p>
          <a:p>
            <a:r>
              <a:rPr lang="ko-KR" altLang="en-US" sz="1200" dirty="0" smtClean="0"/>
              <a:t>이계영* ･ </a:t>
            </a:r>
            <a:r>
              <a:rPr lang="ko-KR" altLang="en-US" sz="1200" dirty="0" err="1" smtClean="0"/>
              <a:t>오채운</a:t>
            </a:r>
            <a:r>
              <a:rPr lang="ko-KR" altLang="en-US" sz="1200" dirty="0" smtClean="0"/>
              <a:t>**</a:t>
            </a:r>
            <a:r>
              <a:rPr lang="en-US" altLang="ko-KR" sz="1200" dirty="0" smtClean="0"/>
              <a:t>†</a:t>
            </a:r>
          </a:p>
          <a:p>
            <a:r>
              <a:rPr lang="en-US" altLang="ko-KR" sz="1200" dirty="0" smtClean="0"/>
              <a:t>*</a:t>
            </a:r>
            <a:r>
              <a:rPr lang="ko-KR" altLang="en-US" sz="1200" dirty="0" smtClean="0"/>
              <a:t>녹색기술센터 정책연구부 연구원</a:t>
            </a:r>
            <a:r>
              <a:rPr lang="en-US" altLang="ko-KR" sz="1200" dirty="0" smtClean="0"/>
              <a:t>, **</a:t>
            </a:r>
            <a:r>
              <a:rPr lang="ko-KR" altLang="en-US" sz="1200" dirty="0" smtClean="0"/>
              <a:t>녹색기술센터 정책연구부 책임연구원</a:t>
            </a:r>
            <a:endParaRPr lang="ko-KR" altLang="en-US" sz="1200" dirty="0"/>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21</a:t>
            </a:fld>
            <a:endParaRPr lang="ko-KR" altLang="en-US"/>
          </a:p>
        </p:txBody>
      </p:sp>
    </p:spTree>
    <p:extLst>
      <p:ext uri="{BB962C8B-B14F-4D97-AF65-F5344CB8AC3E}">
        <p14:creationId xmlns:p14="http://schemas.microsoft.com/office/powerpoint/2010/main" val="766331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404664"/>
            <a:ext cx="8424936" cy="3416320"/>
          </a:xfrm>
          <a:prstGeom prst="rect">
            <a:avLst/>
          </a:prstGeom>
        </p:spPr>
        <p:txBody>
          <a:bodyPr wrap="square">
            <a:spAutoFit/>
          </a:bodyPr>
          <a:lstStyle/>
          <a:p>
            <a:r>
              <a:rPr lang="ko-KR" altLang="en-US" dirty="0" smtClean="0"/>
              <a:t>물론</a:t>
            </a:r>
            <a:r>
              <a:rPr lang="en-US" altLang="ko-KR" dirty="0" smtClean="0"/>
              <a:t>, </a:t>
            </a:r>
            <a:r>
              <a:rPr lang="ko-KR" altLang="en-US" dirty="0" smtClean="0"/>
              <a:t>여성에 대한 고려는 개도국의 문제만은 아니다</a:t>
            </a:r>
            <a:r>
              <a:rPr lang="en-US" altLang="ko-KR" dirty="0" smtClean="0"/>
              <a:t>. </a:t>
            </a:r>
            <a:r>
              <a:rPr lang="ko-KR" altLang="en-US" dirty="0" smtClean="0"/>
              <a:t>역사상 남성이 정치경제사회 조직에서 의사결정과 경제활동에 압도적으로 많은 부분을 차지해 왔기 때문에 환경파괴와 탄소배출에 여성보다 책임이 있는 반면</a:t>
            </a:r>
            <a:r>
              <a:rPr lang="en-US" altLang="ko-KR" dirty="0" smtClean="0"/>
              <a:t>, </a:t>
            </a:r>
            <a:r>
              <a:rPr lang="ko-KR" altLang="en-US" dirty="0" smtClean="0"/>
              <a:t>취약계층의 더 큰 비중을 차지하는 여성이 </a:t>
            </a:r>
            <a:r>
              <a:rPr lang="ko-KR" altLang="en-US" dirty="0" err="1" smtClean="0"/>
              <a:t>기후재난시</a:t>
            </a:r>
            <a:r>
              <a:rPr lang="ko-KR" altLang="en-US" dirty="0" smtClean="0"/>
              <a:t> 남성과 동일하게 혹은 더 심각한 피해를 받기 때문이다</a:t>
            </a:r>
            <a:r>
              <a:rPr lang="en-US" altLang="ko-KR" dirty="0" smtClean="0"/>
              <a:t>(Nagel, 2016, pp.207-209). </a:t>
            </a:r>
            <a:r>
              <a:rPr lang="ko-KR" altLang="en-US" dirty="0" smtClean="0"/>
              <a:t>이러한 문제는 </a:t>
            </a:r>
            <a:r>
              <a:rPr lang="ko-KR" altLang="en-US" dirty="0" smtClean="0">
                <a:solidFill>
                  <a:srgbClr val="0000FF"/>
                </a:solidFill>
              </a:rPr>
              <a:t>개도국과 선진국에서 보편적으로 개선이 필요한 도덕적 문제로 제기되기도 한다</a:t>
            </a:r>
            <a:r>
              <a:rPr lang="en-US" altLang="ko-KR" dirty="0" smtClean="0"/>
              <a:t>(Ibid., pp.207-209). </a:t>
            </a:r>
          </a:p>
          <a:p>
            <a:endParaRPr lang="en-US" altLang="ko-KR" dirty="0"/>
          </a:p>
          <a:p>
            <a:r>
              <a:rPr lang="ko-KR" altLang="en-US" dirty="0" smtClean="0"/>
              <a:t>따라서</a:t>
            </a:r>
            <a:r>
              <a:rPr lang="en-US" altLang="ko-KR" dirty="0" smtClean="0"/>
              <a:t>, </a:t>
            </a:r>
            <a:r>
              <a:rPr lang="ko-KR" altLang="en-US" dirty="0" smtClean="0"/>
              <a:t>여성에 대한 고려는 성이라는 문제를 넘어 인권향상과 지속가능발전에 기여할 수 있는 중요한 사안이다</a:t>
            </a:r>
            <a:r>
              <a:rPr lang="en-US" altLang="ko-KR" dirty="0" smtClean="0"/>
              <a:t>. (Eastwood, 2013, p.50; SEI, 2019, p.1; IISD, 2017, p.2)</a:t>
            </a:r>
            <a:r>
              <a:rPr lang="ko-KR" altLang="en-US" dirty="0" smtClean="0"/>
              <a:t> 이에</a:t>
            </a:r>
            <a:r>
              <a:rPr lang="en-US" altLang="ko-KR" dirty="0" smtClean="0"/>
              <a:t>, </a:t>
            </a:r>
            <a:r>
              <a:rPr lang="ko-KR" altLang="en-US" dirty="0" smtClean="0">
                <a:solidFill>
                  <a:srgbClr val="0000FF"/>
                </a:solidFill>
              </a:rPr>
              <a:t>유엔기후변화협약</a:t>
            </a:r>
            <a:r>
              <a:rPr lang="en-US" altLang="ko-KR" dirty="0" smtClean="0">
                <a:solidFill>
                  <a:srgbClr val="0000FF"/>
                </a:solidFill>
              </a:rPr>
              <a:t>(UNFCCC) </a:t>
            </a:r>
            <a:r>
              <a:rPr lang="ko-KR" altLang="en-US" dirty="0" smtClean="0">
                <a:solidFill>
                  <a:srgbClr val="0000FF"/>
                </a:solidFill>
              </a:rPr>
              <a:t>하에서 기후재난에 대한 여성의 대응과 관리체계를 개선하기 위해 </a:t>
            </a:r>
            <a:r>
              <a:rPr lang="ko-KR" altLang="en-US" dirty="0" err="1" smtClean="0">
                <a:solidFill>
                  <a:srgbClr val="0000FF"/>
                </a:solidFill>
              </a:rPr>
              <a:t>젠더</a:t>
            </a:r>
            <a:r>
              <a:rPr lang="ko-KR" altLang="en-US" dirty="0" smtClean="0">
                <a:solidFill>
                  <a:srgbClr val="0000FF"/>
                </a:solidFill>
              </a:rPr>
              <a:t> 주류화</a:t>
            </a:r>
            <a:r>
              <a:rPr lang="en-US" altLang="ko-KR" dirty="0" smtClean="0">
                <a:solidFill>
                  <a:srgbClr val="0000FF"/>
                </a:solidFill>
              </a:rPr>
              <a:t>(gender mainstreaming)</a:t>
            </a:r>
            <a:r>
              <a:rPr lang="ko-KR" altLang="en-US" dirty="0" smtClean="0">
                <a:solidFill>
                  <a:srgbClr val="0000FF"/>
                </a:solidFill>
              </a:rPr>
              <a:t>가 진행되고 있다</a:t>
            </a:r>
            <a:r>
              <a:rPr lang="en-US" altLang="ko-KR" dirty="0" smtClean="0">
                <a:solidFill>
                  <a:srgbClr val="0000FF"/>
                </a:solidFill>
              </a:rPr>
              <a:t>. </a:t>
            </a:r>
            <a:endParaRPr lang="ko-KR" altLang="en-US" dirty="0">
              <a:solidFill>
                <a:srgbClr val="0000FF"/>
              </a:solidFill>
            </a:endParaRPr>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22</a:t>
            </a:fld>
            <a:endParaRPr lang="ko-KR" altLang="en-US"/>
          </a:p>
        </p:txBody>
      </p:sp>
    </p:spTree>
    <p:extLst>
      <p:ext uri="{BB962C8B-B14F-4D97-AF65-F5344CB8AC3E}">
        <p14:creationId xmlns:p14="http://schemas.microsoft.com/office/powerpoint/2010/main" val="58448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260648"/>
            <a:ext cx="8496944" cy="5878532"/>
          </a:xfrm>
          <a:prstGeom prst="rect">
            <a:avLst/>
          </a:prstGeom>
        </p:spPr>
        <p:txBody>
          <a:bodyPr wrap="square">
            <a:spAutoFit/>
          </a:bodyPr>
          <a:lstStyle/>
          <a:p>
            <a:r>
              <a:rPr lang="ko-KR" altLang="en-US" sz="1400" dirty="0" smtClean="0"/>
              <a:t>유엔에서 정의하고 있는 </a:t>
            </a:r>
            <a:r>
              <a:rPr lang="ko-KR" altLang="en-US" sz="1400" dirty="0" err="1" smtClean="0"/>
              <a:t>젠더</a:t>
            </a:r>
            <a:r>
              <a:rPr lang="ko-KR" altLang="en-US" sz="1400" dirty="0" smtClean="0"/>
              <a:t> 주류화란 정치</a:t>
            </a:r>
            <a:r>
              <a:rPr lang="en-US" altLang="ko-KR" sz="1400" dirty="0" smtClean="0"/>
              <a:t>, </a:t>
            </a:r>
            <a:r>
              <a:rPr lang="ko-KR" altLang="en-US" sz="1400" dirty="0" smtClean="0"/>
              <a:t>경제</a:t>
            </a:r>
            <a:r>
              <a:rPr lang="en-US" altLang="ko-KR" sz="1400" dirty="0" smtClean="0"/>
              <a:t>, </a:t>
            </a:r>
            <a:r>
              <a:rPr lang="ko-KR" altLang="en-US" sz="1400" dirty="0" smtClean="0"/>
              <a:t>사회를 아우르는 전 분야의 정책을 수립</a:t>
            </a:r>
            <a:r>
              <a:rPr lang="en-US" altLang="ko-KR" sz="1400" dirty="0" smtClean="0"/>
              <a:t>, </a:t>
            </a:r>
            <a:r>
              <a:rPr lang="ko-KR" altLang="en-US" sz="1400" dirty="0" smtClean="0"/>
              <a:t>이행</a:t>
            </a:r>
            <a:r>
              <a:rPr lang="en-US" altLang="ko-KR" sz="1400" dirty="0" smtClean="0"/>
              <a:t>, </a:t>
            </a:r>
            <a:r>
              <a:rPr lang="ko-KR" altLang="en-US" sz="1400" dirty="0" smtClean="0"/>
              <a:t>모니터링하고 평가하는 과정에 남성과 여성의 사회</a:t>
            </a:r>
            <a:r>
              <a:rPr lang="en-US" altLang="ko-KR" sz="1400" dirty="0" smtClean="0"/>
              <a:t>·</a:t>
            </a:r>
            <a:r>
              <a:rPr lang="ko-KR" altLang="en-US" sz="1400" dirty="0" smtClean="0"/>
              <a:t>문화</a:t>
            </a:r>
            <a:r>
              <a:rPr lang="en-US" altLang="ko-KR" sz="1400" dirty="0" smtClean="0"/>
              <a:t>·</a:t>
            </a:r>
            <a:r>
              <a:rPr lang="ko-KR" altLang="en-US" sz="1400" dirty="0" smtClean="0"/>
              <a:t>환경적 조건과 관심요소가 고르게 반영되어 사회 일원 모두가 동등한 혜택을 누리도록 하는 것이며</a:t>
            </a:r>
            <a:r>
              <a:rPr lang="en-US" altLang="ko-KR" sz="1400" dirty="0" smtClean="0"/>
              <a:t>, </a:t>
            </a:r>
            <a:r>
              <a:rPr lang="ko-KR" altLang="en-US" sz="1400" dirty="0" smtClean="0"/>
              <a:t>궁극적으로 </a:t>
            </a:r>
            <a:r>
              <a:rPr lang="ko-KR" altLang="en-US" sz="1400" dirty="0" err="1" smtClean="0"/>
              <a:t>성평등</a:t>
            </a:r>
            <a:r>
              <a:rPr lang="ko-KR" altLang="en-US" sz="1400" dirty="0" smtClean="0"/>
              <a:t> 혹은 </a:t>
            </a:r>
            <a:r>
              <a:rPr lang="ko-KR" altLang="en-US" sz="1400" dirty="0" err="1" smtClean="0"/>
              <a:t>젠더평등</a:t>
            </a:r>
            <a:r>
              <a:rPr lang="en-US" altLang="ko-KR" sz="1400" dirty="0" smtClean="0"/>
              <a:t>(gender equality)</a:t>
            </a:r>
            <a:r>
              <a:rPr lang="ko-KR" altLang="en-US" sz="1400" dirty="0" smtClean="0"/>
              <a:t>을 달성하는 것을 목적으로 한다</a:t>
            </a:r>
            <a:r>
              <a:rPr lang="en-US" altLang="ko-KR" sz="1400" dirty="0" smtClean="0"/>
              <a:t>(UN ECOSOC,1997, Chapter IV, </a:t>
            </a:r>
            <a:r>
              <a:rPr lang="en-US" altLang="ko-KR" sz="1400" dirty="0" err="1" smtClean="0"/>
              <a:t>para</a:t>
            </a:r>
            <a:r>
              <a:rPr lang="en-US" altLang="ko-KR" sz="1400" dirty="0" smtClean="0"/>
              <a:t> 4</a:t>
            </a:r>
            <a:r>
              <a:rPr lang="en-US" altLang="ko-KR" sz="1400" dirty="0" smtClean="0"/>
              <a:t>).</a:t>
            </a:r>
            <a:endParaRPr lang="en-US" altLang="ko-KR" sz="1400" dirty="0" smtClean="0"/>
          </a:p>
          <a:p>
            <a:r>
              <a:rPr lang="en-US" altLang="ko-KR" sz="1400" dirty="0" smtClean="0"/>
              <a:t> </a:t>
            </a:r>
          </a:p>
          <a:p>
            <a:r>
              <a:rPr lang="ko-KR" altLang="en-US" sz="1600" dirty="0" err="1" smtClean="0"/>
              <a:t>젠더</a:t>
            </a:r>
            <a:r>
              <a:rPr lang="ko-KR" altLang="en-US" sz="1600" dirty="0" smtClean="0"/>
              <a:t> 주류화의 일환으로 </a:t>
            </a:r>
            <a:r>
              <a:rPr lang="en-US" altLang="ko-KR" sz="1600" dirty="0" smtClean="0"/>
              <a:t>UNFCCC </a:t>
            </a:r>
            <a:r>
              <a:rPr lang="ko-KR" altLang="en-US" sz="1600" dirty="0" smtClean="0"/>
              <a:t>하에서 </a:t>
            </a:r>
            <a:r>
              <a:rPr lang="en-US" altLang="ko-KR" sz="1600" dirty="0" smtClean="0"/>
              <a:t>2014</a:t>
            </a:r>
            <a:r>
              <a:rPr lang="ko-KR" altLang="en-US" sz="1600" dirty="0" smtClean="0"/>
              <a:t>년 </a:t>
            </a:r>
            <a:r>
              <a:rPr lang="ko-KR" altLang="en-US" sz="1600" dirty="0" err="1" smtClean="0"/>
              <a:t>리마</a:t>
            </a:r>
            <a:r>
              <a:rPr lang="ko-KR" altLang="en-US" sz="1600" dirty="0" smtClean="0"/>
              <a:t> 프로그램</a:t>
            </a:r>
            <a:r>
              <a:rPr lang="en-US" altLang="ko-KR" sz="1600" dirty="0" smtClean="0"/>
              <a:t>(Lima Work </a:t>
            </a:r>
            <a:r>
              <a:rPr lang="en-US" altLang="ko-KR" sz="1600" dirty="0" err="1" smtClean="0"/>
              <a:t>Programme</a:t>
            </a:r>
            <a:r>
              <a:rPr lang="en-US" altLang="ko-KR" sz="1600" dirty="0" smtClean="0"/>
              <a:t> on Gender [LWPG])</a:t>
            </a:r>
            <a:r>
              <a:rPr lang="ko-KR" altLang="en-US" sz="1600" dirty="0" smtClean="0"/>
              <a:t>과 </a:t>
            </a:r>
            <a:r>
              <a:rPr lang="en-US" altLang="ko-KR" sz="1600" dirty="0" smtClean="0"/>
              <a:t>2017</a:t>
            </a:r>
            <a:r>
              <a:rPr lang="ko-KR" altLang="en-US" sz="1600" dirty="0" smtClean="0"/>
              <a:t>년 </a:t>
            </a:r>
            <a:r>
              <a:rPr lang="ko-KR" altLang="en-US" sz="1600" dirty="0" err="1" smtClean="0"/>
              <a:t>젠더액션플랜</a:t>
            </a:r>
            <a:r>
              <a:rPr lang="en-US" altLang="ko-KR" sz="1600" dirty="0" smtClean="0"/>
              <a:t>(Gender Action Plan [GAP])</a:t>
            </a:r>
            <a:r>
              <a:rPr lang="ko-KR" altLang="en-US" sz="1600" dirty="0" smtClean="0"/>
              <a:t>이 채택되었다 </a:t>
            </a:r>
            <a:r>
              <a:rPr lang="en-US" altLang="ko-KR" sz="1600" dirty="0" smtClean="0"/>
              <a:t>(UNFCCC, 2014; 2017b). </a:t>
            </a:r>
            <a:endParaRPr lang="en-US" altLang="ko-KR" sz="1600" dirty="0" smtClean="0"/>
          </a:p>
          <a:p>
            <a:endParaRPr lang="en-US" altLang="ko-KR" sz="1600" dirty="0" smtClean="0"/>
          </a:p>
          <a:p>
            <a:r>
              <a:rPr lang="ko-KR" altLang="en-US" sz="1600" dirty="0" err="1" smtClean="0"/>
              <a:t>젠더액션플랜에</a:t>
            </a:r>
            <a:r>
              <a:rPr lang="ko-KR" altLang="en-US" sz="1600" dirty="0" smtClean="0"/>
              <a:t> 따라 </a:t>
            </a:r>
            <a:r>
              <a:rPr lang="en-US" altLang="ko-KR" sz="1600" dirty="0" smtClean="0"/>
              <a:t>UNFCCC </a:t>
            </a:r>
            <a:r>
              <a:rPr lang="ko-KR" altLang="en-US" sz="1600" dirty="0" smtClean="0"/>
              <a:t>당사국들과 </a:t>
            </a:r>
            <a:r>
              <a:rPr lang="en-US" altLang="ko-KR" sz="1600" dirty="0" smtClean="0"/>
              <a:t>UNFCCC </a:t>
            </a:r>
            <a:r>
              <a:rPr lang="ko-KR" altLang="en-US" sz="1600" dirty="0" smtClean="0"/>
              <a:t>산하 구성기구</a:t>
            </a:r>
            <a:r>
              <a:rPr lang="en-US" altLang="ko-KR" sz="1600" dirty="0" smtClean="0"/>
              <a:t>(constituted bodies)</a:t>
            </a:r>
            <a:r>
              <a:rPr lang="ko-KR" altLang="en-US" sz="1600" dirty="0" smtClean="0"/>
              <a:t>는 </a:t>
            </a:r>
            <a:r>
              <a:rPr lang="ko-KR" altLang="en-US" sz="1600" dirty="0" err="1" smtClean="0"/>
              <a:t>젠더</a:t>
            </a:r>
            <a:r>
              <a:rPr lang="ko-KR" altLang="en-US" sz="1600" dirty="0" smtClean="0"/>
              <a:t> 주류화를 </a:t>
            </a:r>
            <a:r>
              <a:rPr lang="ko-KR" altLang="en-US" b="1" dirty="0" smtClean="0">
                <a:solidFill>
                  <a:srgbClr val="0000FF"/>
                </a:solidFill>
              </a:rPr>
              <a:t>추진해야 한다</a:t>
            </a:r>
            <a:r>
              <a:rPr lang="en-US" altLang="ko-KR" b="1" dirty="0" smtClean="0">
                <a:solidFill>
                  <a:srgbClr val="0000FF"/>
                </a:solidFill>
              </a:rPr>
              <a:t>. </a:t>
            </a:r>
            <a:r>
              <a:rPr lang="ko-KR" altLang="en-US" sz="1600" dirty="0" smtClean="0"/>
              <a:t>특히</a:t>
            </a:r>
            <a:r>
              <a:rPr lang="en-US" altLang="ko-KR" sz="1600" dirty="0" smtClean="0"/>
              <a:t>, UNFCCC </a:t>
            </a:r>
            <a:r>
              <a:rPr lang="ko-KR" altLang="en-US" sz="1600" dirty="0" smtClean="0"/>
              <a:t>구성기구들을 중심으로 한 </a:t>
            </a:r>
            <a:r>
              <a:rPr lang="ko-KR" altLang="en-US" sz="1600" dirty="0" err="1" smtClean="0"/>
              <a:t>젠더주류화</a:t>
            </a:r>
            <a:r>
              <a:rPr lang="ko-KR" altLang="en-US" sz="1600" dirty="0" smtClean="0"/>
              <a:t> </a:t>
            </a:r>
            <a:r>
              <a:rPr lang="ko-KR" altLang="en-US" sz="1600" dirty="0" smtClean="0"/>
              <a:t>노력이 상당하다</a:t>
            </a:r>
            <a:r>
              <a:rPr lang="en-US" altLang="ko-KR" sz="1600" dirty="0" smtClean="0"/>
              <a:t>. UNFCCC </a:t>
            </a:r>
            <a:r>
              <a:rPr lang="ko-KR" altLang="en-US" sz="1600" dirty="0" smtClean="0"/>
              <a:t>구성기구들 중에서 </a:t>
            </a:r>
            <a:r>
              <a:rPr lang="ko-KR" altLang="en-US" sz="1600" dirty="0" err="1" smtClean="0"/>
              <a:t>젠더</a:t>
            </a:r>
            <a:r>
              <a:rPr lang="ko-KR" altLang="en-US" sz="1600" dirty="0" smtClean="0"/>
              <a:t> 주류화를 눈에 띄게 추진하고 있는 기구가 있는데 바로 기술 메커니즘</a:t>
            </a:r>
            <a:r>
              <a:rPr lang="en-US" altLang="ko-KR" sz="1600" dirty="0" smtClean="0"/>
              <a:t>(Technology Mechanism)</a:t>
            </a:r>
            <a:r>
              <a:rPr lang="ko-KR" altLang="en-US" sz="1600" dirty="0" smtClean="0"/>
              <a:t>의 이행기구인 </a:t>
            </a:r>
            <a:r>
              <a:rPr lang="ko-KR" altLang="en-US" sz="1600" dirty="0" smtClean="0">
                <a:solidFill>
                  <a:srgbClr val="0000FF"/>
                </a:solidFill>
              </a:rPr>
              <a:t>기후기술센터네트</a:t>
            </a:r>
          </a:p>
          <a:p>
            <a:r>
              <a:rPr lang="ko-KR" altLang="en-US" sz="1600" dirty="0" smtClean="0">
                <a:solidFill>
                  <a:srgbClr val="0000FF"/>
                </a:solidFill>
              </a:rPr>
              <a:t>워크</a:t>
            </a:r>
            <a:r>
              <a:rPr lang="en-US" altLang="ko-KR" sz="1600" dirty="0" smtClean="0"/>
              <a:t>(Climate Technology Centre &amp; Network [CTCN])</a:t>
            </a:r>
            <a:r>
              <a:rPr lang="ko-KR" altLang="en-US" sz="1600" dirty="0" smtClean="0"/>
              <a:t>와 재정 메커니즘</a:t>
            </a:r>
            <a:r>
              <a:rPr lang="en-US" altLang="ko-KR" sz="1600" dirty="0" smtClean="0"/>
              <a:t>(Financial Mechanism)</a:t>
            </a:r>
            <a:r>
              <a:rPr lang="ko-KR" altLang="en-US" sz="1600" dirty="0" smtClean="0"/>
              <a:t>의 운영기구 중 하나인 </a:t>
            </a:r>
            <a:r>
              <a:rPr lang="ko-KR" altLang="en-US" sz="1600" dirty="0" smtClean="0">
                <a:solidFill>
                  <a:srgbClr val="0000FF"/>
                </a:solidFill>
              </a:rPr>
              <a:t>녹색기후기금</a:t>
            </a:r>
            <a:r>
              <a:rPr lang="en-US" altLang="ko-KR" sz="1600" dirty="0" smtClean="0">
                <a:solidFill>
                  <a:srgbClr val="0000FF"/>
                </a:solidFill>
              </a:rPr>
              <a:t>(Green Climate Fund [GCF])</a:t>
            </a:r>
            <a:r>
              <a:rPr lang="ko-KR" altLang="en-US" sz="1600" dirty="0" smtClean="0"/>
              <a:t>이다</a:t>
            </a:r>
            <a:r>
              <a:rPr lang="en-US" altLang="ko-KR" sz="1600" dirty="0" smtClean="0"/>
              <a:t>. </a:t>
            </a:r>
            <a:endParaRPr lang="en-US" altLang="ko-KR" sz="1600" dirty="0" smtClean="0"/>
          </a:p>
          <a:p>
            <a:endParaRPr lang="en-US" altLang="ko-KR" sz="1600" dirty="0" smtClean="0"/>
          </a:p>
          <a:p>
            <a:r>
              <a:rPr lang="ko-KR" altLang="en-US" sz="1600" dirty="0" smtClean="0"/>
              <a:t>기후기술센터네트워크</a:t>
            </a:r>
            <a:r>
              <a:rPr lang="en-US" altLang="ko-KR" sz="1600" dirty="0" smtClean="0"/>
              <a:t>(CTCN)</a:t>
            </a:r>
            <a:r>
              <a:rPr lang="ko-KR" altLang="en-US" sz="1600" dirty="0" smtClean="0"/>
              <a:t>의 경우 기술지원</a:t>
            </a:r>
            <a:r>
              <a:rPr lang="en-US" altLang="ko-KR" sz="1600" dirty="0" smtClean="0"/>
              <a:t>(TA, Technology Assistance) </a:t>
            </a:r>
            <a:r>
              <a:rPr lang="ko-KR" altLang="en-US" sz="1600" dirty="0" smtClean="0"/>
              <a:t>사업에 적용되어야 할 지침을 담은 ‘</a:t>
            </a:r>
            <a:r>
              <a:rPr lang="ko-KR" altLang="en-US" sz="1600" dirty="0" err="1" smtClean="0"/>
              <a:t>젠더주류화</a:t>
            </a:r>
            <a:r>
              <a:rPr lang="ko-KR" altLang="en-US" sz="1600" dirty="0" smtClean="0"/>
              <a:t> 툴</a:t>
            </a:r>
            <a:r>
              <a:rPr lang="en-US" altLang="ko-KR" sz="1600" dirty="0" smtClean="0"/>
              <a:t>(CTCN Gender mainstreaming tool)’</a:t>
            </a:r>
            <a:r>
              <a:rPr lang="ko-KR" altLang="en-US" sz="1600" dirty="0" smtClean="0"/>
              <a:t>을 </a:t>
            </a:r>
            <a:r>
              <a:rPr lang="en-US" altLang="ko-KR" sz="1600" dirty="0" smtClean="0"/>
              <a:t>2017</a:t>
            </a:r>
            <a:r>
              <a:rPr lang="ko-KR" altLang="en-US" sz="1600" dirty="0" smtClean="0"/>
              <a:t>년 도출하였고</a:t>
            </a:r>
            <a:r>
              <a:rPr lang="en-US" altLang="ko-KR" sz="1600" dirty="0" smtClean="0"/>
              <a:t>, </a:t>
            </a:r>
            <a:r>
              <a:rPr lang="ko-KR" altLang="en-US" sz="1600" dirty="0" smtClean="0"/>
              <a:t>녹색기후기금</a:t>
            </a:r>
            <a:r>
              <a:rPr lang="en-US" altLang="ko-KR" sz="1600" dirty="0" smtClean="0"/>
              <a:t>(GCF)</a:t>
            </a:r>
            <a:r>
              <a:rPr lang="ko-KR" altLang="en-US" sz="1600" dirty="0" smtClean="0"/>
              <a:t>은 </a:t>
            </a:r>
            <a:r>
              <a:rPr lang="en-US" altLang="ko-KR" sz="1600" dirty="0" smtClean="0"/>
              <a:t>2015</a:t>
            </a:r>
            <a:r>
              <a:rPr lang="ko-KR" altLang="en-US" sz="1600" dirty="0" smtClean="0"/>
              <a:t>년 첫 ‘</a:t>
            </a:r>
            <a:r>
              <a:rPr lang="ko-KR" altLang="en-US" sz="1600" dirty="0" err="1" smtClean="0"/>
              <a:t>젠더정책</a:t>
            </a:r>
            <a:r>
              <a:rPr lang="en-US" altLang="ko-KR" sz="1600" dirty="0" smtClean="0"/>
              <a:t>·</a:t>
            </a:r>
            <a:r>
              <a:rPr lang="ko-KR" altLang="en-US" sz="1600" dirty="0" smtClean="0"/>
              <a:t>액션플랜</a:t>
            </a:r>
            <a:r>
              <a:rPr lang="en-US" altLang="ko-KR" sz="1600" dirty="0" smtClean="0"/>
              <a:t>(Gender Policy and Action Plan)’</a:t>
            </a:r>
            <a:r>
              <a:rPr lang="ko-KR" altLang="en-US" sz="1600" dirty="0" smtClean="0"/>
              <a:t>을 </a:t>
            </a:r>
            <a:r>
              <a:rPr lang="ko-KR" altLang="en-US" sz="1600" dirty="0" err="1" smtClean="0"/>
              <a:t>발표함으로서</a:t>
            </a:r>
            <a:r>
              <a:rPr lang="ko-KR" altLang="en-US" sz="1600" dirty="0" smtClean="0"/>
              <a:t> 각각의 운영방침과 사업 추진 과정에 반영되어야 할 </a:t>
            </a:r>
            <a:r>
              <a:rPr lang="ko-KR" altLang="en-US" sz="1600" dirty="0" err="1" smtClean="0"/>
              <a:t>젠더요소를</a:t>
            </a:r>
            <a:r>
              <a:rPr lang="ko-KR" altLang="en-US" sz="1600" dirty="0" smtClean="0"/>
              <a:t> 개발하고 적용해왔다</a:t>
            </a:r>
            <a:r>
              <a:rPr lang="en-US" altLang="ko-KR" sz="1600" dirty="0" smtClean="0"/>
              <a:t>(CTCN, 2020c; GCF, 2015, </a:t>
            </a:r>
            <a:r>
              <a:rPr lang="en-US" altLang="ko-KR" sz="1600" dirty="0" err="1" smtClean="0"/>
              <a:t>para</a:t>
            </a:r>
            <a:r>
              <a:rPr lang="en-US" altLang="ko-KR" sz="1600" dirty="0" smtClean="0"/>
              <a:t> 22). </a:t>
            </a:r>
          </a:p>
          <a:p>
            <a:r>
              <a:rPr lang="ko-KR" altLang="en-US" sz="1600" dirty="0" smtClean="0"/>
              <a:t>이 두 개의 구성기구는 우리나라가 </a:t>
            </a:r>
            <a:r>
              <a:rPr lang="en-US" altLang="ko-KR" sz="1600" dirty="0" smtClean="0"/>
              <a:t>UNFCCC </a:t>
            </a:r>
            <a:r>
              <a:rPr lang="ko-KR" altLang="en-US" sz="1600" dirty="0" smtClean="0"/>
              <a:t>하에서 추진하는 기후기술협력과 밀접하게 연관이 되어 있어 각 기구가 사업 과정에 반영하고 있는 </a:t>
            </a:r>
            <a:r>
              <a:rPr lang="ko-KR" altLang="en-US" sz="1600" dirty="0" err="1" smtClean="0"/>
              <a:t>젠더</a:t>
            </a:r>
            <a:r>
              <a:rPr lang="ko-KR" altLang="en-US" sz="1600" dirty="0" smtClean="0"/>
              <a:t> 주류화 전략을 관찰하여 그에 적합한 대응 준비를 할 필요가 있다</a:t>
            </a:r>
            <a:r>
              <a:rPr lang="en-US" altLang="ko-KR" sz="1600" dirty="0" smtClean="0"/>
              <a:t>. </a:t>
            </a:r>
            <a:endParaRPr lang="ko-KR" altLang="en-US" sz="1600"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23</a:t>
            </a:fld>
            <a:endParaRPr lang="ko-KR" altLang="en-US"/>
          </a:p>
        </p:txBody>
      </p:sp>
    </p:spTree>
    <p:extLst>
      <p:ext uri="{BB962C8B-B14F-4D97-AF65-F5344CB8AC3E}">
        <p14:creationId xmlns:p14="http://schemas.microsoft.com/office/powerpoint/2010/main" val="3286887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68098" y="548680"/>
            <a:ext cx="8208358" cy="4524315"/>
          </a:xfrm>
          <a:prstGeom prst="rect">
            <a:avLst/>
          </a:prstGeom>
        </p:spPr>
        <p:txBody>
          <a:bodyPr wrap="square">
            <a:spAutoFit/>
          </a:bodyPr>
          <a:lstStyle/>
          <a:p>
            <a:r>
              <a:rPr lang="en-US" altLang="ko-KR" dirty="0" smtClean="0"/>
              <a:t>2019</a:t>
            </a:r>
            <a:r>
              <a:rPr lang="ko-KR" altLang="en-US" dirty="0" smtClean="0"/>
              <a:t>년 개최된 제</a:t>
            </a:r>
            <a:r>
              <a:rPr lang="en-US" altLang="ko-KR" dirty="0" smtClean="0"/>
              <a:t>51</a:t>
            </a:r>
            <a:r>
              <a:rPr lang="ko-KR" altLang="en-US" dirty="0" smtClean="0"/>
              <a:t>차 이행부속기구 회의에서는 </a:t>
            </a:r>
            <a:r>
              <a:rPr lang="ko-KR" altLang="en-US" dirty="0" err="1" smtClean="0"/>
              <a:t>젠더액션플랜의</a:t>
            </a:r>
            <a:r>
              <a:rPr lang="ko-KR" altLang="en-US" dirty="0" smtClean="0"/>
              <a:t> 이행경과와 개선방안을 담은 사무국의 종합보고서가 검토되었는데</a:t>
            </a:r>
            <a:r>
              <a:rPr lang="en-US" altLang="ko-KR" dirty="0" smtClean="0"/>
              <a:t>, </a:t>
            </a:r>
            <a:r>
              <a:rPr lang="ko-KR" altLang="en-US" dirty="0" smtClean="0"/>
              <a:t>제</a:t>
            </a:r>
            <a:r>
              <a:rPr lang="en-US" altLang="ko-KR" dirty="0" smtClean="0"/>
              <a:t>25</a:t>
            </a:r>
            <a:r>
              <a:rPr lang="ko-KR" altLang="en-US" dirty="0" smtClean="0"/>
              <a:t>차 당사국총회에서 당사국들은 이 검토 결과를 토대로 </a:t>
            </a:r>
            <a:r>
              <a:rPr lang="en-US" altLang="ko-KR" dirty="0" smtClean="0"/>
              <a:t>2024</a:t>
            </a:r>
            <a:r>
              <a:rPr lang="ko-KR" altLang="en-US" dirty="0" smtClean="0"/>
              <a:t>년까지 추가적으로 </a:t>
            </a:r>
            <a:r>
              <a:rPr lang="en-US" altLang="ko-KR" dirty="0" smtClean="0"/>
              <a:t>5</a:t>
            </a:r>
            <a:r>
              <a:rPr lang="ko-KR" altLang="en-US" dirty="0" smtClean="0"/>
              <a:t>년간 수행할 </a:t>
            </a:r>
            <a:r>
              <a:rPr lang="ko-KR" altLang="en-US" dirty="0" err="1" smtClean="0"/>
              <a:t>리마프로그램</a:t>
            </a:r>
            <a:r>
              <a:rPr lang="ko-KR" altLang="en-US" dirty="0" smtClean="0"/>
              <a:t> 및 </a:t>
            </a:r>
            <a:r>
              <a:rPr lang="ko-KR" altLang="en-US" dirty="0" err="1" smtClean="0"/>
              <a:t>젠더액션플랜을</a:t>
            </a:r>
            <a:r>
              <a:rPr lang="ko-KR" altLang="en-US" dirty="0" smtClean="0"/>
              <a:t> 채택하였다</a:t>
            </a:r>
            <a:r>
              <a:rPr lang="en-US" altLang="ko-KR" sz="1400" dirty="0" smtClean="0"/>
              <a:t>(UNFCCC, 2019a,para 5; UNFCCC, 2019b, </a:t>
            </a:r>
            <a:r>
              <a:rPr lang="en-US" altLang="ko-KR" sz="1400" dirty="0" err="1" smtClean="0"/>
              <a:t>para</a:t>
            </a:r>
            <a:r>
              <a:rPr lang="en-US" altLang="ko-KR" sz="1400" dirty="0" smtClean="0"/>
              <a:t> 3). </a:t>
            </a:r>
            <a:r>
              <a:rPr lang="ko-KR" altLang="en-US" dirty="0" smtClean="0"/>
              <a:t>이 </a:t>
            </a:r>
            <a:r>
              <a:rPr lang="ko-KR" altLang="en-US" dirty="0" err="1" smtClean="0"/>
              <a:t>젠더액션플랜은</a:t>
            </a:r>
            <a:r>
              <a:rPr lang="ko-KR" altLang="en-US" dirty="0" smtClean="0"/>
              <a:t> 제</a:t>
            </a:r>
            <a:r>
              <a:rPr lang="en-US" altLang="ko-KR" dirty="0" smtClean="0"/>
              <a:t>23</a:t>
            </a:r>
            <a:r>
              <a:rPr lang="ko-KR" altLang="en-US" dirty="0" smtClean="0"/>
              <a:t>차 당사국총회에서 처음 수립된 </a:t>
            </a:r>
            <a:r>
              <a:rPr lang="ko-KR" altLang="en-US" dirty="0" err="1" smtClean="0"/>
              <a:t>젠더액션플랜보다</a:t>
            </a:r>
            <a:r>
              <a:rPr lang="ko-KR" altLang="en-US" dirty="0" smtClean="0"/>
              <a:t> 더욱 구체적인 활동</a:t>
            </a:r>
            <a:r>
              <a:rPr lang="en-US" altLang="ko-KR" dirty="0" smtClean="0"/>
              <a:t>(</a:t>
            </a:r>
            <a:r>
              <a:rPr lang="ko-KR" altLang="en-US" dirty="0" smtClean="0"/>
              <a:t>총</a:t>
            </a:r>
            <a:r>
              <a:rPr lang="en-US" altLang="ko-KR" dirty="0" smtClean="0"/>
              <a:t>20</a:t>
            </a:r>
            <a:r>
              <a:rPr lang="ko-KR" altLang="en-US" dirty="0" smtClean="0"/>
              <a:t>개</a:t>
            </a:r>
            <a:r>
              <a:rPr lang="en-US" altLang="ko-KR" dirty="0" smtClean="0"/>
              <a:t>)</a:t>
            </a:r>
            <a:r>
              <a:rPr lang="ko-KR" altLang="en-US" dirty="0" smtClean="0"/>
              <a:t>과 예상결과물</a:t>
            </a:r>
            <a:r>
              <a:rPr lang="en-US" altLang="ko-KR" dirty="0" smtClean="0"/>
              <a:t>(</a:t>
            </a:r>
            <a:r>
              <a:rPr lang="ko-KR" altLang="en-US" dirty="0" smtClean="0"/>
              <a:t>총</a:t>
            </a:r>
            <a:r>
              <a:rPr lang="en-US" altLang="ko-KR" dirty="0" smtClean="0"/>
              <a:t>35</a:t>
            </a:r>
            <a:r>
              <a:rPr lang="ko-KR" altLang="en-US" dirty="0" smtClean="0"/>
              <a:t>개</a:t>
            </a:r>
            <a:r>
              <a:rPr lang="en-US" altLang="ko-KR" dirty="0" smtClean="0"/>
              <a:t>)</a:t>
            </a:r>
            <a:r>
              <a:rPr lang="ko-KR" altLang="en-US" dirty="0" smtClean="0"/>
              <a:t>을 제시하였다</a:t>
            </a:r>
            <a:r>
              <a:rPr lang="en-US" altLang="ko-KR" sz="1600" dirty="0" smtClean="0"/>
              <a:t>(UNFCCC, 2019a, Annex Table 1-5).</a:t>
            </a:r>
          </a:p>
          <a:p>
            <a:r>
              <a:rPr lang="en-US" altLang="ko-KR" dirty="0" smtClean="0"/>
              <a:t>UNFCCC </a:t>
            </a:r>
            <a:r>
              <a:rPr lang="ko-KR" altLang="en-US" dirty="0" smtClean="0"/>
              <a:t>하에서 </a:t>
            </a:r>
            <a:r>
              <a:rPr lang="ko-KR" altLang="en-US" dirty="0" err="1" smtClean="0"/>
              <a:t>젠더</a:t>
            </a:r>
            <a:r>
              <a:rPr lang="ko-KR" altLang="en-US" dirty="0" smtClean="0"/>
              <a:t> 주류화는 </a:t>
            </a:r>
            <a:r>
              <a:rPr lang="en-US" altLang="ko-KR" dirty="0" smtClean="0"/>
              <a:t>UNFCCC </a:t>
            </a:r>
            <a:r>
              <a:rPr lang="ko-KR" altLang="en-US" dirty="0" smtClean="0"/>
              <a:t>사무국 및 책임 담당자간 긴밀한 의사소통</a:t>
            </a:r>
            <a:r>
              <a:rPr lang="en-US" altLang="ko-KR" dirty="0" smtClean="0"/>
              <a:t>, </a:t>
            </a:r>
            <a:r>
              <a:rPr lang="ko-KR" altLang="en-US" dirty="0" smtClean="0"/>
              <a:t>그리고 </a:t>
            </a:r>
            <a:r>
              <a:rPr lang="ko-KR" altLang="en-US" dirty="0" err="1" smtClean="0"/>
              <a:t>젠더액션플랜을</a:t>
            </a:r>
            <a:r>
              <a:rPr lang="ko-KR" altLang="en-US" dirty="0" smtClean="0"/>
              <a:t> 수립한 이행부속기구의 검토</a:t>
            </a:r>
            <a:r>
              <a:rPr lang="en-US" altLang="ko-KR" dirty="0" smtClean="0"/>
              <a:t>·</a:t>
            </a:r>
            <a:r>
              <a:rPr lang="ko-KR" altLang="en-US" dirty="0" smtClean="0"/>
              <a:t>의견수렴을 통해 진행되고 있다</a:t>
            </a:r>
            <a:r>
              <a:rPr lang="en-US" altLang="ko-KR" dirty="0" smtClean="0"/>
              <a:t>. </a:t>
            </a:r>
            <a:r>
              <a:rPr lang="ko-KR" altLang="en-US" dirty="0" err="1" smtClean="0"/>
              <a:t>리마프로그램과</a:t>
            </a:r>
            <a:r>
              <a:rPr lang="ko-KR" altLang="en-US" dirty="0" smtClean="0"/>
              <a:t> </a:t>
            </a:r>
            <a:r>
              <a:rPr lang="ko-KR" altLang="en-US" dirty="0" err="1" smtClean="0"/>
              <a:t>젠더액션플랜은</a:t>
            </a:r>
            <a:r>
              <a:rPr lang="ko-KR" altLang="en-US" dirty="0" smtClean="0"/>
              <a:t> 유엔기후변화협약 </a:t>
            </a:r>
            <a:r>
              <a:rPr lang="ko-KR" altLang="en-US" dirty="0" err="1" smtClean="0"/>
              <a:t>젠더</a:t>
            </a:r>
            <a:r>
              <a:rPr lang="ko-KR" altLang="en-US" dirty="0" smtClean="0"/>
              <a:t> 주류화의 핵심 과정이며 </a:t>
            </a:r>
            <a:r>
              <a:rPr lang="en-US" altLang="ko-KR" dirty="0" smtClean="0"/>
              <a:t>2030</a:t>
            </a:r>
            <a:r>
              <a:rPr lang="ko-KR" altLang="en-US" dirty="0" smtClean="0"/>
              <a:t>년 지속가능발전목표와 국가별 온실가스 감축공약이 담긴 국가결정기여</a:t>
            </a:r>
            <a:r>
              <a:rPr lang="en-US" altLang="ko-KR" sz="1600" dirty="0" smtClean="0"/>
              <a:t>(Nationally Determined Contribution [NDC])</a:t>
            </a:r>
            <a:r>
              <a:rPr lang="en-US" altLang="ko-KR" dirty="0" smtClean="0"/>
              <a:t>, </a:t>
            </a:r>
            <a:r>
              <a:rPr lang="ko-KR" altLang="en-US" dirty="0" smtClean="0"/>
              <a:t>국가보고서</a:t>
            </a:r>
            <a:r>
              <a:rPr lang="en-US" altLang="ko-KR" dirty="0" smtClean="0"/>
              <a:t>(National Communication [NC]), </a:t>
            </a:r>
            <a:r>
              <a:rPr lang="ko-KR" altLang="en-US" dirty="0" smtClean="0"/>
              <a:t>국가적응계획</a:t>
            </a:r>
            <a:r>
              <a:rPr lang="en-US" altLang="ko-KR" dirty="0" smtClean="0"/>
              <a:t>(National Adaptation Plan [NAP]) </a:t>
            </a:r>
            <a:r>
              <a:rPr lang="ko-KR" altLang="en-US" dirty="0" smtClean="0"/>
              <a:t>등 </a:t>
            </a:r>
            <a:r>
              <a:rPr lang="ko-KR" altLang="en-US" dirty="0" smtClean="0">
                <a:solidFill>
                  <a:srgbClr val="0000FF"/>
                </a:solidFill>
              </a:rPr>
              <a:t>국가계획에 </a:t>
            </a:r>
            <a:r>
              <a:rPr lang="ko-KR" altLang="en-US" dirty="0" err="1" smtClean="0">
                <a:solidFill>
                  <a:srgbClr val="0000FF"/>
                </a:solidFill>
              </a:rPr>
              <a:t>젠더요소</a:t>
            </a:r>
            <a:r>
              <a:rPr lang="ko-KR" altLang="en-US" dirty="0" smtClean="0">
                <a:solidFill>
                  <a:srgbClr val="0000FF"/>
                </a:solidFill>
              </a:rPr>
              <a:t> 관련 역량강화 방침과 </a:t>
            </a:r>
            <a:r>
              <a:rPr lang="ko-KR" altLang="en-US" u="sng" dirty="0" smtClean="0">
                <a:solidFill>
                  <a:srgbClr val="FF0000"/>
                </a:solidFill>
              </a:rPr>
              <a:t>국가별 연락담당자의 역할을 제시하는 등 </a:t>
            </a:r>
            <a:r>
              <a:rPr lang="ko-KR" altLang="en-US" dirty="0" smtClean="0">
                <a:solidFill>
                  <a:srgbClr val="0000FF"/>
                </a:solidFill>
              </a:rPr>
              <a:t>국가별 정책방향과 상호 정합성을 이루는 것에 주력</a:t>
            </a:r>
            <a:r>
              <a:rPr lang="ko-KR" altLang="en-US" dirty="0" smtClean="0"/>
              <a:t>하고 있음을 알 수 있다</a:t>
            </a:r>
            <a:r>
              <a:rPr lang="en-US" altLang="ko-KR" dirty="0" smtClean="0"/>
              <a:t>.</a:t>
            </a:r>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24</a:t>
            </a:fld>
            <a:endParaRPr lang="ko-KR" altLang="en-US"/>
          </a:p>
        </p:txBody>
      </p:sp>
    </p:spTree>
    <p:extLst>
      <p:ext uri="{BB962C8B-B14F-4D97-AF65-F5344CB8AC3E}">
        <p14:creationId xmlns:p14="http://schemas.microsoft.com/office/powerpoint/2010/main" val="2877638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620688"/>
            <a:ext cx="8568952" cy="3693319"/>
          </a:xfrm>
          <a:prstGeom prst="rect">
            <a:avLst/>
          </a:prstGeom>
        </p:spPr>
        <p:txBody>
          <a:bodyPr wrap="square">
            <a:spAutoFit/>
          </a:bodyPr>
          <a:lstStyle/>
          <a:p>
            <a:r>
              <a:rPr lang="en-US" altLang="ko-KR" dirty="0" smtClean="0"/>
              <a:t>2015</a:t>
            </a:r>
            <a:r>
              <a:rPr lang="ko-KR" altLang="en-US" dirty="0" smtClean="0"/>
              <a:t>년 전략에 기반하여 </a:t>
            </a:r>
            <a:r>
              <a:rPr lang="ko-KR" altLang="en-US" dirty="0" err="1" smtClean="0"/>
              <a:t>과기정통부는</a:t>
            </a:r>
            <a:r>
              <a:rPr lang="ko-KR" altLang="en-US" dirty="0" smtClean="0"/>
              <a:t> 당해 </a:t>
            </a:r>
            <a:r>
              <a:rPr lang="en-US" altLang="ko-KR" dirty="0" smtClean="0"/>
              <a:t>11</a:t>
            </a:r>
            <a:r>
              <a:rPr lang="ko-KR" altLang="en-US" dirty="0" smtClean="0"/>
              <a:t>월 </a:t>
            </a:r>
            <a:r>
              <a:rPr lang="en-US" altLang="ko-KR" dirty="0" smtClean="0"/>
              <a:t>UNFCCC </a:t>
            </a:r>
            <a:r>
              <a:rPr lang="ko-KR" altLang="en-US" dirty="0" smtClean="0"/>
              <a:t>하 기술개발 및 이전에</a:t>
            </a:r>
          </a:p>
          <a:p>
            <a:r>
              <a:rPr lang="ko-KR" altLang="en-US" dirty="0" smtClean="0"/>
              <a:t>대한 국내</a:t>
            </a:r>
            <a:r>
              <a:rPr lang="en-US" altLang="ko-KR" dirty="0" smtClean="0"/>
              <a:t>·</a:t>
            </a:r>
            <a:r>
              <a:rPr lang="ko-KR" altLang="en-US" dirty="0" smtClean="0"/>
              <a:t>외 협력창구인 국가지정기구</a:t>
            </a:r>
            <a:r>
              <a:rPr lang="en-US" altLang="ko-KR" dirty="0" smtClean="0"/>
              <a:t>(National Designated Entity [NDE])</a:t>
            </a:r>
            <a:r>
              <a:rPr lang="ko-KR" altLang="en-US" dirty="0" smtClean="0"/>
              <a:t>로 지정되었으며</a:t>
            </a:r>
            <a:r>
              <a:rPr lang="en-US" altLang="ko-KR" dirty="0" smtClean="0"/>
              <a:t>, </a:t>
            </a:r>
            <a:r>
              <a:rPr lang="ko-KR" altLang="en-US" dirty="0" smtClean="0"/>
              <a:t>그 이후부터 현재까지 우리나라 기후기술 글로벌 협력 전략의 수립</a:t>
            </a:r>
            <a:r>
              <a:rPr lang="en-US" altLang="ko-KR" dirty="0" smtClean="0"/>
              <a:t>·</a:t>
            </a:r>
            <a:r>
              <a:rPr lang="ko-KR" altLang="en-US" dirty="0" smtClean="0"/>
              <a:t>수정과 이행을 이끌어 왔다</a:t>
            </a:r>
            <a:r>
              <a:rPr lang="en-US" altLang="ko-KR" dirty="0" smtClean="0"/>
              <a:t>. 2020</a:t>
            </a:r>
            <a:r>
              <a:rPr lang="ko-KR" altLang="en-US" dirty="0" smtClean="0"/>
              <a:t>년 현재 </a:t>
            </a:r>
            <a:r>
              <a:rPr lang="ko-KR" altLang="en-US" dirty="0" err="1" smtClean="0"/>
              <a:t>과기정통부는</a:t>
            </a:r>
            <a:r>
              <a:rPr lang="ko-KR" altLang="en-US" dirty="0" smtClean="0"/>
              <a:t> </a:t>
            </a:r>
            <a:r>
              <a:rPr lang="en-US" altLang="ko-KR" dirty="0" smtClean="0"/>
              <a:t>2021</a:t>
            </a:r>
            <a:r>
              <a:rPr lang="ko-KR" altLang="en-US" dirty="0" smtClean="0"/>
              <a:t>년 파리협정의 이행을 앞두고 </a:t>
            </a:r>
            <a:r>
              <a:rPr lang="en-US" altLang="ko-KR" dirty="0" smtClean="0"/>
              <a:t>2016</a:t>
            </a:r>
            <a:r>
              <a:rPr lang="ko-KR" altLang="en-US" dirty="0" smtClean="0"/>
              <a:t>년 수립한 </a:t>
            </a:r>
            <a:r>
              <a:rPr lang="ko-KR" altLang="en-US" dirty="0" err="1" smtClean="0"/>
              <a:t>기후기술로드맵과</a:t>
            </a:r>
            <a:r>
              <a:rPr lang="ko-KR" altLang="en-US" dirty="0" smtClean="0"/>
              <a:t> </a:t>
            </a:r>
            <a:r>
              <a:rPr lang="en-US" altLang="ko-KR" dirty="0" smtClean="0"/>
              <a:t>2018</a:t>
            </a:r>
            <a:r>
              <a:rPr lang="ko-KR" altLang="en-US" dirty="0" smtClean="0"/>
              <a:t>년 수립한 「기후기술협력 중장기계획」의 갱신을 준비하고 있다</a:t>
            </a:r>
            <a:r>
              <a:rPr lang="en-US" altLang="ko-KR" dirty="0" smtClean="0"/>
              <a:t>. </a:t>
            </a:r>
            <a:r>
              <a:rPr lang="ko-KR" altLang="en-US" dirty="0" smtClean="0"/>
              <a:t>따라서</a:t>
            </a:r>
            <a:r>
              <a:rPr lang="en-US" altLang="ko-KR" dirty="0" smtClean="0"/>
              <a:t>, UNFCCC</a:t>
            </a:r>
            <a:r>
              <a:rPr lang="ko-KR" altLang="en-US" dirty="0" smtClean="0"/>
              <a:t>의 정책 및 이행측면의 대외환경 변화를 잘 파악하고 이를 효율적</a:t>
            </a:r>
            <a:r>
              <a:rPr lang="en-US" altLang="ko-KR" dirty="0" smtClean="0"/>
              <a:t>·</a:t>
            </a:r>
            <a:r>
              <a:rPr lang="ko-KR" altLang="en-US" dirty="0" smtClean="0"/>
              <a:t>효과적으로 대응할 수 있는 전략 수립이 필요하다고 할 수 있겠다</a:t>
            </a:r>
            <a:r>
              <a:rPr lang="en-US" altLang="ko-KR" dirty="0" smtClean="0"/>
              <a:t>. </a:t>
            </a:r>
            <a:r>
              <a:rPr lang="ko-KR" altLang="en-US" dirty="0" smtClean="0"/>
              <a:t>그런데 </a:t>
            </a:r>
            <a:r>
              <a:rPr lang="en-US" altLang="ko-KR" dirty="0" smtClean="0"/>
              <a:t>2015, 2016, 2018</a:t>
            </a:r>
            <a:r>
              <a:rPr lang="ko-KR" altLang="en-US" dirty="0" smtClean="0"/>
              <a:t>년에 수립된 기후기술 글로벌전략에는 앞서 언급된 </a:t>
            </a:r>
            <a:r>
              <a:rPr lang="en-US" altLang="ko-KR" dirty="0" smtClean="0"/>
              <a:t>UNFCCC </a:t>
            </a:r>
            <a:r>
              <a:rPr lang="ko-KR" altLang="en-US" dirty="0" smtClean="0"/>
              <a:t>하의 </a:t>
            </a:r>
            <a:r>
              <a:rPr lang="ko-KR" altLang="en-US" dirty="0" err="1" smtClean="0"/>
              <a:t>젠더</a:t>
            </a:r>
            <a:r>
              <a:rPr lang="ko-KR" altLang="en-US" dirty="0" smtClean="0"/>
              <a:t> 주류화 노력 그리고 구성기구인 </a:t>
            </a:r>
            <a:r>
              <a:rPr lang="en-US" altLang="ko-KR" dirty="0" smtClean="0"/>
              <a:t>CTCN </a:t>
            </a:r>
            <a:r>
              <a:rPr lang="ko-KR" altLang="en-US" dirty="0" smtClean="0"/>
              <a:t>및 </a:t>
            </a:r>
            <a:r>
              <a:rPr lang="en-US" altLang="ko-KR" dirty="0" smtClean="0"/>
              <a:t>GCF</a:t>
            </a:r>
            <a:r>
              <a:rPr lang="ko-KR" altLang="en-US" dirty="0" smtClean="0"/>
              <a:t>의 </a:t>
            </a:r>
            <a:r>
              <a:rPr lang="ko-KR" altLang="en-US" dirty="0" err="1" smtClean="0"/>
              <a:t>젠더</a:t>
            </a:r>
            <a:r>
              <a:rPr lang="ko-KR" altLang="en-US" dirty="0" smtClean="0"/>
              <a:t> 주류화 </a:t>
            </a:r>
            <a:r>
              <a:rPr lang="ko-KR" altLang="en-US" dirty="0" err="1" smtClean="0"/>
              <a:t>노력이반영되어</a:t>
            </a:r>
            <a:r>
              <a:rPr lang="ko-KR" altLang="en-US" dirty="0" smtClean="0"/>
              <a:t> 있지 않은 상태다</a:t>
            </a:r>
            <a:r>
              <a:rPr lang="en-US" altLang="ko-KR" dirty="0" smtClean="0"/>
              <a:t>.</a:t>
            </a:r>
          </a:p>
          <a:p>
            <a:r>
              <a:rPr lang="ko-KR" altLang="en-US" dirty="0" smtClean="0"/>
              <a:t>이에 </a:t>
            </a:r>
            <a:r>
              <a:rPr lang="en-US" altLang="ko-KR" dirty="0" smtClean="0"/>
              <a:t>(</a:t>
            </a:r>
            <a:r>
              <a:rPr lang="ko-KR" altLang="en-US" dirty="0" smtClean="0"/>
              <a:t>본 논문은</a:t>
            </a:r>
            <a:r>
              <a:rPr lang="en-US" altLang="ko-KR" dirty="0" smtClean="0"/>
              <a:t>)</a:t>
            </a:r>
            <a:r>
              <a:rPr lang="ko-KR" altLang="en-US" dirty="0" smtClean="0"/>
              <a:t> </a:t>
            </a:r>
            <a:r>
              <a:rPr lang="en-US" altLang="ko-KR" dirty="0" smtClean="0"/>
              <a:t>CTCN</a:t>
            </a:r>
            <a:r>
              <a:rPr lang="ko-KR" altLang="en-US" dirty="0" smtClean="0"/>
              <a:t>과 </a:t>
            </a:r>
            <a:r>
              <a:rPr lang="en-US" altLang="ko-KR" dirty="0" smtClean="0"/>
              <a:t>GCF</a:t>
            </a:r>
            <a:r>
              <a:rPr lang="ko-KR" altLang="en-US" dirty="0" smtClean="0"/>
              <a:t>가 기후기술 협력사업 이행 측면에서 적용한 </a:t>
            </a:r>
            <a:r>
              <a:rPr lang="ko-KR" altLang="en-US" dirty="0" err="1" smtClean="0"/>
              <a:t>젠더</a:t>
            </a:r>
            <a:r>
              <a:rPr lang="ko-KR" altLang="en-US" dirty="0" smtClean="0"/>
              <a:t> 주류화 전략을 분석하고</a:t>
            </a:r>
            <a:r>
              <a:rPr lang="en-US" altLang="ko-KR" dirty="0" smtClean="0"/>
              <a:t>, </a:t>
            </a:r>
            <a:r>
              <a:rPr lang="ko-KR" altLang="en-US" dirty="0" smtClean="0"/>
              <a:t>이를 통해 향후 우리나라 기후기술 협력사업 추진 과정에 반영할 수 있는 </a:t>
            </a:r>
            <a:r>
              <a:rPr lang="ko-KR" altLang="en-US" dirty="0" err="1" smtClean="0"/>
              <a:t>젠더</a:t>
            </a:r>
            <a:r>
              <a:rPr lang="ko-KR" altLang="en-US" dirty="0" smtClean="0"/>
              <a:t> 주류화 전략에 대한 시사점을 도출하고자 한다</a:t>
            </a:r>
            <a:r>
              <a:rPr lang="en-US" altLang="ko-KR" dirty="0" smtClean="0"/>
              <a:t>.</a:t>
            </a:r>
            <a:endParaRPr lang="ko-KR" altLang="en-US" dirty="0"/>
          </a:p>
        </p:txBody>
      </p:sp>
      <p:sp>
        <p:nvSpPr>
          <p:cNvPr id="3" name="직사각형 2"/>
          <p:cNvSpPr/>
          <p:nvPr/>
        </p:nvSpPr>
        <p:spPr>
          <a:xfrm>
            <a:off x="395536" y="4639381"/>
            <a:ext cx="7848872" cy="1200329"/>
          </a:xfrm>
          <a:prstGeom prst="rect">
            <a:avLst/>
          </a:prstGeom>
        </p:spPr>
        <p:txBody>
          <a:bodyPr wrap="square">
            <a:spAutoFit/>
          </a:bodyPr>
          <a:lstStyle/>
          <a:p>
            <a:r>
              <a:rPr lang="en-US" altLang="ko-KR" sz="1200" dirty="0" smtClean="0"/>
              <a:t>Journal of Climate Change Research 2020, Vol. 11, No. 5-2, pp. 455~479</a:t>
            </a:r>
          </a:p>
          <a:p>
            <a:r>
              <a:rPr lang="en-US" altLang="ko-KR" sz="1200" dirty="0" smtClean="0"/>
              <a:t>DOI: </a:t>
            </a:r>
            <a:r>
              <a:rPr lang="en-US" altLang="ko-KR" sz="1200" dirty="0" smtClean="0">
                <a:hlinkClick r:id="rId2"/>
              </a:rPr>
              <a:t>http://dx.doi.org/10.15531/KSCCR.2020.11.5.455</a:t>
            </a:r>
            <a:endParaRPr lang="en-US" altLang="ko-KR" sz="1200" dirty="0" smtClean="0"/>
          </a:p>
          <a:p>
            <a:r>
              <a:rPr lang="ko-KR" altLang="en-US" sz="1200" dirty="0" smtClean="0"/>
              <a:t>우리나라 기후기술협력 프로세스 상 </a:t>
            </a:r>
            <a:r>
              <a:rPr lang="ko-KR" altLang="en-US" sz="1200" dirty="0" err="1" smtClean="0"/>
              <a:t>젠더</a:t>
            </a:r>
            <a:r>
              <a:rPr lang="ko-KR" altLang="en-US" sz="1200" dirty="0" smtClean="0"/>
              <a:t> 주류화 전략 연구</a:t>
            </a:r>
            <a:r>
              <a:rPr lang="en-US" altLang="ko-KR" sz="1200" dirty="0" smtClean="0"/>
              <a:t>: </a:t>
            </a:r>
            <a:r>
              <a:rPr lang="ko-KR" altLang="en-US" sz="1200" dirty="0" smtClean="0"/>
              <a:t>유엔기후변화협약 하에서 기후기술과 </a:t>
            </a:r>
            <a:r>
              <a:rPr lang="ko-KR" altLang="en-US" sz="1200" dirty="0" err="1" smtClean="0"/>
              <a:t>젠더</a:t>
            </a:r>
            <a:r>
              <a:rPr lang="ko-KR" altLang="en-US" sz="1200" dirty="0" smtClean="0"/>
              <a:t> 주류화 현황 분석에 기반하여 </a:t>
            </a:r>
            <a:endParaRPr lang="en-US" altLang="ko-KR" sz="1200" dirty="0" smtClean="0"/>
          </a:p>
          <a:p>
            <a:r>
              <a:rPr lang="ko-KR" altLang="en-US" sz="1200" dirty="0" smtClean="0"/>
              <a:t>이계영 </a:t>
            </a:r>
            <a:r>
              <a:rPr lang="ko-KR" altLang="en-US" sz="1200" dirty="0" smtClean="0"/>
              <a:t>･ </a:t>
            </a:r>
            <a:r>
              <a:rPr lang="ko-KR" altLang="en-US" sz="1200" dirty="0" err="1" smtClean="0"/>
              <a:t>오채운</a:t>
            </a:r>
            <a:endParaRPr lang="en-US" altLang="ko-KR" sz="1200" dirty="0" smtClean="0"/>
          </a:p>
          <a:p>
            <a:endParaRPr lang="ko-KR" altLang="en-US" sz="1200" dirty="0"/>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25</a:t>
            </a:fld>
            <a:endParaRPr lang="ko-KR" altLang="en-US"/>
          </a:p>
        </p:txBody>
      </p:sp>
    </p:spTree>
    <p:extLst>
      <p:ext uri="{BB962C8B-B14F-4D97-AF65-F5344CB8AC3E}">
        <p14:creationId xmlns:p14="http://schemas.microsoft.com/office/powerpoint/2010/main" val="871155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188640"/>
            <a:ext cx="8712968" cy="6247864"/>
          </a:xfrm>
          <a:prstGeom prst="rect">
            <a:avLst/>
          </a:prstGeom>
        </p:spPr>
        <p:txBody>
          <a:bodyPr wrap="square">
            <a:spAutoFit/>
          </a:bodyPr>
          <a:lstStyle/>
          <a:p>
            <a:r>
              <a:rPr lang="ko-KR" altLang="en-US" sz="1600" dirty="0" smtClean="0"/>
              <a:t>제</a:t>
            </a:r>
            <a:r>
              <a:rPr lang="en-US" altLang="ko-KR" sz="1600" dirty="0" smtClean="0"/>
              <a:t>4</a:t>
            </a:r>
            <a:r>
              <a:rPr lang="ko-KR" altLang="en-US" sz="1600" dirty="0" smtClean="0"/>
              <a:t>차 유엔 세계여성회의 </a:t>
            </a:r>
            <a:r>
              <a:rPr lang="ko-KR" altLang="en-US" sz="1600" dirty="0" err="1" smtClean="0"/>
              <a:t>참여국들은</a:t>
            </a:r>
            <a:r>
              <a:rPr lang="ko-KR" altLang="en-US" sz="1600" dirty="0" smtClean="0"/>
              <a:t> 북경선언문에서 </a:t>
            </a:r>
            <a:r>
              <a:rPr lang="en-US" altLang="ko-KR" sz="1600" dirty="0" smtClean="0"/>
              <a:t>12</a:t>
            </a:r>
            <a:r>
              <a:rPr lang="ko-KR" altLang="en-US" sz="1600" dirty="0" smtClean="0"/>
              <a:t>개 분야별 </a:t>
            </a:r>
            <a:r>
              <a:rPr lang="ko-KR" altLang="en-US" sz="1600" dirty="0" err="1" smtClean="0"/>
              <a:t>성평등을</a:t>
            </a:r>
            <a:r>
              <a:rPr lang="ko-KR" altLang="en-US" sz="1600" dirty="0" smtClean="0"/>
              <a:t> 달성하기 위한 세부전략에 합의하였다</a:t>
            </a:r>
            <a:r>
              <a:rPr lang="en-US" altLang="ko-KR" sz="1600" dirty="0" smtClean="0"/>
              <a:t>. </a:t>
            </a:r>
            <a:r>
              <a:rPr lang="ko-KR" altLang="en-US" sz="1600" dirty="0" smtClean="0"/>
              <a:t>이 중 환경 분야는 인류의 </a:t>
            </a:r>
            <a:r>
              <a:rPr lang="ko-KR" altLang="en-US" sz="1600" dirty="0" err="1" smtClean="0"/>
              <a:t>지속가능한</a:t>
            </a:r>
            <a:r>
              <a:rPr lang="ko-KR" altLang="en-US" sz="1600" dirty="0" smtClean="0"/>
              <a:t> 발전을 위해 국제사회의 협력이 필수적이며 자원과 환경관리에 대한 의사결정과 정책수립에 있어 농업분야에 종사 하고 있는 빈곤국가 여성들의 역량과 참여를 확대해야 한다는 공동인식에 기반하고 있다</a:t>
            </a:r>
            <a:r>
              <a:rPr lang="en-US" altLang="ko-KR" sz="1600" dirty="0" smtClean="0"/>
              <a:t>(UN, 1995, </a:t>
            </a:r>
            <a:r>
              <a:rPr lang="en-US" altLang="ko-KR" sz="1600" dirty="0" err="1" smtClean="0"/>
              <a:t>paras</a:t>
            </a:r>
            <a:r>
              <a:rPr lang="en-US" altLang="ko-KR" sz="1600" dirty="0" smtClean="0"/>
              <a:t> 246-252). </a:t>
            </a:r>
            <a:r>
              <a:rPr lang="ko-KR" altLang="en-US" sz="1600" dirty="0" smtClean="0"/>
              <a:t>자원관리에 대한 의사결정</a:t>
            </a:r>
            <a:r>
              <a:rPr lang="en-US" altLang="ko-KR" sz="1600" dirty="0" smtClean="0"/>
              <a:t>, </a:t>
            </a:r>
            <a:r>
              <a:rPr lang="ko-KR" altLang="en-US" sz="1600" dirty="0" smtClean="0"/>
              <a:t>개발사업의 실행</a:t>
            </a:r>
            <a:r>
              <a:rPr lang="en-US" altLang="ko-KR" sz="1600" dirty="0" smtClean="0"/>
              <a:t>, </a:t>
            </a:r>
            <a:r>
              <a:rPr lang="ko-KR" altLang="en-US" sz="1600" dirty="0" smtClean="0"/>
              <a:t>그리고 제도수립과정에 여성의 참여를 </a:t>
            </a:r>
            <a:r>
              <a:rPr lang="ko-KR" altLang="en-US" sz="1600" dirty="0" err="1" smtClean="0"/>
              <a:t>확대함으로서</a:t>
            </a:r>
            <a:r>
              <a:rPr lang="ko-KR" altLang="en-US" sz="1600" dirty="0" smtClean="0"/>
              <a:t> </a:t>
            </a:r>
            <a:r>
              <a:rPr lang="ko-KR" altLang="en-US" sz="1600" dirty="0" err="1" smtClean="0"/>
              <a:t>성평등을</a:t>
            </a:r>
            <a:r>
              <a:rPr lang="ko-KR" altLang="en-US" sz="1600" dirty="0" smtClean="0"/>
              <a:t> 달성해야 한다는 것에 국제사회의 합의가 도출된 것이다</a:t>
            </a:r>
            <a:r>
              <a:rPr lang="en-US" altLang="ko-KR" sz="1600" dirty="0" smtClean="0"/>
              <a:t>. </a:t>
            </a:r>
            <a:r>
              <a:rPr lang="ko-KR" altLang="en-US" sz="1600" dirty="0" smtClean="0"/>
              <a:t>이에 북경선언문은 ‘환경’ 측면에서 세 가지 전략을 담고 있는데 이는 </a:t>
            </a:r>
            <a:r>
              <a:rPr lang="en-US" altLang="ko-KR" sz="1600" dirty="0" smtClean="0"/>
              <a:t>i) </a:t>
            </a:r>
            <a:r>
              <a:rPr lang="ko-KR" altLang="en-US" sz="1600" dirty="0" smtClean="0"/>
              <a:t>중앙</a:t>
            </a:r>
            <a:r>
              <a:rPr lang="en-US" altLang="ko-KR" sz="1600" dirty="0" smtClean="0"/>
              <a:t>·</a:t>
            </a:r>
            <a:r>
              <a:rPr lang="ko-KR" altLang="en-US" sz="1600" dirty="0" smtClean="0"/>
              <a:t>지방정부</a:t>
            </a:r>
            <a:r>
              <a:rPr lang="en-US" altLang="ko-KR" sz="1600" dirty="0" smtClean="0"/>
              <a:t>, </a:t>
            </a:r>
            <a:r>
              <a:rPr lang="ko-KR" altLang="en-US" sz="1600" dirty="0" smtClean="0"/>
              <a:t>국제기구 등 환경과 관련된 모든 의사결정 과정에 여성의 참여를 확대하고</a:t>
            </a:r>
            <a:r>
              <a:rPr lang="en-US" altLang="ko-KR" sz="1600" dirty="0" smtClean="0"/>
              <a:t>, ii) </a:t>
            </a:r>
            <a:r>
              <a:rPr lang="ko-KR" altLang="en-US" sz="1600" dirty="0" smtClean="0"/>
              <a:t>지속가능발전관련 정책 및 프로그램에 </a:t>
            </a:r>
            <a:r>
              <a:rPr lang="ko-KR" altLang="en-US" sz="1600" dirty="0" err="1" smtClean="0"/>
              <a:t>젠더</a:t>
            </a:r>
            <a:r>
              <a:rPr lang="ko-KR" altLang="en-US" sz="1600" dirty="0" smtClean="0"/>
              <a:t> 관점</a:t>
            </a:r>
            <a:r>
              <a:rPr lang="en-US" altLang="ko-KR" sz="1600" dirty="0" smtClean="0"/>
              <a:t>gender perspective)</a:t>
            </a:r>
            <a:r>
              <a:rPr lang="ko-KR" altLang="en-US" sz="1600" dirty="0" smtClean="0"/>
              <a:t>을 통합시키며</a:t>
            </a:r>
            <a:r>
              <a:rPr lang="en-US" altLang="ko-KR" sz="1600" dirty="0" smtClean="0"/>
              <a:t>, iii) </a:t>
            </a:r>
            <a:r>
              <a:rPr lang="ko-KR" altLang="en-US" sz="1600" dirty="0" smtClean="0"/>
              <a:t>여성에 대한 개발</a:t>
            </a:r>
            <a:r>
              <a:rPr lang="en-US" altLang="ko-KR" sz="1600" dirty="0" smtClean="0"/>
              <a:t>·</a:t>
            </a:r>
            <a:r>
              <a:rPr lang="ko-KR" altLang="en-US" sz="1600" dirty="0" smtClean="0"/>
              <a:t>환경 정책의 영향평가 체계를 강화</a:t>
            </a:r>
            <a:r>
              <a:rPr lang="en-US" altLang="ko-KR" sz="1600" dirty="0" smtClean="0"/>
              <a:t>·</a:t>
            </a:r>
            <a:r>
              <a:rPr lang="ko-KR" altLang="en-US" sz="1600" dirty="0" smtClean="0"/>
              <a:t>수립하는 것이다</a:t>
            </a:r>
            <a:r>
              <a:rPr lang="en-US" altLang="ko-KR" sz="1600" dirty="0" smtClean="0"/>
              <a:t>(Ibid., </a:t>
            </a:r>
            <a:r>
              <a:rPr lang="en-US" altLang="ko-KR" sz="1600" dirty="0" err="1" smtClean="0"/>
              <a:t>paras</a:t>
            </a:r>
            <a:r>
              <a:rPr lang="en-US" altLang="ko-KR" sz="1600" dirty="0" smtClean="0"/>
              <a:t> 253-258).</a:t>
            </a:r>
          </a:p>
          <a:p>
            <a:endParaRPr lang="en-US" altLang="ko-KR" sz="1600" dirty="0" smtClean="0"/>
          </a:p>
          <a:p>
            <a:r>
              <a:rPr lang="ko-KR" altLang="en-US" sz="1600" dirty="0" smtClean="0"/>
              <a:t>환경 이슈 중에서 특히 기후변화는 </a:t>
            </a:r>
            <a:r>
              <a:rPr lang="ko-KR" altLang="en-US" sz="1600" dirty="0" err="1" smtClean="0"/>
              <a:t>젠더에</a:t>
            </a:r>
            <a:r>
              <a:rPr lang="ko-KR" altLang="en-US" sz="1600" dirty="0" smtClean="0"/>
              <a:t> 근거한 사회적 불평등을 악화시킨다는 점에서 정책개선을 위한 논의가 활발히 진행되어 왔다</a:t>
            </a:r>
            <a:r>
              <a:rPr lang="en-US" altLang="ko-KR" sz="1600" dirty="0" smtClean="0"/>
              <a:t>(Alston, 2014, p.288). </a:t>
            </a:r>
            <a:r>
              <a:rPr lang="ko-KR" altLang="en-US" sz="1600" dirty="0" smtClean="0"/>
              <a:t>참여자 규모와 영향력 차원에서 가장 큰 기후변화 국제제도로서 </a:t>
            </a:r>
            <a:r>
              <a:rPr lang="en-US" altLang="ko-KR" sz="1600" dirty="0" smtClean="0"/>
              <a:t>1992</a:t>
            </a:r>
            <a:r>
              <a:rPr lang="ko-KR" altLang="en-US" sz="1600" dirty="0" smtClean="0"/>
              <a:t>년에 채택된 유엔기후변화협약</a:t>
            </a:r>
            <a:r>
              <a:rPr lang="en-US" altLang="ko-KR" sz="1600" dirty="0" smtClean="0"/>
              <a:t>(UNFCCC) </a:t>
            </a:r>
            <a:r>
              <a:rPr lang="ko-KR" altLang="en-US" sz="1600" dirty="0" smtClean="0"/>
              <a:t>하에서도 북경선언문의 환경 전략을 반영하기 위한 논의가 시작되었다</a:t>
            </a:r>
            <a:r>
              <a:rPr lang="en-US" altLang="ko-KR" sz="1600" dirty="0" smtClean="0"/>
              <a:t>(UNFCCC, 1992). </a:t>
            </a:r>
            <a:r>
              <a:rPr lang="ko-KR" altLang="en-US" sz="1600" dirty="0" smtClean="0"/>
              <a:t>먼저 </a:t>
            </a:r>
            <a:r>
              <a:rPr lang="en-US" altLang="ko-KR" sz="1600" dirty="0" smtClean="0"/>
              <a:t>2001</a:t>
            </a:r>
            <a:r>
              <a:rPr lang="ko-KR" altLang="en-US" sz="1600" dirty="0" smtClean="0"/>
              <a:t>년 모로코에서 개최된 제</a:t>
            </a:r>
            <a:r>
              <a:rPr lang="en-US" altLang="ko-KR" sz="1600" dirty="0" smtClean="0"/>
              <a:t>7</a:t>
            </a:r>
            <a:r>
              <a:rPr lang="ko-KR" altLang="en-US" sz="1600" dirty="0" smtClean="0"/>
              <a:t>차 당사국총회에서 유엔기후변화협약과 </a:t>
            </a:r>
            <a:r>
              <a:rPr lang="ko-KR" altLang="en-US" sz="1600" dirty="0" err="1" smtClean="0"/>
              <a:t>교토의정서에</a:t>
            </a:r>
            <a:r>
              <a:rPr lang="ko-KR" altLang="en-US" sz="1600" dirty="0" smtClean="0"/>
              <a:t> 의해 설립된 사무국</a:t>
            </a:r>
            <a:r>
              <a:rPr lang="en-US" altLang="ko-KR" sz="1600" dirty="0" smtClean="0"/>
              <a:t>, </a:t>
            </a:r>
            <a:r>
              <a:rPr lang="ko-KR" altLang="en-US" sz="1600" dirty="0" smtClean="0"/>
              <a:t>메커니즘</a:t>
            </a:r>
            <a:r>
              <a:rPr lang="en-US" altLang="ko-KR" sz="1600" dirty="0" smtClean="0"/>
              <a:t>, </a:t>
            </a:r>
            <a:r>
              <a:rPr lang="ko-KR" altLang="en-US" sz="1600" dirty="0" smtClean="0"/>
              <a:t>위원회 등 산하 조직의 기후변화 정책 수립 및 도입 과정에 여성의 참여 및 대표성을 강화할 것을 권고하였다</a:t>
            </a:r>
            <a:r>
              <a:rPr lang="en-US" altLang="ko-KR" sz="1600" dirty="0" smtClean="0"/>
              <a:t>(UNFCCC, 2001, </a:t>
            </a:r>
            <a:r>
              <a:rPr lang="en-US" altLang="ko-KR" sz="1600" dirty="0" err="1" smtClean="0"/>
              <a:t>paras</a:t>
            </a:r>
            <a:r>
              <a:rPr lang="en-US" altLang="ko-KR" sz="1600" dirty="0" smtClean="0"/>
              <a:t> 1-3).3) </a:t>
            </a:r>
            <a:r>
              <a:rPr lang="ko-KR" altLang="en-US" sz="1600" dirty="0" smtClean="0"/>
              <a:t>이어 </a:t>
            </a:r>
            <a:r>
              <a:rPr lang="en-US" altLang="ko-KR" sz="1600" dirty="0" smtClean="0"/>
              <a:t>2010</a:t>
            </a:r>
            <a:r>
              <a:rPr lang="ko-KR" altLang="en-US" sz="1600" dirty="0" smtClean="0"/>
              <a:t>년 </a:t>
            </a:r>
            <a:r>
              <a:rPr lang="ko-KR" altLang="en-US" sz="1600" dirty="0" err="1" smtClean="0"/>
              <a:t>칸쿤에서</a:t>
            </a:r>
            <a:r>
              <a:rPr lang="ko-KR" altLang="en-US" sz="1600" dirty="0" smtClean="0"/>
              <a:t> 열린 제</a:t>
            </a:r>
            <a:r>
              <a:rPr lang="en-US" altLang="ko-KR" sz="1600" dirty="0" smtClean="0"/>
              <a:t>16</a:t>
            </a:r>
            <a:r>
              <a:rPr lang="ko-KR" altLang="en-US" sz="1600" dirty="0" smtClean="0"/>
              <a:t>차 당사국총회에서 기후변화에 대한 국제적 공조에 여성과 원주민 등 취약계층의 상황을 주목할 것을 장려하였다</a:t>
            </a:r>
            <a:r>
              <a:rPr lang="en-US" altLang="ko-KR" sz="1600" dirty="0" smtClean="0"/>
              <a:t>(UNFCCC, 2010, preamble). </a:t>
            </a:r>
            <a:r>
              <a:rPr lang="en-US" altLang="ko-KR" sz="1600" dirty="0" smtClean="0">
                <a:solidFill>
                  <a:srgbClr val="0000FF"/>
                </a:solidFill>
              </a:rPr>
              <a:t>2012</a:t>
            </a:r>
            <a:r>
              <a:rPr lang="ko-KR" altLang="en-US" sz="1600" dirty="0" smtClean="0">
                <a:solidFill>
                  <a:srgbClr val="0000FF"/>
                </a:solidFill>
              </a:rPr>
              <a:t>년 도하에서 개최된 제</a:t>
            </a:r>
            <a:r>
              <a:rPr lang="en-US" altLang="ko-KR" sz="1600" dirty="0" smtClean="0">
                <a:solidFill>
                  <a:srgbClr val="0000FF"/>
                </a:solidFill>
              </a:rPr>
              <a:t>18</a:t>
            </a:r>
            <a:r>
              <a:rPr lang="ko-KR" altLang="en-US" sz="1600" dirty="0" smtClean="0">
                <a:solidFill>
                  <a:srgbClr val="0000FF"/>
                </a:solidFill>
              </a:rPr>
              <a:t>차 당사국총회는 기후변화 정책 수립 시 성</a:t>
            </a:r>
            <a:r>
              <a:rPr lang="en-US" altLang="ko-KR" sz="1600" dirty="0" smtClean="0">
                <a:solidFill>
                  <a:srgbClr val="0000FF"/>
                </a:solidFill>
              </a:rPr>
              <a:t>-</a:t>
            </a:r>
            <a:r>
              <a:rPr lang="ko-KR" altLang="en-US" sz="1600" dirty="0" smtClean="0">
                <a:solidFill>
                  <a:srgbClr val="0000FF"/>
                </a:solidFill>
              </a:rPr>
              <a:t>인지적인</a:t>
            </a:r>
            <a:r>
              <a:rPr lang="en-US" altLang="ko-KR" sz="1600" dirty="0" smtClean="0">
                <a:solidFill>
                  <a:srgbClr val="0000FF"/>
                </a:solidFill>
              </a:rPr>
              <a:t>(gender-sensitive) </a:t>
            </a:r>
            <a:r>
              <a:rPr lang="ko-KR" altLang="en-US" sz="1600" dirty="0" smtClean="0">
                <a:solidFill>
                  <a:srgbClr val="0000FF"/>
                </a:solidFill>
              </a:rPr>
              <a:t>접근에서 성</a:t>
            </a:r>
            <a:r>
              <a:rPr lang="en-US" altLang="ko-KR" sz="1600" dirty="0" smtClean="0">
                <a:solidFill>
                  <a:srgbClr val="0000FF"/>
                </a:solidFill>
              </a:rPr>
              <a:t>-</a:t>
            </a:r>
            <a:r>
              <a:rPr lang="ko-KR" altLang="en-US" sz="1600" dirty="0" smtClean="0">
                <a:solidFill>
                  <a:srgbClr val="0000FF"/>
                </a:solidFill>
              </a:rPr>
              <a:t>반응적인</a:t>
            </a:r>
            <a:r>
              <a:rPr lang="en-US" altLang="ko-KR" sz="1600" dirty="0" smtClean="0">
                <a:solidFill>
                  <a:srgbClr val="0000FF"/>
                </a:solidFill>
              </a:rPr>
              <a:t>(gender-responsive) </a:t>
            </a:r>
            <a:r>
              <a:rPr lang="ko-KR" altLang="en-US" sz="1600" dirty="0" smtClean="0">
                <a:solidFill>
                  <a:srgbClr val="0000FF"/>
                </a:solidFill>
              </a:rPr>
              <a:t>접근을 취하는 전환점이 되었다</a:t>
            </a:r>
            <a:r>
              <a:rPr lang="en-US" altLang="ko-KR" sz="1600" dirty="0" smtClean="0">
                <a:solidFill>
                  <a:srgbClr val="0000FF"/>
                </a:solidFill>
              </a:rPr>
              <a:t>(UNFCCC, 2012b, preamble).4) </a:t>
            </a:r>
            <a:r>
              <a:rPr lang="ko-KR" altLang="en-US" sz="1600" dirty="0" smtClean="0">
                <a:solidFill>
                  <a:srgbClr val="0000FF"/>
                </a:solidFill>
              </a:rPr>
              <a:t>이는 단순히 성별 차이로 인해 받는 불이익을 최소화한다는 접근에서 더 나아가 </a:t>
            </a:r>
            <a:r>
              <a:rPr lang="ko-KR" altLang="en-US" sz="1600" dirty="0" err="1" smtClean="0">
                <a:solidFill>
                  <a:srgbClr val="0000FF"/>
                </a:solidFill>
              </a:rPr>
              <a:t>젠더</a:t>
            </a:r>
            <a:r>
              <a:rPr lang="ko-KR" altLang="en-US" sz="1600" dirty="0" smtClean="0">
                <a:solidFill>
                  <a:srgbClr val="0000FF"/>
                </a:solidFill>
              </a:rPr>
              <a:t> 차이에 대한 규범</a:t>
            </a:r>
            <a:r>
              <a:rPr lang="en-US" altLang="ko-KR" sz="1600" dirty="0" smtClean="0">
                <a:solidFill>
                  <a:srgbClr val="0000FF"/>
                </a:solidFill>
              </a:rPr>
              <a:t>·</a:t>
            </a:r>
            <a:r>
              <a:rPr lang="ko-KR" altLang="en-US" sz="1600" dirty="0" smtClean="0">
                <a:solidFill>
                  <a:srgbClr val="0000FF"/>
                </a:solidFill>
              </a:rPr>
              <a:t>인식</a:t>
            </a:r>
            <a:r>
              <a:rPr lang="en-US" altLang="ko-KR" sz="1600" dirty="0" smtClean="0">
                <a:solidFill>
                  <a:srgbClr val="0000FF"/>
                </a:solidFill>
              </a:rPr>
              <a:t>·</a:t>
            </a:r>
            <a:r>
              <a:rPr lang="ko-KR" altLang="en-US" sz="1600" dirty="0" smtClean="0">
                <a:solidFill>
                  <a:srgbClr val="0000FF"/>
                </a:solidFill>
              </a:rPr>
              <a:t>선입견을 분석하여 문제의 근원을 해결하고 실질적인 변화를 주도하겠다는 뜻으로 해석될 수 있다</a:t>
            </a:r>
            <a:r>
              <a:rPr lang="en-US" altLang="ko-KR" sz="1600" dirty="0" smtClean="0"/>
              <a:t>(Ibid., </a:t>
            </a:r>
            <a:r>
              <a:rPr lang="en-US" altLang="ko-KR" sz="1600" dirty="0" err="1" smtClean="0"/>
              <a:t>para</a:t>
            </a:r>
            <a:r>
              <a:rPr lang="en-US" altLang="ko-KR" sz="1600" dirty="0" smtClean="0"/>
              <a:t> 2; Burns &amp; Lee, 2015,pp.12-14).</a:t>
            </a:r>
            <a:endParaRPr lang="ko-KR" altLang="en-US" sz="1600"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26</a:t>
            </a:fld>
            <a:endParaRPr lang="ko-KR" altLang="en-US"/>
          </a:p>
        </p:txBody>
      </p:sp>
    </p:spTree>
    <p:extLst>
      <p:ext uri="{BB962C8B-B14F-4D97-AF65-F5344CB8AC3E}">
        <p14:creationId xmlns:p14="http://schemas.microsoft.com/office/powerpoint/2010/main" val="2468392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899592" y="620688"/>
            <a:ext cx="7272808" cy="3046988"/>
          </a:xfrm>
          <a:prstGeom prst="rect">
            <a:avLst/>
          </a:prstGeom>
        </p:spPr>
        <p:txBody>
          <a:bodyPr wrap="square">
            <a:spAutoFit/>
          </a:bodyPr>
          <a:lstStyle/>
          <a:p>
            <a:r>
              <a:rPr lang="ko-KR" altLang="en-US" sz="2400" dirty="0"/>
              <a:t>성</a:t>
            </a:r>
            <a:r>
              <a:rPr lang="en-US" altLang="ko-KR" sz="2400" dirty="0"/>
              <a:t>-</a:t>
            </a:r>
            <a:r>
              <a:rPr lang="ko-KR" altLang="en-US" sz="2400" dirty="0"/>
              <a:t>인지적인</a:t>
            </a:r>
            <a:r>
              <a:rPr lang="en-US" altLang="ko-KR" sz="2400" dirty="0"/>
              <a:t>(gender-sensitive) </a:t>
            </a:r>
            <a:r>
              <a:rPr lang="ko-KR" altLang="en-US" dirty="0"/>
              <a:t>접근에서 </a:t>
            </a:r>
            <a:endParaRPr lang="en-US" altLang="ko-KR" dirty="0" smtClean="0"/>
          </a:p>
          <a:p>
            <a:r>
              <a:rPr lang="ko-KR" altLang="en-US" sz="2400" dirty="0" smtClean="0"/>
              <a:t>성</a:t>
            </a:r>
            <a:r>
              <a:rPr lang="en-US" altLang="ko-KR" sz="2400" dirty="0"/>
              <a:t>-</a:t>
            </a:r>
            <a:r>
              <a:rPr lang="ko-KR" altLang="en-US" sz="2400" dirty="0"/>
              <a:t>반응적인</a:t>
            </a:r>
            <a:r>
              <a:rPr lang="en-US" altLang="ko-KR" sz="2400" dirty="0"/>
              <a:t>(gender-responsive) </a:t>
            </a:r>
            <a:r>
              <a:rPr lang="ko-KR" altLang="en-US" dirty="0" smtClean="0"/>
              <a:t>접근으로 </a:t>
            </a:r>
            <a:endParaRPr lang="en-US" altLang="ko-KR" dirty="0" smtClean="0"/>
          </a:p>
          <a:p>
            <a:r>
              <a:rPr lang="en-US" altLang="ko-KR" dirty="0" smtClean="0"/>
              <a:t>(</a:t>
            </a:r>
            <a:r>
              <a:rPr lang="en-US" altLang="ko-KR" dirty="0"/>
              <a:t>UNFCCC, 2012b, preamble</a:t>
            </a:r>
            <a:r>
              <a:rPr lang="en-US" altLang="ko-KR" dirty="0" smtClean="0"/>
              <a:t>)</a:t>
            </a:r>
          </a:p>
          <a:p>
            <a:endParaRPr lang="en-US" altLang="ko-KR" dirty="0" smtClean="0"/>
          </a:p>
          <a:p>
            <a:r>
              <a:rPr lang="en-US" altLang="ko-KR" dirty="0" smtClean="0"/>
              <a:t>; </a:t>
            </a:r>
            <a:r>
              <a:rPr lang="ko-KR" altLang="en-US" dirty="0" smtClean="0"/>
              <a:t>단순히 </a:t>
            </a:r>
            <a:r>
              <a:rPr lang="en-US" altLang="ko-KR" dirty="0" smtClean="0"/>
              <a:t>‘</a:t>
            </a:r>
            <a:r>
              <a:rPr lang="ko-KR" altLang="en-US" dirty="0" smtClean="0"/>
              <a:t>성별 </a:t>
            </a:r>
            <a:r>
              <a:rPr lang="ko-KR" altLang="en-US" dirty="0"/>
              <a:t>차이로 인해 받는 불이익을 </a:t>
            </a:r>
            <a:r>
              <a:rPr lang="ko-KR" altLang="en-US" dirty="0" smtClean="0"/>
              <a:t>최소화한다</a:t>
            </a:r>
            <a:r>
              <a:rPr lang="en-US" altLang="ko-KR" dirty="0" smtClean="0"/>
              <a:t>’</a:t>
            </a:r>
            <a:r>
              <a:rPr lang="ko-KR" altLang="en-US" dirty="0" smtClean="0"/>
              <a:t>는 </a:t>
            </a:r>
            <a:r>
              <a:rPr lang="ko-KR" altLang="en-US" dirty="0"/>
              <a:t>접근에서 </a:t>
            </a:r>
            <a:endParaRPr lang="en-US" altLang="ko-KR" dirty="0" smtClean="0"/>
          </a:p>
          <a:p>
            <a:endParaRPr lang="en-US" altLang="ko-KR" dirty="0"/>
          </a:p>
          <a:p>
            <a:r>
              <a:rPr lang="ko-KR" altLang="en-US" dirty="0" smtClean="0"/>
              <a:t>더 </a:t>
            </a:r>
            <a:r>
              <a:rPr lang="ko-KR" altLang="en-US" dirty="0"/>
              <a:t>나아가 </a:t>
            </a:r>
            <a:endParaRPr lang="en-US" altLang="ko-KR" dirty="0" smtClean="0"/>
          </a:p>
          <a:p>
            <a:endParaRPr lang="en-US" altLang="ko-KR" dirty="0"/>
          </a:p>
          <a:p>
            <a:r>
              <a:rPr lang="en-US" altLang="ko-KR" dirty="0" smtClean="0"/>
              <a:t>; </a:t>
            </a:r>
            <a:r>
              <a:rPr lang="en-US" altLang="ko-KR" dirty="0" smtClean="0"/>
              <a:t>‘</a:t>
            </a:r>
            <a:r>
              <a:rPr lang="ko-KR" altLang="en-US" dirty="0" err="1" smtClean="0"/>
              <a:t>젠더</a:t>
            </a:r>
            <a:r>
              <a:rPr lang="ko-KR" altLang="en-US" dirty="0" smtClean="0"/>
              <a:t> </a:t>
            </a:r>
            <a:r>
              <a:rPr lang="ko-KR" altLang="en-US" dirty="0"/>
              <a:t>차이에 대한 규범</a:t>
            </a:r>
            <a:r>
              <a:rPr lang="en-US" altLang="ko-KR" dirty="0"/>
              <a:t>·</a:t>
            </a:r>
            <a:r>
              <a:rPr lang="ko-KR" altLang="en-US" dirty="0"/>
              <a:t>인식</a:t>
            </a:r>
            <a:r>
              <a:rPr lang="en-US" altLang="ko-KR" dirty="0"/>
              <a:t>·</a:t>
            </a:r>
            <a:r>
              <a:rPr lang="ko-KR" altLang="en-US" dirty="0"/>
              <a:t>선입견을 분석하여 문제의 근원을 해결하고 실질적인 변화를 </a:t>
            </a:r>
            <a:r>
              <a:rPr lang="ko-KR" altLang="en-US" dirty="0" smtClean="0"/>
              <a:t>주도하겠다</a:t>
            </a:r>
            <a:r>
              <a:rPr lang="en-US" altLang="ko-KR" dirty="0" smtClean="0"/>
              <a:t>’</a:t>
            </a:r>
            <a:r>
              <a:rPr lang="ko-KR" altLang="en-US" dirty="0" smtClean="0"/>
              <a:t>는 </a:t>
            </a:r>
            <a:r>
              <a:rPr lang="ko-KR" altLang="en-US" dirty="0" smtClean="0"/>
              <a:t>뜻 </a:t>
            </a:r>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27</a:t>
            </a:fld>
            <a:endParaRPr lang="ko-KR" altLang="en-US"/>
          </a:p>
        </p:txBody>
      </p:sp>
    </p:spTree>
    <p:extLst>
      <p:ext uri="{BB962C8B-B14F-4D97-AF65-F5344CB8AC3E}">
        <p14:creationId xmlns:p14="http://schemas.microsoft.com/office/powerpoint/2010/main" val="2216974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188640"/>
            <a:ext cx="8496944" cy="6155531"/>
          </a:xfrm>
          <a:prstGeom prst="rect">
            <a:avLst/>
          </a:prstGeom>
        </p:spPr>
        <p:txBody>
          <a:bodyPr wrap="square">
            <a:spAutoFit/>
          </a:bodyPr>
          <a:lstStyle/>
          <a:p>
            <a:pPr algn="just"/>
            <a:r>
              <a:rPr lang="ko-KR" altLang="en-US" dirty="0" smtClean="0"/>
              <a:t>동 총회에서 당사국들은 사무국이 유엔기후변화협약과 </a:t>
            </a:r>
            <a:r>
              <a:rPr lang="ko-KR" altLang="en-US" dirty="0" err="1" smtClean="0"/>
              <a:t>교토의정서에</a:t>
            </a:r>
            <a:r>
              <a:rPr lang="ko-KR" altLang="en-US" dirty="0" smtClean="0"/>
              <a:t> 설립된 구성기구</a:t>
            </a:r>
            <a:r>
              <a:rPr lang="en-US" altLang="ko-KR" dirty="0" smtClean="0"/>
              <a:t>(constituted bodies) </a:t>
            </a:r>
            <a:r>
              <a:rPr lang="ko-KR" altLang="en-US" dirty="0" smtClean="0"/>
              <a:t>및 당사국 대표단의 </a:t>
            </a:r>
            <a:r>
              <a:rPr lang="ko-KR" altLang="en-US" dirty="0" err="1" smtClean="0"/>
              <a:t>젠더별</a:t>
            </a:r>
            <a:r>
              <a:rPr lang="ko-KR" altLang="en-US" dirty="0" smtClean="0"/>
              <a:t> 구성에 대한 정보를 취합하여 매년 당사국총회에 제출하도록 요청하였다</a:t>
            </a:r>
            <a:r>
              <a:rPr lang="en-US" altLang="ko-KR" sz="1600" dirty="0" smtClean="0"/>
              <a:t>(UNFCCC, 2012b, </a:t>
            </a:r>
            <a:r>
              <a:rPr lang="en-US" altLang="ko-KR" sz="1600" dirty="0" err="1" smtClean="0"/>
              <a:t>para</a:t>
            </a:r>
            <a:r>
              <a:rPr lang="en-US" altLang="ko-KR" sz="1600" dirty="0" smtClean="0"/>
              <a:t> 8; UNFCCC, 2019c). </a:t>
            </a:r>
            <a:endParaRPr lang="en-US" altLang="ko-KR" sz="1600" dirty="0" smtClean="0"/>
          </a:p>
          <a:p>
            <a:pPr algn="just"/>
            <a:r>
              <a:rPr lang="en-US" altLang="ko-KR" dirty="0" smtClean="0"/>
              <a:t>2014</a:t>
            </a:r>
            <a:r>
              <a:rPr lang="ko-KR" altLang="en-US" dirty="0" smtClean="0"/>
              <a:t>년 페루 </a:t>
            </a:r>
            <a:r>
              <a:rPr lang="ko-KR" altLang="en-US" dirty="0" err="1" smtClean="0"/>
              <a:t>리마에서</a:t>
            </a:r>
            <a:r>
              <a:rPr lang="ko-KR" altLang="en-US" dirty="0" smtClean="0"/>
              <a:t> 개최된 제</a:t>
            </a:r>
            <a:r>
              <a:rPr lang="en-US" altLang="ko-KR" dirty="0" smtClean="0"/>
              <a:t>20</a:t>
            </a:r>
            <a:r>
              <a:rPr lang="ko-KR" altLang="en-US" dirty="0" smtClean="0"/>
              <a:t>차 당사국총회에서 당사국들은 </a:t>
            </a:r>
            <a:r>
              <a:rPr lang="ko-KR" altLang="en-US" dirty="0" err="1" smtClean="0"/>
              <a:t>젠더에</a:t>
            </a:r>
            <a:r>
              <a:rPr lang="ko-KR" altLang="en-US" dirty="0" smtClean="0"/>
              <a:t> 관한 </a:t>
            </a:r>
            <a:r>
              <a:rPr lang="ko-KR" altLang="en-US" dirty="0" err="1" smtClean="0"/>
              <a:t>리마프로그램</a:t>
            </a:r>
            <a:r>
              <a:rPr lang="en-US" altLang="ko-KR" dirty="0" smtClean="0"/>
              <a:t>(LWPG)</a:t>
            </a:r>
            <a:r>
              <a:rPr lang="ko-KR" altLang="en-US" dirty="0" smtClean="0"/>
              <a:t>을 채택하였다</a:t>
            </a:r>
            <a:r>
              <a:rPr lang="en-US" altLang="ko-KR" dirty="0" smtClean="0"/>
              <a:t>. </a:t>
            </a:r>
            <a:r>
              <a:rPr lang="en-US" altLang="ko-KR" sz="1600" dirty="0" smtClean="0"/>
              <a:t>(UNFCCC, 2014, </a:t>
            </a:r>
            <a:r>
              <a:rPr lang="en-US" altLang="ko-KR" sz="1600" dirty="0" err="1" smtClean="0"/>
              <a:t>para</a:t>
            </a:r>
            <a:r>
              <a:rPr lang="en-US" altLang="ko-KR" sz="1600" dirty="0" smtClean="0"/>
              <a:t> 3). </a:t>
            </a:r>
            <a:endParaRPr lang="en-US" altLang="ko-KR" dirty="0" smtClean="0"/>
          </a:p>
          <a:p>
            <a:pPr algn="just"/>
            <a:r>
              <a:rPr lang="ko-KR" altLang="en-US" dirty="0" smtClean="0"/>
              <a:t>이전의 </a:t>
            </a:r>
            <a:r>
              <a:rPr lang="ko-KR" altLang="en-US" dirty="0" smtClean="0"/>
              <a:t>합의내용이 주로 여성의 대표성을 강화하기 위한 기반을 마련했다면</a:t>
            </a:r>
            <a:r>
              <a:rPr lang="en-US" altLang="ko-KR" dirty="0" smtClean="0"/>
              <a:t>, </a:t>
            </a:r>
            <a:r>
              <a:rPr lang="ko-KR" altLang="en-US" dirty="0" err="1" smtClean="0"/>
              <a:t>리마프로그램은</a:t>
            </a:r>
            <a:r>
              <a:rPr lang="ko-KR" altLang="en-US" dirty="0" smtClean="0"/>
              <a:t> 성</a:t>
            </a:r>
            <a:r>
              <a:rPr lang="en-US" altLang="ko-KR" dirty="0" smtClean="0"/>
              <a:t>-</a:t>
            </a:r>
            <a:r>
              <a:rPr lang="ko-KR" altLang="en-US" dirty="0" smtClean="0"/>
              <a:t>반응적인 기후변화 정책을 수립하고 협상을 포함한 </a:t>
            </a:r>
            <a:r>
              <a:rPr lang="ko-KR" altLang="en-US" dirty="0" smtClean="0">
                <a:solidFill>
                  <a:srgbClr val="0000FF"/>
                </a:solidFill>
              </a:rPr>
              <a:t>모든 </a:t>
            </a:r>
            <a:r>
              <a:rPr lang="en-US" altLang="ko-KR" dirty="0" smtClean="0">
                <a:solidFill>
                  <a:srgbClr val="0000FF"/>
                </a:solidFill>
              </a:rPr>
              <a:t>UNFCCC </a:t>
            </a:r>
            <a:r>
              <a:rPr lang="ko-KR" altLang="en-US" dirty="0" smtClean="0">
                <a:solidFill>
                  <a:srgbClr val="0000FF"/>
                </a:solidFill>
              </a:rPr>
              <a:t>절차에 </a:t>
            </a:r>
            <a:r>
              <a:rPr lang="ko-KR" altLang="en-US" dirty="0" err="1" smtClean="0">
                <a:solidFill>
                  <a:srgbClr val="0000FF"/>
                </a:solidFill>
              </a:rPr>
              <a:t>젠더</a:t>
            </a:r>
            <a:r>
              <a:rPr lang="ko-KR" altLang="en-US" dirty="0" smtClean="0">
                <a:solidFill>
                  <a:srgbClr val="0000FF"/>
                </a:solidFill>
              </a:rPr>
              <a:t> 주류화를 위한 역량배양과 교육을 강화하는 등 구체적인 조치를 취하기 시작했다는 </a:t>
            </a:r>
            <a:r>
              <a:rPr lang="ko-KR" altLang="en-US" dirty="0" smtClean="0"/>
              <a:t>점에서 유엔 </a:t>
            </a:r>
            <a:r>
              <a:rPr lang="ko-KR" altLang="en-US" dirty="0" err="1" smtClean="0"/>
              <a:t>젠더</a:t>
            </a:r>
            <a:r>
              <a:rPr lang="ko-KR" altLang="en-US" dirty="0" smtClean="0"/>
              <a:t> 주류화의 본격적인 시작점이 되었다고 볼 수 있다</a:t>
            </a:r>
            <a:r>
              <a:rPr lang="en-US" altLang="ko-KR" sz="1600" dirty="0" smtClean="0"/>
              <a:t>(Ibid., </a:t>
            </a:r>
            <a:r>
              <a:rPr lang="en-US" altLang="ko-KR" sz="1600" dirty="0" err="1" smtClean="0"/>
              <a:t>paras</a:t>
            </a:r>
            <a:r>
              <a:rPr lang="en-US" altLang="ko-KR" sz="1600" dirty="0" smtClean="0"/>
              <a:t> 1-20). </a:t>
            </a:r>
            <a:endParaRPr lang="en-US" altLang="ko-KR" sz="1600" dirty="0" smtClean="0"/>
          </a:p>
          <a:p>
            <a:pPr algn="just"/>
            <a:r>
              <a:rPr lang="ko-KR" altLang="en-US" dirty="0" smtClean="0"/>
              <a:t>이후</a:t>
            </a:r>
            <a:r>
              <a:rPr lang="en-US" altLang="ko-KR" dirty="0" smtClean="0"/>
              <a:t>, 2016</a:t>
            </a:r>
            <a:r>
              <a:rPr lang="ko-KR" altLang="en-US" dirty="0" smtClean="0"/>
              <a:t>년 제</a:t>
            </a:r>
            <a:r>
              <a:rPr lang="en-US" altLang="ko-KR" dirty="0" smtClean="0"/>
              <a:t>22</a:t>
            </a:r>
            <a:r>
              <a:rPr lang="ko-KR" altLang="en-US" dirty="0" smtClean="0"/>
              <a:t>차 당사국총회는 </a:t>
            </a:r>
            <a:r>
              <a:rPr lang="ko-KR" altLang="en-US" dirty="0" err="1" smtClean="0"/>
              <a:t>리마프로그램을</a:t>
            </a:r>
            <a:r>
              <a:rPr lang="ko-KR" altLang="en-US" dirty="0" smtClean="0"/>
              <a:t> </a:t>
            </a:r>
            <a:r>
              <a:rPr lang="en-US" altLang="ko-KR" dirty="0" smtClean="0"/>
              <a:t>2019</a:t>
            </a:r>
            <a:r>
              <a:rPr lang="ko-KR" altLang="en-US" dirty="0" smtClean="0"/>
              <a:t>년까지 강화</a:t>
            </a:r>
            <a:r>
              <a:rPr lang="en-US" altLang="ko-KR" dirty="0" smtClean="0"/>
              <a:t>(enhance) </a:t>
            </a:r>
            <a:r>
              <a:rPr lang="ko-KR" altLang="en-US" dirty="0" smtClean="0"/>
              <a:t>및 연장하고</a:t>
            </a:r>
            <a:r>
              <a:rPr lang="en-US" altLang="ko-KR" dirty="0" smtClean="0"/>
              <a:t>, </a:t>
            </a:r>
            <a:r>
              <a:rPr lang="ko-KR" altLang="en-US" dirty="0" smtClean="0"/>
              <a:t>그간 </a:t>
            </a:r>
            <a:r>
              <a:rPr lang="en-US" altLang="ko-KR" dirty="0" smtClean="0"/>
              <a:t>UNFCCC </a:t>
            </a:r>
            <a:r>
              <a:rPr lang="ko-KR" altLang="en-US" dirty="0" smtClean="0"/>
              <a:t>총회에서 </a:t>
            </a:r>
            <a:r>
              <a:rPr lang="ko-KR" altLang="en-US" dirty="0" smtClean="0">
                <a:solidFill>
                  <a:srgbClr val="0000FF"/>
                </a:solidFill>
              </a:rPr>
              <a:t>합의된 </a:t>
            </a:r>
            <a:r>
              <a:rPr lang="ko-KR" altLang="en-US" dirty="0" err="1" smtClean="0">
                <a:solidFill>
                  <a:srgbClr val="0000FF"/>
                </a:solidFill>
              </a:rPr>
              <a:t>젠더</a:t>
            </a:r>
            <a:r>
              <a:rPr lang="ko-KR" altLang="en-US" dirty="0" smtClean="0">
                <a:solidFill>
                  <a:srgbClr val="0000FF"/>
                </a:solidFill>
              </a:rPr>
              <a:t> 관련 결정사항을 이행할 수 있도록 </a:t>
            </a:r>
            <a:r>
              <a:rPr lang="ko-KR" altLang="en-US" dirty="0" err="1" smtClean="0">
                <a:solidFill>
                  <a:srgbClr val="0000FF"/>
                </a:solidFill>
              </a:rPr>
              <a:t>젠더액션플랜</a:t>
            </a:r>
            <a:r>
              <a:rPr lang="en-US" altLang="ko-KR" dirty="0" smtClean="0">
                <a:solidFill>
                  <a:srgbClr val="0000FF"/>
                </a:solidFill>
              </a:rPr>
              <a:t>(Gender Action Plan)</a:t>
            </a:r>
            <a:r>
              <a:rPr lang="ko-KR" altLang="en-US" dirty="0" smtClean="0">
                <a:solidFill>
                  <a:srgbClr val="0000FF"/>
                </a:solidFill>
              </a:rPr>
              <a:t>을 수립할 것을</a:t>
            </a:r>
            <a:r>
              <a:rPr lang="ko-KR" altLang="en-US" dirty="0" smtClean="0"/>
              <a:t> 이행부속기구</a:t>
            </a:r>
            <a:r>
              <a:rPr lang="en-US" altLang="ko-KR" dirty="0" smtClean="0"/>
              <a:t>(SBI, Subsidiary Body for Implementation)</a:t>
            </a:r>
            <a:r>
              <a:rPr lang="ko-KR" altLang="en-US" dirty="0" smtClean="0"/>
              <a:t>에 요청하였다</a:t>
            </a:r>
            <a:r>
              <a:rPr lang="en-US" altLang="ko-KR" sz="1600" dirty="0" smtClean="0"/>
              <a:t>(UNFCCC, 2016, </a:t>
            </a:r>
            <a:r>
              <a:rPr lang="en-US" altLang="ko-KR" sz="1600" dirty="0" err="1" smtClean="0"/>
              <a:t>para</a:t>
            </a:r>
            <a:r>
              <a:rPr lang="en-US" altLang="ko-KR" sz="1600" dirty="0" smtClean="0"/>
              <a:t> 6 and 27). </a:t>
            </a:r>
            <a:endParaRPr lang="en-US" altLang="ko-KR" sz="1600" dirty="0" smtClean="0"/>
          </a:p>
          <a:p>
            <a:pPr algn="just"/>
            <a:r>
              <a:rPr lang="ko-KR" altLang="en-US" dirty="0" smtClean="0"/>
              <a:t>더불어 </a:t>
            </a:r>
            <a:r>
              <a:rPr lang="ko-KR" altLang="en-US" dirty="0" smtClean="0"/>
              <a:t>당사국들은 사무국에 기후정책 수립 과정과 관련된 활동에 여성의 완전하고 동등한 참여를 방해하는 장애요소에 대해 연구하고 분석한 기술페이퍼</a:t>
            </a:r>
            <a:r>
              <a:rPr lang="en-US" altLang="ko-KR" dirty="0" smtClean="0"/>
              <a:t>(technical paper)</a:t>
            </a:r>
            <a:r>
              <a:rPr lang="ko-KR" altLang="en-US" dirty="0" smtClean="0"/>
              <a:t>를 준비할 것을 요청하였다</a:t>
            </a:r>
            <a:r>
              <a:rPr lang="en-US" altLang="ko-KR" dirty="0" smtClean="0"/>
              <a:t>(Ibid., </a:t>
            </a:r>
            <a:r>
              <a:rPr lang="en-US" altLang="ko-KR" dirty="0" err="1" smtClean="0"/>
              <a:t>para</a:t>
            </a:r>
            <a:r>
              <a:rPr lang="en-US" altLang="ko-KR" dirty="0" smtClean="0"/>
              <a:t> 20). </a:t>
            </a:r>
            <a:r>
              <a:rPr lang="ko-KR" altLang="en-US" dirty="0" smtClean="0"/>
              <a:t>이에 </a:t>
            </a:r>
            <a:r>
              <a:rPr lang="en-US" altLang="ko-KR" dirty="0" smtClean="0"/>
              <a:t>2017</a:t>
            </a:r>
            <a:r>
              <a:rPr lang="ko-KR" altLang="en-US" dirty="0" smtClean="0"/>
              <a:t>년 </a:t>
            </a:r>
            <a:r>
              <a:rPr lang="en-US" altLang="ko-KR" dirty="0" smtClean="0"/>
              <a:t>10</a:t>
            </a:r>
            <a:r>
              <a:rPr lang="ko-KR" altLang="en-US" dirty="0" smtClean="0"/>
              <a:t>월 사무국이 발표한 기술페이퍼는 유엔기후변화협약과 </a:t>
            </a:r>
            <a:r>
              <a:rPr lang="ko-KR" altLang="en-US" dirty="0" err="1" smtClean="0"/>
              <a:t>교토의정서</a:t>
            </a:r>
            <a:r>
              <a:rPr lang="en-US" altLang="ko-KR" dirty="0" smtClean="0"/>
              <a:t>, </a:t>
            </a:r>
            <a:r>
              <a:rPr lang="ko-KR" altLang="en-US" dirty="0" smtClean="0"/>
              <a:t>파리협정의 기후변화 정책을 수립하는 조직 및 그 수립과정에 </a:t>
            </a:r>
            <a:r>
              <a:rPr lang="ko-KR" altLang="en-US" dirty="0" err="1" smtClean="0"/>
              <a:t>젠더균형을</a:t>
            </a:r>
            <a:r>
              <a:rPr lang="ko-KR" altLang="en-US" dirty="0" smtClean="0"/>
              <a:t> 이루는데 작용하는 문제점과 개선 방법 등을 제시하여 당사국들에게 중요한 지침서가 되었다</a:t>
            </a:r>
            <a:r>
              <a:rPr lang="en-US" altLang="ko-KR" dirty="0" smtClean="0"/>
              <a:t>(UNFCCC,2017a).</a:t>
            </a:r>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28</a:t>
            </a:fld>
            <a:endParaRPr lang="ko-KR" altLang="en-US"/>
          </a:p>
        </p:txBody>
      </p:sp>
    </p:spTree>
    <p:extLst>
      <p:ext uri="{BB962C8B-B14F-4D97-AF65-F5344CB8AC3E}">
        <p14:creationId xmlns:p14="http://schemas.microsoft.com/office/powerpoint/2010/main" val="1608317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0"/>
            <a:ext cx="8424936" cy="6401753"/>
          </a:xfrm>
          <a:prstGeom prst="rect">
            <a:avLst/>
          </a:prstGeom>
        </p:spPr>
        <p:txBody>
          <a:bodyPr wrap="square">
            <a:spAutoFit/>
          </a:bodyPr>
          <a:lstStyle/>
          <a:p>
            <a:r>
              <a:rPr lang="ko-KR" altLang="en-US" dirty="0" smtClean="0"/>
              <a:t>이어 </a:t>
            </a:r>
            <a:r>
              <a:rPr lang="en-US" altLang="ko-KR" dirty="0" smtClean="0"/>
              <a:t>2017</a:t>
            </a:r>
            <a:r>
              <a:rPr lang="ko-KR" altLang="en-US" dirty="0" smtClean="0"/>
              <a:t>년 제</a:t>
            </a:r>
            <a:r>
              <a:rPr lang="en-US" altLang="ko-KR" dirty="0" smtClean="0"/>
              <a:t>23</a:t>
            </a:r>
            <a:r>
              <a:rPr lang="ko-KR" altLang="en-US" dirty="0" smtClean="0"/>
              <a:t>차 당사국총회에서 </a:t>
            </a:r>
            <a:r>
              <a:rPr lang="ko-KR" altLang="en-US" dirty="0" err="1" smtClean="0"/>
              <a:t>젠더액션플랜이</a:t>
            </a:r>
            <a:r>
              <a:rPr lang="ko-KR" altLang="en-US" dirty="0" smtClean="0"/>
              <a:t> 채택되었다</a:t>
            </a:r>
            <a:r>
              <a:rPr lang="en-US" altLang="ko-KR" sz="1600" dirty="0" smtClean="0"/>
              <a:t>(UNFCCC, 2017b, </a:t>
            </a:r>
            <a:r>
              <a:rPr lang="en-US" altLang="ko-KR" sz="1600" dirty="0" err="1" smtClean="0"/>
              <a:t>para</a:t>
            </a:r>
            <a:r>
              <a:rPr lang="en-US" altLang="ko-KR" sz="1600" dirty="0" smtClean="0"/>
              <a:t> 1 and Annex). </a:t>
            </a:r>
            <a:endParaRPr lang="en-US" altLang="ko-KR" dirty="0" smtClean="0"/>
          </a:p>
          <a:p>
            <a:endParaRPr lang="en-US" altLang="ko-KR" dirty="0"/>
          </a:p>
          <a:p>
            <a:r>
              <a:rPr lang="ko-KR" altLang="en-US" dirty="0" err="1" smtClean="0"/>
              <a:t>젠더액션플랜은</a:t>
            </a:r>
            <a:r>
              <a:rPr lang="ko-KR" altLang="en-US" dirty="0" smtClean="0"/>
              <a:t> </a:t>
            </a:r>
            <a:r>
              <a:rPr lang="ko-KR" altLang="en-US" dirty="0" smtClean="0"/>
              <a:t>다섯 가지 우선순위 분야와 분야별 활동으로 구성된다</a:t>
            </a:r>
            <a:r>
              <a:rPr lang="en-US" altLang="ko-KR" dirty="0" smtClean="0"/>
              <a:t>. </a:t>
            </a:r>
          </a:p>
          <a:p>
            <a:r>
              <a:rPr lang="ko-KR" altLang="en-US" dirty="0" smtClean="0"/>
              <a:t>우선순위 분야는 </a:t>
            </a:r>
            <a:endParaRPr lang="en-US" altLang="ko-KR" dirty="0" smtClean="0"/>
          </a:p>
          <a:p>
            <a:pPr marL="400050" indent="-400050">
              <a:buAutoNum type="romanLcParenR"/>
            </a:pPr>
            <a:r>
              <a:rPr lang="ko-KR" altLang="en-US" dirty="0" smtClean="0"/>
              <a:t>역량강화</a:t>
            </a:r>
            <a:r>
              <a:rPr lang="en-US" altLang="ko-KR" dirty="0" smtClean="0"/>
              <a:t>, </a:t>
            </a:r>
            <a:r>
              <a:rPr lang="ko-KR" altLang="en-US" dirty="0" smtClean="0"/>
              <a:t>지식공유 및 커뮤니케이션</a:t>
            </a:r>
            <a:r>
              <a:rPr lang="en-US" altLang="ko-KR" dirty="0" smtClean="0"/>
              <a:t>, </a:t>
            </a:r>
            <a:endParaRPr lang="en-US" altLang="ko-KR" dirty="0" smtClean="0"/>
          </a:p>
          <a:p>
            <a:pPr marL="400050" indent="-400050">
              <a:buAutoNum type="romanLcParenR"/>
            </a:pPr>
            <a:r>
              <a:rPr lang="ko-KR" altLang="en-US" dirty="0" err="1" smtClean="0"/>
              <a:t>젠더</a:t>
            </a:r>
            <a:r>
              <a:rPr lang="ko-KR" altLang="en-US" dirty="0" smtClean="0"/>
              <a:t> </a:t>
            </a:r>
            <a:r>
              <a:rPr lang="ko-KR" altLang="en-US" dirty="0" smtClean="0"/>
              <a:t>균형과 참여</a:t>
            </a:r>
            <a:r>
              <a:rPr lang="en-US" altLang="ko-KR" dirty="0" smtClean="0"/>
              <a:t>, </a:t>
            </a:r>
            <a:r>
              <a:rPr lang="ko-KR" altLang="en-US" dirty="0" smtClean="0"/>
              <a:t>여성 리더십</a:t>
            </a:r>
            <a:r>
              <a:rPr lang="en-US" altLang="ko-KR" dirty="0" smtClean="0"/>
              <a:t>, </a:t>
            </a:r>
            <a:endParaRPr lang="en-US" altLang="ko-KR" dirty="0" smtClean="0"/>
          </a:p>
          <a:p>
            <a:pPr marL="400050" indent="-400050">
              <a:buAutoNum type="romanLcParenR"/>
            </a:pPr>
            <a:r>
              <a:rPr lang="ko-KR" altLang="en-US" dirty="0" smtClean="0"/>
              <a:t>일관성</a:t>
            </a:r>
            <a:r>
              <a:rPr lang="en-US" altLang="ko-KR" dirty="0" smtClean="0"/>
              <a:t>, </a:t>
            </a:r>
            <a:endParaRPr lang="en-US" altLang="ko-KR" dirty="0" smtClean="0"/>
          </a:p>
          <a:p>
            <a:pPr marL="400050" indent="-400050">
              <a:buAutoNum type="romanLcParenR"/>
            </a:pPr>
            <a:r>
              <a:rPr lang="ko-KR" altLang="en-US" dirty="0" smtClean="0"/>
              <a:t>성</a:t>
            </a:r>
            <a:r>
              <a:rPr lang="en-US" altLang="ko-KR" dirty="0" smtClean="0"/>
              <a:t>-</a:t>
            </a:r>
            <a:r>
              <a:rPr lang="ko-KR" altLang="en-US" dirty="0" smtClean="0"/>
              <a:t>반응적인 이행 및 이행수단</a:t>
            </a:r>
            <a:r>
              <a:rPr lang="en-US" altLang="ko-KR" dirty="0" smtClean="0"/>
              <a:t>, </a:t>
            </a:r>
            <a:endParaRPr lang="en-US" altLang="ko-KR" dirty="0" smtClean="0"/>
          </a:p>
          <a:p>
            <a:pPr marL="400050" indent="-400050">
              <a:buAutoNum type="romanLcParenR"/>
            </a:pPr>
            <a:r>
              <a:rPr lang="ko-KR" altLang="en-US" dirty="0" smtClean="0"/>
              <a:t>모니터링</a:t>
            </a:r>
            <a:r>
              <a:rPr lang="en-US" altLang="ko-KR" dirty="0" smtClean="0"/>
              <a:t>·</a:t>
            </a:r>
            <a:r>
              <a:rPr lang="ko-KR" altLang="en-US" dirty="0" smtClean="0"/>
              <a:t>보고이며</a:t>
            </a:r>
            <a:r>
              <a:rPr lang="en-US" altLang="ko-KR" dirty="0" smtClean="0"/>
              <a:t>, </a:t>
            </a:r>
            <a:endParaRPr lang="en-US" altLang="ko-KR" dirty="0" smtClean="0"/>
          </a:p>
          <a:p>
            <a:r>
              <a:rPr lang="ko-KR" altLang="en-US" dirty="0" err="1" smtClean="0"/>
              <a:t>각분야별로</a:t>
            </a:r>
            <a:r>
              <a:rPr lang="ko-KR" altLang="en-US" dirty="0" smtClean="0"/>
              <a:t> </a:t>
            </a:r>
            <a:r>
              <a:rPr lang="ko-KR" altLang="en-US" dirty="0" smtClean="0"/>
              <a:t>달성되어야 하는 목표는 </a:t>
            </a:r>
            <a:r>
              <a:rPr lang="en-US" altLang="ko-KR" dirty="0" smtClean="0">
                <a:solidFill>
                  <a:srgbClr val="FF0000"/>
                </a:solidFill>
              </a:rPr>
              <a:t>Table 1</a:t>
            </a:r>
            <a:r>
              <a:rPr lang="ko-KR" altLang="en-US" dirty="0" smtClean="0"/>
              <a:t>과 같이 정리될 수 있다</a:t>
            </a:r>
            <a:r>
              <a:rPr lang="en-US" altLang="ko-KR" dirty="0" smtClean="0"/>
              <a:t>(Ibid., Annex, </a:t>
            </a:r>
            <a:r>
              <a:rPr lang="en-US" altLang="ko-KR" dirty="0" err="1" smtClean="0"/>
              <a:t>para</a:t>
            </a:r>
            <a:r>
              <a:rPr lang="en-US" altLang="ko-KR" dirty="0" smtClean="0"/>
              <a:t> 7-11). </a:t>
            </a:r>
          </a:p>
          <a:p>
            <a:r>
              <a:rPr lang="ko-KR" altLang="en-US" dirty="0" smtClean="0"/>
              <a:t>각 분야별 활동의 책임담당자</a:t>
            </a:r>
            <a:r>
              <a:rPr lang="en-US" altLang="ko-KR" dirty="0" smtClean="0"/>
              <a:t>(responsible actors)</a:t>
            </a:r>
            <a:r>
              <a:rPr lang="ko-KR" altLang="en-US" dirty="0" smtClean="0"/>
              <a:t>는 당사국</a:t>
            </a:r>
            <a:r>
              <a:rPr lang="en-US" altLang="ko-KR" dirty="0" smtClean="0"/>
              <a:t>, UN </a:t>
            </a:r>
            <a:r>
              <a:rPr lang="ko-KR" altLang="en-US" dirty="0" smtClean="0"/>
              <a:t>기구</a:t>
            </a:r>
            <a:r>
              <a:rPr lang="en-US" altLang="ko-KR" dirty="0" smtClean="0"/>
              <a:t>, </a:t>
            </a:r>
            <a:r>
              <a:rPr lang="ko-KR" altLang="en-US" dirty="0" err="1" smtClean="0"/>
              <a:t>옵저버</a:t>
            </a:r>
            <a:r>
              <a:rPr lang="ko-KR" altLang="en-US" dirty="0" smtClean="0"/>
              <a:t> 기관</a:t>
            </a:r>
            <a:r>
              <a:rPr lang="en-US" altLang="ko-KR" dirty="0" smtClean="0"/>
              <a:t>, </a:t>
            </a:r>
            <a:r>
              <a:rPr lang="ko-KR" altLang="en-US" dirty="0" smtClean="0"/>
              <a:t>기술 및 재정 메커니즘의 운영기구</a:t>
            </a:r>
            <a:r>
              <a:rPr lang="en-US" altLang="ko-KR" dirty="0" smtClean="0"/>
              <a:t>, </a:t>
            </a:r>
            <a:r>
              <a:rPr lang="ko-KR" altLang="en-US" dirty="0" smtClean="0"/>
              <a:t>유엔기후변화협약사무국 및 </a:t>
            </a:r>
            <a:r>
              <a:rPr lang="ko-KR" altLang="en-US" dirty="0" err="1" smtClean="0"/>
              <a:t>젠더</a:t>
            </a:r>
            <a:r>
              <a:rPr lang="ko-KR" altLang="en-US" dirty="0" smtClean="0"/>
              <a:t> 연락담당자 등으로 구성된다</a:t>
            </a:r>
            <a:r>
              <a:rPr lang="en-US" altLang="ko-KR" dirty="0" smtClean="0"/>
              <a:t>. 2019</a:t>
            </a:r>
            <a:r>
              <a:rPr lang="ko-KR" altLang="en-US" dirty="0" smtClean="0"/>
              <a:t>년 개최된 제</a:t>
            </a:r>
            <a:r>
              <a:rPr lang="en-US" altLang="ko-KR" dirty="0" smtClean="0"/>
              <a:t>51</a:t>
            </a:r>
            <a:r>
              <a:rPr lang="ko-KR" altLang="en-US" dirty="0" smtClean="0"/>
              <a:t>차 이행부속기구 회의에서는 </a:t>
            </a:r>
            <a:r>
              <a:rPr lang="ko-KR" altLang="en-US" dirty="0" err="1" smtClean="0"/>
              <a:t>젠더액션플랜의</a:t>
            </a:r>
            <a:r>
              <a:rPr lang="ko-KR" altLang="en-US" dirty="0" smtClean="0"/>
              <a:t> 이행경과와 개선방안을 담은 사무국의 종합보고서가 검토되었는데</a:t>
            </a:r>
            <a:r>
              <a:rPr lang="en-US" altLang="ko-KR" dirty="0" smtClean="0"/>
              <a:t>, </a:t>
            </a:r>
            <a:r>
              <a:rPr lang="ko-KR" altLang="en-US" dirty="0" smtClean="0"/>
              <a:t>제</a:t>
            </a:r>
            <a:r>
              <a:rPr lang="en-US" altLang="ko-KR" dirty="0" smtClean="0"/>
              <a:t>25</a:t>
            </a:r>
            <a:r>
              <a:rPr lang="ko-KR" altLang="en-US" dirty="0" smtClean="0"/>
              <a:t>차 당사국총회에서 당사국들은 이 검토 결과를 토대로 </a:t>
            </a:r>
            <a:r>
              <a:rPr lang="en-US" altLang="ko-KR" dirty="0" smtClean="0"/>
              <a:t>2024</a:t>
            </a:r>
            <a:r>
              <a:rPr lang="ko-KR" altLang="en-US" dirty="0" smtClean="0"/>
              <a:t>년까지 추가적으로 </a:t>
            </a:r>
            <a:r>
              <a:rPr lang="en-US" altLang="ko-KR" dirty="0" smtClean="0"/>
              <a:t>5</a:t>
            </a:r>
            <a:r>
              <a:rPr lang="ko-KR" altLang="en-US" dirty="0" smtClean="0"/>
              <a:t>년간 수행할 </a:t>
            </a:r>
            <a:r>
              <a:rPr lang="ko-KR" altLang="en-US" dirty="0" err="1" smtClean="0"/>
              <a:t>리마프로그램</a:t>
            </a:r>
            <a:r>
              <a:rPr lang="ko-KR" altLang="en-US" dirty="0" smtClean="0"/>
              <a:t> 및 </a:t>
            </a:r>
            <a:r>
              <a:rPr lang="ko-KR" altLang="en-US" dirty="0" err="1" smtClean="0"/>
              <a:t>젠더액션플랜을</a:t>
            </a:r>
            <a:r>
              <a:rPr lang="ko-KR" altLang="en-US" dirty="0" smtClean="0"/>
              <a:t> 채택하였다</a:t>
            </a:r>
            <a:r>
              <a:rPr lang="en-US" altLang="ko-KR" sz="1400" dirty="0" smtClean="0"/>
              <a:t>(UNFCCC, 2019a,para 5; UNFCCC, 2019b, </a:t>
            </a:r>
            <a:r>
              <a:rPr lang="en-US" altLang="ko-KR" sz="1400" dirty="0" err="1" smtClean="0"/>
              <a:t>para</a:t>
            </a:r>
            <a:r>
              <a:rPr lang="en-US" altLang="ko-KR" sz="1400" dirty="0" smtClean="0"/>
              <a:t> 3). </a:t>
            </a:r>
          </a:p>
          <a:p>
            <a:r>
              <a:rPr lang="ko-KR" altLang="en-US" dirty="0" smtClean="0"/>
              <a:t>이 </a:t>
            </a:r>
            <a:r>
              <a:rPr lang="ko-KR" altLang="en-US" dirty="0" err="1" smtClean="0"/>
              <a:t>젠더액션플랜은</a:t>
            </a:r>
            <a:r>
              <a:rPr lang="ko-KR" altLang="en-US" dirty="0" smtClean="0"/>
              <a:t> 제</a:t>
            </a:r>
            <a:r>
              <a:rPr lang="en-US" altLang="ko-KR" dirty="0" smtClean="0"/>
              <a:t>23</a:t>
            </a:r>
            <a:r>
              <a:rPr lang="ko-KR" altLang="en-US" dirty="0" smtClean="0"/>
              <a:t>차 당사국총회에서 처음 수립된 </a:t>
            </a:r>
            <a:r>
              <a:rPr lang="ko-KR" altLang="en-US" dirty="0" err="1" smtClean="0"/>
              <a:t>젠더액션플랜보다</a:t>
            </a:r>
            <a:r>
              <a:rPr lang="ko-KR" altLang="en-US" dirty="0" smtClean="0"/>
              <a:t> 더욱 구체적인 활동</a:t>
            </a:r>
            <a:r>
              <a:rPr lang="en-US" altLang="ko-KR" dirty="0" smtClean="0"/>
              <a:t>(</a:t>
            </a:r>
            <a:r>
              <a:rPr lang="ko-KR" altLang="en-US" dirty="0" smtClean="0"/>
              <a:t>총</a:t>
            </a:r>
            <a:r>
              <a:rPr lang="en-US" altLang="ko-KR" dirty="0" smtClean="0"/>
              <a:t>20</a:t>
            </a:r>
            <a:r>
              <a:rPr lang="ko-KR" altLang="en-US" dirty="0" smtClean="0"/>
              <a:t>개</a:t>
            </a:r>
            <a:r>
              <a:rPr lang="en-US" altLang="ko-KR" dirty="0" smtClean="0"/>
              <a:t>)</a:t>
            </a:r>
            <a:r>
              <a:rPr lang="ko-KR" altLang="en-US" dirty="0" smtClean="0"/>
              <a:t>과 예상결과물</a:t>
            </a:r>
            <a:r>
              <a:rPr lang="en-US" altLang="ko-KR" dirty="0" smtClean="0"/>
              <a:t>(</a:t>
            </a:r>
            <a:r>
              <a:rPr lang="ko-KR" altLang="en-US" dirty="0" smtClean="0"/>
              <a:t>총</a:t>
            </a:r>
            <a:r>
              <a:rPr lang="en-US" altLang="ko-KR" dirty="0" smtClean="0"/>
              <a:t>35</a:t>
            </a:r>
            <a:r>
              <a:rPr lang="ko-KR" altLang="en-US" dirty="0" smtClean="0"/>
              <a:t>개</a:t>
            </a:r>
            <a:r>
              <a:rPr lang="en-US" altLang="ko-KR" dirty="0" smtClean="0"/>
              <a:t>)</a:t>
            </a:r>
            <a:r>
              <a:rPr lang="ko-KR" altLang="en-US" dirty="0" smtClean="0"/>
              <a:t>을 제시하였다</a:t>
            </a:r>
            <a:r>
              <a:rPr lang="en-US" altLang="ko-KR" sz="1600" dirty="0" smtClean="0"/>
              <a:t>(UNFCCC, 2019a, Annex Table 1-5). </a:t>
            </a:r>
            <a:r>
              <a:rPr lang="ko-KR" altLang="en-US" sz="1400" dirty="0" smtClean="0"/>
              <a:t>당사국들은 </a:t>
            </a:r>
            <a:r>
              <a:rPr lang="en-US" altLang="ko-KR" sz="1400" dirty="0" smtClean="0"/>
              <a:t>2022</a:t>
            </a:r>
            <a:r>
              <a:rPr lang="ko-KR" altLang="en-US" sz="1400" dirty="0" smtClean="0"/>
              <a:t>년 진행될 예정인 제</a:t>
            </a:r>
            <a:r>
              <a:rPr lang="en-US" altLang="ko-KR" sz="1400" dirty="0" smtClean="0"/>
              <a:t>56</a:t>
            </a:r>
            <a:r>
              <a:rPr lang="ko-KR" altLang="en-US" sz="1400" dirty="0" smtClean="0"/>
              <a:t>차 이행부속기구 회의에서 </a:t>
            </a:r>
            <a:r>
              <a:rPr lang="ko-KR" altLang="en-US" sz="1400" dirty="0" err="1" smtClean="0"/>
              <a:t>젠더액션플랜</a:t>
            </a:r>
            <a:r>
              <a:rPr lang="ko-KR" altLang="en-US" sz="1400" dirty="0" smtClean="0"/>
              <a:t> 준수상황에 대한 중간검토를 진행할 예정이다</a:t>
            </a:r>
            <a:r>
              <a:rPr lang="en-US" altLang="ko-KR" sz="1200" dirty="0" smtClean="0"/>
              <a:t>(Ibid,, </a:t>
            </a:r>
            <a:r>
              <a:rPr lang="en-US" altLang="ko-KR" sz="1200" dirty="0" err="1" smtClean="0"/>
              <a:t>para</a:t>
            </a:r>
            <a:r>
              <a:rPr lang="en-US" altLang="ko-KR" sz="1200" dirty="0" smtClean="0"/>
              <a:t> 10).</a:t>
            </a:r>
            <a:endParaRPr lang="ko-KR" altLang="en-US" sz="1200"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29</a:t>
            </a:fld>
            <a:endParaRPr lang="ko-KR" altLang="en-US"/>
          </a:p>
        </p:txBody>
      </p:sp>
    </p:spTree>
    <p:extLst>
      <p:ext uri="{BB962C8B-B14F-4D97-AF65-F5344CB8AC3E}">
        <p14:creationId xmlns:p14="http://schemas.microsoft.com/office/powerpoint/2010/main" val="3065025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p:cNvSpPr txBox="1"/>
              <p:nvPr/>
            </p:nvSpPr>
            <p:spPr>
              <a:xfrm>
                <a:off x="539552" y="476672"/>
                <a:ext cx="8352928" cy="4678204"/>
              </a:xfrm>
              <a:prstGeom prst="rect">
                <a:avLst/>
              </a:prstGeom>
              <a:noFill/>
            </p:spPr>
            <p:txBody>
              <a:bodyPr wrap="square" rtlCol="0">
                <a:spAutoFit/>
              </a:bodyPr>
              <a:lstStyle/>
              <a:p>
                <a:r>
                  <a:rPr lang="en-US" altLang="ko-KR" sz="2800" dirty="0" smtClean="0"/>
                  <a:t>2</a:t>
                </a:r>
                <a:r>
                  <a:rPr lang="ko-KR" altLang="en-US" sz="2800" dirty="0" smtClean="0"/>
                  <a:t>강</a:t>
                </a:r>
                <a:r>
                  <a:rPr lang="en-US" altLang="ko-KR" sz="2800" dirty="0" smtClean="0"/>
                  <a:t>. </a:t>
                </a:r>
                <a:r>
                  <a:rPr lang="ko-KR" altLang="en-US" sz="2800" dirty="0" smtClean="0"/>
                  <a:t>한국의 </a:t>
                </a:r>
                <a:r>
                  <a:rPr lang="ko-KR" altLang="en-US" sz="2800" dirty="0" err="1" smtClean="0"/>
                  <a:t>성평등한</a:t>
                </a:r>
                <a:r>
                  <a:rPr lang="ko-KR" altLang="en-US" sz="2800" dirty="0" smtClean="0"/>
                  <a:t> 기후정책을 위한 과제</a:t>
                </a:r>
                <a:endParaRPr lang="en-US" altLang="ko-KR" sz="2800" dirty="0"/>
              </a:p>
              <a:p>
                <a:endParaRPr lang="en-US" altLang="ko-KR" dirty="0" smtClean="0"/>
              </a:p>
              <a:p>
                <a:endParaRPr lang="en-US" altLang="ko-KR" dirty="0" smtClean="0"/>
              </a:p>
              <a:p>
                <a:endParaRPr lang="en-US" altLang="ko-KR" dirty="0" smtClean="0"/>
              </a:p>
              <a:p>
                <a14:m>
                  <m:oMath xmlns:m="http://schemas.openxmlformats.org/officeDocument/2006/math">
                    <m:r>
                      <a:rPr lang="ko-KR" altLang="en-US" sz="2000" b="1" i="1" smtClean="0">
                        <a:solidFill>
                          <a:srgbClr val="FF0000"/>
                        </a:solidFill>
                        <a:latin typeface="Cambria Math"/>
                      </a:rPr>
                      <m:t>≫</m:t>
                    </m:r>
                    <m:r>
                      <a:rPr lang="en-US" altLang="ko-KR" sz="2000" b="1" i="1" smtClean="0">
                        <a:solidFill>
                          <a:srgbClr val="FF0000"/>
                        </a:solidFill>
                        <a:latin typeface="Cambria Math"/>
                      </a:rPr>
                      <m:t> </m:t>
                    </m:r>
                  </m:oMath>
                </a14:m>
                <a:r>
                  <a:rPr lang="ko-KR" altLang="en-US" sz="2000" b="1" dirty="0" smtClean="0">
                    <a:solidFill>
                      <a:srgbClr val="FF0000"/>
                    </a:solidFill>
                  </a:rPr>
                  <a:t>지난 이야기 </a:t>
                </a:r>
                <a:r>
                  <a:rPr lang="en-US" altLang="ko-KR" sz="2000" b="1" dirty="0" smtClean="0">
                    <a:solidFill>
                      <a:srgbClr val="FF0000"/>
                    </a:solidFill>
                  </a:rPr>
                  <a:t>(230519 </a:t>
                </a:r>
                <a:r>
                  <a:rPr lang="ko-KR" altLang="en-US" sz="2000" b="1" dirty="0" smtClean="0">
                    <a:solidFill>
                      <a:srgbClr val="FF0000"/>
                    </a:solidFill>
                  </a:rPr>
                  <a:t>숙제</a:t>
                </a:r>
                <a:r>
                  <a:rPr lang="en-US" altLang="ko-KR" sz="2000" b="1" dirty="0" smtClean="0">
                    <a:solidFill>
                      <a:srgbClr val="FF0000"/>
                    </a:solidFill>
                  </a:rPr>
                  <a:t>)</a:t>
                </a:r>
              </a:p>
              <a:p>
                <a:endParaRPr lang="en-US" altLang="ko-KR" dirty="0" smtClean="0"/>
              </a:p>
              <a:p>
                <a:r>
                  <a:rPr lang="ko-KR" altLang="en-US" dirty="0" smtClean="0"/>
                  <a:t>탄소중립녹색성장위원회 여성참여 확인</a:t>
                </a:r>
                <a:endParaRPr lang="en-US" altLang="ko-KR" dirty="0" smtClean="0"/>
              </a:p>
              <a:p>
                <a:r>
                  <a:rPr lang="ko-KR" altLang="en-US" dirty="0" smtClean="0"/>
                  <a:t>나의 청년기후행동</a:t>
                </a:r>
                <a:endParaRPr lang="en-US" altLang="ko-KR" dirty="0" smtClean="0"/>
              </a:p>
              <a:p>
                <a:r>
                  <a:rPr lang="ko-KR" altLang="en-US" dirty="0" smtClean="0"/>
                  <a:t>영고 가입 </a:t>
                </a:r>
                <a:endParaRPr lang="en-US" altLang="ko-KR" dirty="0" smtClean="0"/>
              </a:p>
              <a:p>
                <a:r>
                  <a:rPr lang="ko-KR" altLang="en-US" dirty="0" smtClean="0"/>
                  <a:t>유엔 </a:t>
                </a:r>
                <a:r>
                  <a:rPr lang="ko-KR" altLang="en-US" dirty="0" err="1" smtClean="0"/>
                  <a:t>성평등센터</a:t>
                </a:r>
                <a:r>
                  <a:rPr lang="ko-KR" altLang="en-US" dirty="0" smtClean="0"/>
                  <a:t> 연락</a:t>
                </a:r>
                <a:r>
                  <a:rPr lang="en-US" altLang="ko-KR" dirty="0" smtClean="0"/>
                  <a:t>/ </a:t>
                </a:r>
                <a:r>
                  <a:rPr lang="ko-KR" altLang="en-US" dirty="0" smtClean="0"/>
                  <a:t>강사양성</a:t>
                </a:r>
                <a:r>
                  <a:rPr lang="en-US" altLang="ko-KR" dirty="0" smtClean="0"/>
                  <a:t> </a:t>
                </a:r>
                <a:r>
                  <a:rPr lang="ko-KR" altLang="en-US" dirty="0" smtClean="0"/>
                  <a:t>교육 참여</a:t>
                </a:r>
                <a:r>
                  <a:rPr lang="en-US" altLang="ko-KR" dirty="0" smtClean="0"/>
                  <a:t>, </a:t>
                </a:r>
                <a:r>
                  <a:rPr lang="ko-KR" altLang="en-US" dirty="0" smtClean="0"/>
                  <a:t>교육자료 번역</a:t>
                </a:r>
                <a:r>
                  <a:rPr lang="en-US" altLang="ko-KR" dirty="0" smtClean="0"/>
                  <a:t>…</a:t>
                </a:r>
                <a:r>
                  <a:rPr lang="ko-KR" altLang="en-US" dirty="0" smtClean="0"/>
                  <a:t> </a:t>
                </a:r>
                <a:endParaRPr lang="en-US" altLang="ko-KR" dirty="0" smtClean="0"/>
              </a:p>
              <a:p>
                <a:r>
                  <a:rPr lang="en-US" altLang="ko-KR" dirty="0" smtClean="0"/>
                  <a:t>Generation Equality Forum </a:t>
                </a:r>
              </a:p>
              <a:p>
                <a:endParaRPr lang="en-US" altLang="ko-KR" dirty="0" smtClean="0"/>
              </a:p>
              <a:p>
                <a:r>
                  <a:rPr lang="ko-KR" altLang="en-US" dirty="0" err="1" smtClean="0"/>
                  <a:t>성평등관점이</a:t>
                </a:r>
                <a:r>
                  <a:rPr lang="ko-KR" altLang="en-US" dirty="0" smtClean="0"/>
                  <a:t> 반영된 </a:t>
                </a:r>
                <a:r>
                  <a:rPr lang="en-US" altLang="ko-KR" dirty="0" smtClean="0"/>
                  <a:t>NDC’s, </a:t>
                </a:r>
              </a:p>
              <a:p>
                <a:r>
                  <a:rPr lang="ko-KR" altLang="en-US" dirty="0" smtClean="0"/>
                  <a:t>한국은 더 이상 개도국도 아니고</a:t>
                </a:r>
                <a:r>
                  <a:rPr lang="en-US" altLang="ko-KR" dirty="0" smtClean="0"/>
                  <a:t>, </a:t>
                </a:r>
                <a:r>
                  <a:rPr lang="ko-KR" altLang="en-US" dirty="0" smtClean="0"/>
                  <a:t>선진국</a:t>
                </a:r>
                <a:r>
                  <a:rPr lang="en-US" altLang="ko-KR" dirty="0" smtClean="0"/>
                  <a:t>, </a:t>
                </a:r>
                <a:r>
                  <a:rPr lang="ko-KR" altLang="en-US" dirty="0" smtClean="0"/>
                  <a:t>알아서 잘하겠지</a:t>
                </a:r>
                <a:r>
                  <a:rPr lang="en-US" altLang="ko-KR" dirty="0" smtClean="0"/>
                  <a:t>… ?</a:t>
                </a:r>
              </a:p>
              <a:p>
                <a:endParaRPr lang="en-US" altLang="ko-KR" dirty="0" smtClean="0"/>
              </a:p>
              <a:p>
                <a:r>
                  <a:rPr lang="ko-KR" altLang="en-US" dirty="0" smtClean="0"/>
                  <a:t>시민단체의</a:t>
                </a:r>
                <a:r>
                  <a:rPr lang="en-US" altLang="ko-KR" dirty="0" smtClean="0"/>
                  <a:t> </a:t>
                </a:r>
                <a:r>
                  <a:rPr lang="ko-KR" altLang="en-US" dirty="0" smtClean="0"/>
                  <a:t>역할</a:t>
                </a:r>
                <a:r>
                  <a:rPr lang="en-US" altLang="ko-KR" dirty="0" smtClean="0"/>
                  <a:t>, </a:t>
                </a:r>
                <a:r>
                  <a:rPr lang="ko-KR" altLang="en-US" dirty="0" err="1" smtClean="0"/>
                  <a:t>회원와이별</a:t>
                </a:r>
                <a:r>
                  <a:rPr lang="ko-KR" altLang="en-US" dirty="0" smtClean="0"/>
                  <a:t> 관련 사례 수집</a:t>
                </a:r>
                <a:r>
                  <a:rPr lang="en-US" altLang="ko-KR" dirty="0" smtClean="0"/>
                  <a:t>, </a:t>
                </a:r>
                <a:r>
                  <a:rPr lang="ko-KR" altLang="en-US" dirty="0" smtClean="0"/>
                  <a:t>정리</a:t>
                </a:r>
                <a:r>
                  <a:rPr lang="en-US" altLang="ko-KR" dirty="0" smtClean="0"/>
                  <a:t>.. </a:t>
                </a:r>
                <a:r>
                  <a:rPr lang="ko-KR" altLang="en-US" dirty="0" smtClean="0"/>
                  <a:t>그리고</a:t>
                </a:r>
                <a:r>
                  <a:rPr lang="en-US" altLang="ko-KR" dirty="0" smtClean="0"/>
                  <a:t>?</a:t>
                </a:r>
              </a:p>
            </p:txBody>
          </p:sp>
        </mc:Choice>
        <mc:Fallback>
          <p:sp>
            <p:nvSpPr>
              <p:cNvPr id="2" name="TextBox 1"/>
              <p:cNvSpPr txBox="1">
                <a:spLocks noRot="1" noChangeAspect="1" noMove="1" noResize="1" noEditPoints="1" noAdjustHandles="1" noChangeArrowheads="1" noChangeShapeType="1" noTextEdit="1"/>
              </p:cNvSpPr>
              <p:nvPr/>
            </p:nvSpPr>
            <p:spPr>
              <a:xfrm>
                <a:off x="539552" y="476672"/>
                <a:ext cx="8352928" cy="4678204"/>
              </a:xfrm>
              <a:prstGeom prst="rect">
                <a:avLst/>
              </a:prstGeom>
              <a:blipFill rotWithShape="1">
                <a:blip r:embed="rId2"/>
                <a:stretch>
                  <a:fillRect l="-1533" t="-1302" b="-1693"/>
                </a:stretch>
              </a:blipFill>
            </p:spPr>
            <p:txBody>
              <a:bodyPr/>
              <a:lstStyle/>
              <a:p>
                <a:r>
                  <a:rPr lang="ko-KR" altLang="en-US">
                    <a:noFill/>
                  </a:rPr>
                  <a:t> </a:t>
                </a:r>
              </a:p>
            </p:txBody>
          </p:sp>
        </mc:Fallback>
      </mc:AlternateContent>
      <p:sp>
        <p:nvSpPr>
          <p:cNvPr id="3" name="슬라이드 번호 개체 틀 2"/>
          <p:cNvSpPr>
            <a:spLocks noGrp="1"/>
          </p:cNvSpPr>
          <p:nvPr>
            <p:ph type="sldNum" sz="quarter" idx="12"/>
          </p:nvPr>
        </p:nvSpPr>
        <p:spPr/>
        <p:txBody>
          <a:bodyPr/>
          <a:lstStyle/>
          <a:p>
            <a:fld id="{7C821E20-7EB2-46E4-A0EA-3014195ECF39}" type="slidenum">
              <a:rPr lang="ko-KR" altLang="en-US" smtClean="0"/>
              <a:t>3</a:t>
            </a:fld>
            <a:endParaRPr lang="ko-KR" altLang="en-US"/>
          </a:p>
        </p:txBody>
      </p:sp>
    </p:spTree>
    <p:extLst>
      <p:ext uri="{BB962C8B-B14F-4D97-AF65-F5344CB8AC3E}">
        <p14:creationId xmlns:p14="http://schemas.microsoft.com/office/powerpoint/2010/main" val="1404676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30</a:t>
            </a:fld>
            <a:endParaRPr lang="ko-KR" altLang="en-US"/>
          </a:p>
        </p:txBody>
      </p:sp>
      <p:sp>
        <p:nvSpPr>
          <p:cNvPr id="3" name="직사각형 2"/>
          <p:cNvSpPr/>
          <p:nvPr/>
        </p:nvSpPr>
        <p:spPr>
          <a:xfrm>
            <a:off x="755576" y="332656"/>
            <a:ext cx="7560840" cy="369332"/>
          </a:xfrm>
          <a:prstGeom prst="rect">
            <a:avLst/>
          </a:prstGeom>
        </p:spPr>
        <p:txBody>
          <a:bodyPr wrap="square">
            <a:spAutoFit/>
          </a:bodyPr>
          <a:lstStyle/>
          <a:p>
            <a:r>
              <a:rPr lang="en-US" altLang="ko-KR" dirty="0"/>
              <a:t>Table 1. Priority areas and objectives in UNFCCC Gender Action Plan</a:t>
            </a:r>
            <a:endParaRPr lang="ko-KR" altLang="en-US" dirty="0"/>
          </a:p>
        </p:txBody>
      </p:sp>
      <p:graphicFrame>
        <p:nvGraphicFramePr>
          <p:cNvPr id="5" name="표 4"/>
          <p:cNvGraphicFramePr>
            <a:graphicFrameLocks noGrp="1"/>
          </p:cNvGraphicFramePr>
          <p:nvPr>
            <p:extLst>
              <p:ext uri="{D42A27DB-BD31-4B8C-83A1-F6EECF244321}">
                <p14:modId xmlns:p14="http://schemas.microsoft.com/office/powerpoint/2010/main" val="4117557232"/>
              </p:ext>
            </p:extLst>
          </p:nvPr>
        </p:nvGraphicFramePr>
        <p:xfrm>
          <a:off x="323528" y="1124744"/>
          <a:ext cx="8640961" cy="3937000"/>
        </p:xfrm>
        <a:graphic>
          <a:graphicData uri="http://schemas.openxmlformats.org/drawingml/2006/table">
            <a:tbl>
              <a:tblPr firstRow="1" bandRow="1">
                <a:tableStyleId>{5C22544A-7EE6-4342-B048-85BDC9FD1C3A}</a:tableStyleId>
              </a:tblPr>
              <a:tblGrid>
                <a:gridCol w="648072"/>
                <a:gridCol w="2232248"/>
                <a:gridCol w="5760641"/>
              </a:tblGrid>
              <a:tr h="370840">
                <a:tc>
                  <a:txBody>
                    <a:bodyPr/>
                    <a:lstStyle/>
                    <a:p>
                      <a:pPr latinLnBrk="1"/>
                      <a:endParaRPr lang="ko-KR" altLang="en-US" dirty="0"/>
                    </a:p>
                  </a:txBody>
                  <a:tcPr/>
                </a:tc>
                <a:tc>
                  <a:txBody>
                    <a:bodyPr/>
                    <a:lstStyle/>
                    <a:p>
                      <a:pPr latinLnBrk="1"/>
                      <a:endParaRPr lang="ko-KR" altLang="en-US"/>
                    </a:p>
                  </a:txBody>
                  <a:tcPr/>
                </a:tc>
                <a:tc>
                  <a:txBody>
                    <a:bodyPr/>
                    <a:lstStyle/>
                    <a:p>
                      <a:pPr latinLnBrk="1"/>
                      <a:endParaRPr lang="ko-KR" altLang="en-US"/>
                    </a:p>
                  </a:txBody>
                  <a:tcPr/>
                </a:tc>
              </a:tr>
              <a:tr h="370840">
                <a:tc>
                  <a:txBody>
                    <a:bodyPr/>
                    <a:lstStyle/>
                    <a:p>
                      <a:pPr latinLnBrk="1"/>
                      <a:r>
                        <a:rPr lang="en-US" altLang="ko-KR" dirty="0" smtClean="0"/>
                        <a:t>1</a:t>
                      </a:r>
                      <a:endParaRPr lang="ko-KR" altLang="en-US" dirty="0"/>
                    </a:p>
                  </a:txBody>
                  <a:tcPr/>
                </a:tc>
                <a:tc>
                  <a:txBody>
                    <a:bodyPr/>
                    <a:lstStyle/>
                    <a:p>
                      <a:r>
                        <a:rPr lang="en-US" altLang="ko-KR" sz="1200" dirty="0" smtClean="0"/>
                        <a:t>capacity-building,</a:t>
                      </a:r>
                    </a:p>
                    <a:p>
                      <a:r>
                        <a:rPr lang="en-US" altLang="ko-KR" sz="1200" dirty="0" smtClean="0"/>
                        <a:t>knowledge-sharing and</a:t>
                      </a:r>
                    </a:p>
                    <a:p>
                      <a:r>
                        <a:rPr lang="en-US" altLang="ko-KR" sz="1200" dirty="0" smtClean="0"/>
                        <a:t>communication</a:t>
                      </a:r>
                    </a:p>
                  </a:txBody>
                  <a:tcPr/>
                </a:tc>
                <a:tc>
                  <a:txBody>
                    <a:bodyPr/>
                    <a:lstStyle/>
                    <a:p>
                      <a:r>
                        <a:rPr lang="en-US" altLang="ko-KR" sz="1200" dirty="0" smtClean="0"/>
                        <a:t>- Enhancing the understanding and expertise of stakeholders on the systematic integration of gender considerations</a:t>
                      </a:r>
                    </a:p>
                    <a:p>
                      <a:r>
                        <a:rPr lang="en-US" altLang="ko-KR" sz="1200" dirty="0" smtClean="0"/>
                        <a:t>- Applying such understanding and expertise in the thematic areas under the Convention and the Paris Agreement and the related policies, </a:t>
                      </a:r>
                      <a:r>
                        <a:rPr lang="en-US" altLang="ko-KR" sz="1200" dirty="0" err="1" smtClean="0"/>
                        <a:t>programmes</a:t>
                      </a:r>
                      <a:r>
                        <a:rPr lang="en-US" altLang="ko-KR" sz="1200" dirty="0" smtClean="0"/>
                        <a:t> and projects</a:t>
                      </a:r>
                    </a:p>
                  </a:txBody>
                  <a:tcPr/>
                </a:tc>
              </a:tr>
              <a:tr h="370840">
                <a:tc>
                  <a:txBody>
                    <a:bodyPr/>
                    <a:lstStyle/>
                    <a:p>
                      <a:pPr latinLnBrk="1"/>
                      <a:r>
                        <a:rPr lang="en-US" altLang="ko-KR" dirty="0" smtClean="0"/>
                        <a:t>2</a:t>
                      </a:r>
                    </a:p>
                    <a:p>
                      <a:pPr latinLnBrk="1"/>
                      <a:endParaRPr lang="ko-KR" altLang="en-US" dirty="0"/>
                    </a:p>
                  </a:txBody>
                  <a:tcPr/>
                </a:tc>
                <a:tc>
                  <a:txBody>
                    <a:bodyPr/>
                    <a:lstStyle/>
                    <a:p>
                      <a:pPr latinLnBrk="1"/>
                      <a:r>
                        <a:rPr lang="en-US" altLang="ko-KR" sz="1200" dirty="0" smtClean="0"/>
                        <a:t>gender balance, participation and</a:t>
                      </a:r>
                    </a:p>
                    <a:p>
                      <a:pPr latinLnBrk="1"/>
                      <a:r>
                        <a:rPr lang="en-US" altLang="ko-KR" sz="1200" dirty="0" smtClean="0"/>
                        <a:t>women’s leadership</a:t>
                      </a:r>
                    </a:p>
                  </a:txBody>
                  <a:tcPr/>
                </a:tc>
                <a:tc>
                  <a:txBody>
                    <a:bodyPr/>
                    <a:lstStyle/>
                    <a:p>
                      <a:pPr latinLnBrk="1"/>
                      <a:r>
                        <a:rPr lang="en-US" altLang="ko-KR" sz="1200" dirty="0" smtClean="0"/>
                        <a:t>- Achieving and sustaining the full, equal and meaningful participation of women in the UNFCCC process</a:t>
                      </a:r>
                    </a:p>
                  </a:txBody>
                  <a:tcPr/>
                </a:tc>
              </a:tr>
              <a:tr h="370840">
                <a:tc>
                  <a:txBody>
                    <a:bodyPr/>
                    <a:lstStyle/>
                    <a:p>
                      <a:pPr latinLnBrk="1"/>
                      <a:r>
                        <a:rPr lang="en-US" altLang="ko-KR" dirty="0" smtClean="0"/>
                        <a:t>3</a:t>
                      </a:r>
                      <a:endParaRPr lang="ko-KR" altLang="en-US" dirty="0"/>
                    </a:p>
                  </a:txBody>
                  <a:tcPr/>
                </a:tc>
                <a:tc>
                  <a:txBody>
                    <a:bodyPr/>
                    <a:lstStyle/>
                    <a:p>
                      <a:pPr latinLnBrk="1"/>
                      <a:r>
                        <a:rPr lang="en-US" altLang="ko-KR" sz="1200" dirty="0" smtClean="0"/>
                        <a:t>Coherence</a:t>
                      </a:r>
                      <a:endParaRPr lang="en-US" altLang="ko-KR" sz="1200" dirty="0"/>
                    </a:p>
                  </a:txBody>
                  <a:tcPr/>
                </a:tc>
                <a:tc>
                  <a:txBody>
                    <a:bodyPr/>
                    <a:lstStyle/>
                    <a:p>
                      <a:pPr latinLnBrk="1"/>
                      <a:r>
                        <a:rPr lang="en-US" altLang="ko-KR" sz="1200" dirty="0" smtClean="0"/>
                        <a:t>- Strengthening the integration of gender considerations within the work of UNFCCC constituted bodies, the secretariat, related UN entities and stakeholders towards the consistent implementation of gender-related mandates and activities</a:t>
                      </a:r>
                      <a:endParaRPr lang="en-US" altLang="ko-KR" sz="1200" dirty="0"/>
                    </a:p>
                  </a:txBody>
                  <a:tcPr/>
                </a:tc>
              </a:tr>
              <a:tr h="370840">
                <a:tc>
                  <a:txBody>
                    <a:bodyPr/>
                    <a:lstStyle/>
                    <a:p>
                      <a:pPr latinLnBrk="1"/>
                      <a:r>
                        <a:rPr lang="en-US" altLang="ko-KR" dirty="0" smtClean="0"/>
                        <a:t>4</a:t>
                      </a:r>
                      <a:endParaRPr lang="ko-KR" altLang="en-US" dirty="0"/>
                    </a:p>
                  </a:txBody>
                  <a:tcPr/>
                </a:tc>
                <a:tc>
                  <a:txBody>
                    <a:bodyPr/>
                    <a:lstStyle/>
                    <a:p>
                      <a:pPr latinLnBrk="1"/>
                      <a:r>
                        <a:rPr lang="en-US" altLang="ko-KR" sz="1200" dirty="0" smtClean="0"/>
                        <a:t>gender-responsive implementation and means of implementation</a:t>
                      </a:r>
                      <a:endParaRPr lang="en-US" altLang="ko-KR" sz="1200" dirty="0"/>
                    </a:p>
                  </a:txBody>
                  <a:tcPr/>
                </a:tc>
                <a:tc>
                  <a:txBody>
                    <a:bodyPr/>
                    <a:lstStyle/>
                    <a:p>
                      <a:pPr latinLnBrk="1"/>
                      <a:r>
                        <a:rPr lang="en-US" altLang="ko-KR" sz="1200" dirty="0" smtClean="0"/>
                        <a:t>- Ensuring the respect, promotion and consideration of gender equality and the empowerment of women in the implementation of the Convention and the Paris Agreement</a:t>
                      </a:r>
                    </a:p>
                  </a:txBody>
                  <a:tcPr/>
                </a:tc>
              </a:tr>
              <a:tr h="370840">
                <a:tc>
                  <a:txBody>
                    <a:bodyPr/>
                    <a:lstStyle/>
                    <a:p>
                      <a:pPr latinLnBrk="1"/>
                      <a:r>
                        <a:rPr lang="en-US" altLang="ko-KR" dirty="0" smtClean="0"/>
                        <a:t>5</a:t>
                      </a:r>
                      <a:endParaRPr lang="ko-KR" altLang="en-US" dirty="0"/>
                    </a:p>
                  </a:txBody>
                  <a:tcPr/>
                </a:tc>
                <a:tc>
                  <a:txBody>
                    <a:bodyPr/>
                    <a:lstStyle/>
                    <a:p>
                      <a:pPr latinLnBrk="1"/>
                      <a:r>
                        <a:rPr lang="en-US" altLang="ko-KR" sz="1200" dirty="0" smtClean="0"/>
                        <a:t>monitoring and reporting</a:t>
                      </a:r>
                      <a:endParaRPr lang="en-US" altLang="ko-KR" sz="1200" dirty="0"/>
                    </a:p>
                  </a:txBody>
                  <a:tcPr/>
                </a:tc>
                <a:tc>
                  <a:txBody>
                    <a:bodyPr/>
                    <a:lstStyle/>
                    <a:p>
                      <a:pPr latinLnBrk="1"/>
                      <a:r>
                        <a:rPr lang="en-US" altLang="ko-KR" sz="1200" dirty="0" smtClean="0"/>
                        <a:t>- Improving tracking of the implementation of and reporting on gender-related mandates under the UNFCCC</a:t>
                      </a:r>
                      <a:endParaRPr lang="en-US" altLang="ko-KR" sz="1200" dirty="0"/>
                    </a:p>
                  </a:txBody>
                  <a:tcPr/>
                </a:tc>
              </a:tr>
            </a:tbl>
          </a:graphicData>
        </a:graphic>
      </p:graphicFrame>
    </p:spTree>
    <p:extLst>
      <p:ext uri="{BB962C8B-B14F-4D97-AF65-F5344CB8AC3E}">
        <p14:creationId xmlns:p14="http://schemas.microsoft.com/office/powerpoint/2010/main" val="3843379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611560" y="692696"/>
            <a:ext cx="8424936" cy="4893647"/>
          </a:xfrm>
          <a:prstGeom prst="rect">
            <a:avLst/>
          </a:prstGeom>
        </p:spPr>
        <p:txBody>
          <a:bodyPr wrap="square">
            <a:spAutoFit/>
          </a:bodyPr>
          <a:lstStyle/>
          <a:p>
            <a:r>
              <a:rPr lang="en-US" altLang="ko-KR" sz="2400" dirty="0" smtClean="0"/>
              <a:t>2017</a:t>
            </a:r>
            <a:r>
              <a:rPr lang="ko-KR" altLang="en-US" sz="2400" dirty="0" smtClean="0"/>
              <a:t>년 제</a:t>
            </a:r>
            <a:r>
              <a:rPr lang="en-US" altLang="ko-KR" sz="2400" dirty="0" smtClean="0"/>
              <a:t>23</a:t>
            </a:r>
            <a:r>
              <a:rPr lang="ko-KR" altLang="en-US" sz="2400" dirty="0" smtClean="0"/>
              <a:t>차 당사국총회에서 </a:t>
            </a:r>
            <a:r>
              <a:rPr lang="ko-KR" altLang="en-US" sz="2400" dirty="0" err="1" smtClean="0"/>
              <a:t>젠더액션플랜</a:t>
            </a:r>
            <a:r>
              <a:rPr lang="ko-KR" altLang="en-US" sz="2400" dirty="0" smtClean="0"/>
              <a:t> 채택</a:t>
            </a:r>
            <a:endParaRPr lang="en-US" altLang="ko-KR" sz="2400" dirty="0" smtClean="0"/>
          </a:p>
          <a:p>
            <a:r>
              <a:rPr lang="en-US" altLang="ko-KR" sz="2000" dirty="0" smtClean="0"/>
              <a:t>(UNFCCC, 2017b, </a:t>
            </a:r>
            <a:r>
              <a:rPr lang="en-US" altLang="ko-KR" sz="2000" dirty="0" err="1" smtClean="0"/>
              <a:t>para</a:t>
            </a:r>
            <a:r>
              <a:rPr lang="en-US" altLang="ko-KR" sz="2000" dirty="0" smtClean="0"/>
              <a:t> 1 and Annex). </a:t>
            </a:r>
          </a:p>
          <a:p>
            <a:endParaRPr lang="en-US" altLang="ko-KR" sz="2400" dirty="0" smtClean="0"/>
          </a:p>
          <a:p>
            <a:r>
              <a:rPr lang="ko-KR" altLang="en-US" sz="2400" dirty="0" err="1" smtClean="0"/>
              <a:t>젠더액션플랜</a:t>
            </a:r>
            <a:r>
              <a:rPr lang="ko-KR" altLang="en-US" sz="2400" dirty="0" smtClean="0"/>
              <a:t>  </a:t>
            </a:r>
            <a:r>
              <a:rPr lang="en-US" altLang="ko-KR" sz="2400" dirty="0" smtClean="0"/>
              <a:t>GAP</a:t>
            </a:r>
          </a:p>
          <a:p>
            <a:r>
              <a:rPr lang="en-US" altLang="ko-KR" sz="2400" dirty="0" smtClean="0"/>
              <a:t>; </a:t>
            </a:r>
            <a:r>
              <a:rPr lang="ko-KR" altLang="en-US" sz="2400" dirty="0" smtClean="0"/>
              <a:t>다섯 가지 우선순위 분야와 분야별 활동으로 구성</a:t>
            </a:r>
            <a:r>
              <a:rPr lang="en-US" altLang="ko-KR" sz="2400" dirty="0" smtClean="0"/>
              <a:t> </a:t>
            </a:r>
          </a:p>
          <a:p>
            <a:endParaRPr lang="en-US" altLang="ko-KR" sz="2400" dirty="0"/>
          </a:p>
          <a:p>
            <a:r>
              <a:rPr lang="en-US" altLang="ko-KR" sz="2400" dirty="0" smtClean="0"/>
              <a:t>= &gt; </a:t>
            </a:r>
            <a:r>
              <a:rPr lang="ko-KR" altLang="en-US" sz="2400" dirty="0" smtClean="0"/>
              <a:t>우선순위 분야</a:t>
            </a:r>
            <a:endParaRPr lang="en-US" altLang="ko-KR" sz="2400" dirty="0" smtClean="0"/>
          </a:p>
          <a:p>
            <a:r>
              <a:rPr lang="ko-KR" altLang="en-US" sz="2400" dirty="0" smtClean="0"/>
              <a:t> </a:t>
            </a:r>
            <a:endParaRPr lang="en-US" altLang="ko-KR" sz="2400" dirty="0" smtClean="0"/>
          </a:p>
          <a:p>
            <a:r>
              <a:rPr lang="en-US" altLang="ko-KR" sz="2400" dirty="0" smtClean="0"/>
              <a:t>1. </a:t>
            </a:r>
            <a:r>
              <a:rPr lang="ko-KR" altLang="en-US" sz="2400" dirty="0" smtClean="0"/>
              <a:t>역량강화</a:t>
            </a:r>
            <a:r>
              <a:rPr lang="en-US" altLang="ko-KR" sz="2400" dirty="0" smtClean="0"/>
              <a:t>, </a:t>
            </a:r>
            <a:r>
              <a:rPr lang="ko-KR" altLang="en-US" sz="2400" dirty="0" smtClean="0"/>
              <a:t>지식공유 및 소통</a:t>
            </a:r>
            <a:r>
              <a:rPr lang="en-US" altLang="ko-KR" sz="2400" dirty="0" smtClean="0"/>
              <a:t> </a:t>
            </a:r>
          </a:p>
          <a:p>
            <a:r>
              <a:rPr lang="en-US" altLang="ko-KR" sz="2400" dirty="0" smtClean="0"/>
              <a:t>2. </a:t>
            </a:r>
            <a:r>
              <a:rPr lang="ko-KR" altLang="en-US" sz="2400" dirty="0" err="1" smtClean="0"/>
              <a:t>젠더</a:t>
            </a:r>
            <a:r>
              <a:rPr lang="ko-KR" altLang="en-US" sz="2400" dirty="0" smtClean="0"/>
              <a:t> 균형과 참여</a:t>
            </a:r>
            <a:r>
              <a:rPr lang="en-US" altLang="ko-KR" sz="2400" dirty="0" smtClean="0"/>
              <a:t>, </a:t>
            </a:r>
            <a:r>
              <a:rPr lang="ko-KR" altLang="en-US" sz="2400" dirty="0" smtClean="0"/>
              <a:t>여성 리더십</a:t>
            </a:r>
            <a:endParaRPr lang="en-US" altLang="ko-KR" sz="2400" dirty="0" smtClean="0"/>
          </a:p>
          <a:p>
            <a:r>
              <a:rPr lang="en-US" altLang="ko-KR" sz="2400" dirty="0" smtClean="0"/>
              <a:t>3. </a:t>
            </a:r>
            <a:r>
              <a:rPr lang="ko-KR" altLang="en-US" sz="2400" dirty="0" smtClean="0"/>
              <a:t>일관성</a:t>
            </a:r>
            <a:endParaRPr lang="en-US" altLang="ko-KR" sz="2400" dirty="0" smtClean="0"/>
          </a:p>
          <a:p>
            <a:r>
              <a:rPr lang="en-US" altLang="ko-KR" sz="2400" dirty="0" smtClean="0"/>
              <a:t>4. </a:t>
            </a:r>
            <a:r>
              <a:rPr lang="ko-KR" altLang="en-US" sz="2400" dirty="0" smtClean="0"/>
              <a:t>성</a:t>
            </a:r>
            <a:r>
              <a:rPr lang="en-US" altLang="ko-KR" sz="2400" dirty="0" smtClean="0"/>
              <a:t>-</a:t>
            </a:r>
            <a:r>
              <a:rPr lang="ko-KR" altLang="en-US" sz="2400" dirty="0" smtClean="0"/>
              <a:t>반응적인 이행 및 이행수단</a:t>
            </a:r>
            <a:r>
              <a:rPr lang="en-US" altLang="ko-KR" sz="2400" dirty="0" smtClean="0"/>
              <a:t> </a:t>
            </a:r>
          </a:p>
          <a:p>
            <a:r>
              <a:rPr lang="en-US" altLang="ko-KR" sz="2400" dirty="0" smtClean="0"/>
              <a:t>5. </a:t>
            </a:r>
            <a:r>
              <a:rPr lang="ko-KR" altLang="en-US" sz="2400" dirty="0" smtClean="0"/>
              <a:t>모니터링</a:t>
            </a:r>
            <a:r>
              <a:rPr lang="en-US" altLang="ko-KR" sz="2400" dirty="0" smtClean="0"/>
              <a:t>·</a:t>
            </a:r>
            <a:r>
              <a:rPr lang="ko-KR" altLang="en-US" sz="2400" dirty="0" smtClean="0"/>
              <a:t>보고</a:t>
            </a:r>
            <a:endParaRPr lang="ko-KR" altLang="en-US" sz="2400"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31</a:t>
            </a:fld>
            <a:endParaRPr lang="ko-KR" altLang="en-US"/>
          </a:p>
        </p:txBody>
      </p:sp>
    </p:spTree>
    <p:extLst>
      <p:ext uri="{BB962C8B-B14F-4D97-AF65-F5344CB8AC3E}">
        <p14:creationId xmlns:p14="http://schemas.microsoft.com/office/powerpoint/2010/main" val="35064552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44824"/>
            <a:ext cx="7500468" cy="425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직사각형 1"/>
          <p:cNvSpPr/>
          <p:nvPr/>
        </p:nvSpPr>
        <p:spPr>
          <a:xfrm>
            <a:off x="323528" y="204098"/>
            <a:ext cx="8820472" cy="1446550"/>
          </a:xfrm>
          <a:prstGeom prst="rect">
            <a:avLst/>
          </a:prstGeom>
        </p:spPr>
        <p:txBody>
          <a:bodyPr wrap="square">
            <a:spAutoFit/>
          </a:bodyPr>
          <a:lstStyle/>
          <a:p>
            <a:r>
              <a:rPr lang="en-US" altLang="ko-KR" dirty="0" smtClean="0"/>
              <a:t>GAP priority areas</a:t>
            </a:r>
          </a:p>
          <a:p>
            <a:r>
              <a:rPr lang="en-US" altLang="ko-KR" sz="1400" dirty="0" smtClean="0"/>
              <a:t>The enhanced gender action plan sets out objectives and activities under five priority areas that aim to advance knowledge and understanding of gender-responsive climate action and its coherent mainstreaming in the implementation of the UNFCCC and the work of Parties, the secretariat, United Nations entities and all stakeholders at all levels, as well as women’s full, equal and meaningful participation in the UNFCCC process.</a:t>
            </a:r>
            <a:endParaRPr lang="ko-KR" altLang="en-US" sz="1400"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32</a:t>
            </a:fld>
            <a:endParaRPr lang="ko-KR" altLang="en-US"/>
          </a:p>
        </p:txBody>
      </p:sp>
    </p:spTree>
    <p:extLst>
      <p:ext uri="{BB962C8B-B14F-4D97-AF65-F5344CB8AC3E}">
        <p14:creationId xmlns:p14="http://schemas.microsoft.com/office/powerpoint/2010/main" val="39781534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0F5CDCEA-A2A6-419D-9974-C60DA19EC799}" type="slidenum">
              <a:rPr lang="ko-KR" altLang="en-US" smtClean="0"/>
              <a:t>33</a:t>
            </a:fld>
            <a:endParaRPr lang="ko-KR" altLang="en-US"/>
          </a:p>
        </p:txBody>
      </p:sp>
      <p:sp>
        <p:nvSpPr>
          <p:cNvPr id="4" name="직사각형 3"/>
          <p:cNvSpPr/>
          <p:nvPr/>
        </p:nvSpPr>
        <p:spPr>
          <a:xfrm>
            <a:off x="298723" y="215355"/>
            <a:ext cx="8424936" cy="2308324"/>
          </a:xfrm>
          <a:prstGeom prst="rect">
            <a:avLst/>
          </a:prstGeom>
        </p:spPr>
        <p:txBody>
          <a:bodyPr wrap="square">
            <a:spAutoFit/>
          </a:bodyPr>
          <a:lstStyle/>
          <a:p>
            <a:r>
              <a:rPr lang="en-US" altLang="ko-KR" b="1" dirty="0"/>
              <a:t>Decision -/CP.23</a:t>
            </a:r>
          </a:p>
          <a:p>
            <a:r>
              <a:rPr lang="en-US" altLang="ko-KR" b="1" dirty="0"/>
              <a:t>Establishment of a gender action </a:t>
            </a:r>
            <a:r>
              <a:rPr lang="en-US" altLang="ko-KR" b="1" dirty="0" smtClean="0"/>
              <a:t>plan</a:t>
            </a:r>
          </a:p>
          <a:p>
            <a:r>
              <a:rPr lang="en-US" altLang="ko-KR" b="1" dirty="0" smtClean="0"/>
              <a:t>Priority </a:t>
            </a:r>
            <a:r>
              <a:rPr lang="en-US" altLang="ko-KR" b="1" dirty="0"/>
              <a:t>areas</a:t>
            </a:r>
          </a:p>
          <a:p>
            <a:r>
              <a:rPr lang="en-US" altLang="ko-KR" dirty="0"/>
              <a:t>6. Parties, the secretariat and relevant organizations are invited to undertake </a:t>
            </a:r>
            <a:r>
              <a:rPr lang="en-US" altLang="ko-KR" dirty="0" smtClean="0"/>
              <a:t>the activities </a:t>
            </a:r>
            <a:r>
              <a:rPr lang="en-US" altLang="ko-KR" dirty="0"/>
              <a:t>contained in the GAP, as appropriate. The GAP sets out, in five priority areas, </a:t>
            </a:r>
            <a:r>
              <a:rPr lang="en-US" altLang="ko-KR" dirty="0" smtClean="0"/>
              <a:t>the activities </a:t>
            </a:r>
            <a:r>
              <a:rPr lang="en-US" altLang="ko-KR" dirty="0"/>
              <a:t>that will drive the achievement of its objectives</a:t>
            </a:r>
            <a:r>
              <a:rPr lang="en-US" altLang="ko-KR" dirty="0" smtClean="0"/>
              <a:t>.</a:t>
            </a:r>
          </a:p>
          <a:p>
            <a:endParaRPr lang="en-US" altLang="ko-KR" dirty="0"/>
          </a:p>
          <a:p>
            <a:r>
              <a:rPr lang="en-US" altLang="ko-KR" sz="1600" b="1" dirty="0"/>
              <a:t>Priority area A: capacity-building, knowledge sharing and communication</a:t>
            </a:r>
            <a:endParaRPr lang="ko-KR" altLang="en-US" sz="1600" b="1" dirty="0"/>
          </a:p>
        </p:txBody>
      </p:sp>
      <p:sp>
        <p:nvSpPr>
          <p:cNvPr id="5" name="직사각형 4"/>
          <p:cNvSpPr/>
          <p:nvPr/>
        </p:nvSpPr>
        <p:spPr>
          <a:xfrm>
            <a:off x="298723" y="2564904"/>
            <a:ext cx="8352928" cy="4185761"/>
          </a:xfrm>
          <a:prstGeom prst="rect">
            <a:avLst/>
          </a:prstGeom>
        </p:spPr>
        <p:txBody>
          <a:bodyPr wrap="square">
            <a:spAutoFit/>
          </a:bodyPr>
          <a:lstStyle/>
          <a:p>
            <a:r>
              <a:rPr lang="en-US" altLang="ko-KR" sz="1400" dirty="0"/>
              <a:t>A.1</a:t>
            </a:r>
          </a:p>
          <a:p>
            <a:r>
              <a:rPr lang="en-US" altLang="ko-KR" sz="1400" dirty="0"/>
              <a:t>Through the use of such mechanisms as workshops, </a:t>
            </a:r>
            <a:r>
              <a:rPr lang="en-US" altLang="ko-KR" sz="1400" dirty="0" smtClean="0"/>
              <a:t>technical assistance</a:t>
            </a:r>
            <a:r>
              <a:rPr lang="en-US" altLang="ko-KR" sz="1400" dirty="0"/>
              <a:t>, etc., enhance the capacity of Parties and </a:t>
            </a:r>
            <a:r>
              <a:rPr lang="en-US" altLang="ko-KR" sz="1400" dirty="0" smtClean="0"/>
              <a:t>stakeholders to </a:t>
            </a:r>
            <a:r>
              <a:rPr lang="en-US" altLang="ko-KR" sz="1400" dirty="0"/>
              <a:t>develop gender-responsive policies, plans and </a:t>
            </a:r>
            <a:r>
              <a:rPr lang="en-US" altLang="ko-KR" sz="1400" dirty="0" err="1"/>
              <a:t>programmes</a:t>
            </a:r>
            <a:r>
              <a:rPr lang="en-US" altLang="ko-KR" sz="1400" dirty="0"/>
              <a:t> </a:t>
            </a:r>
            <a:r>
              <a:rPr lang="en-US" altLang="ko-KR" sz="1400" dirty="0" smtClean="0"/>
              <a:t>on adaptation</a:t>
            </a:r>
            <a:r>
              <a:rPr lang="en-US" altLang="ko-KR" sz="1400" dirty="0"/>
              <a:t>, mitigation, capacity-building, technology </a:t>
            </a:r>
            <a:r>
              <a:rPr lang="en-US" altLang="ko-KR" sz="1400" dirty="0" smtClean="0"/>
              <a:t>and finance</a:t>
            </a:r>
            <a:endParaRPr lang="en-US" altLang="ko-KR" sz="1400" dirty="0"/>
          </a:p>
          <a:p>
            <a:r>
              <a:rPr lang="en-US" altLang="ko-KR" sz="1400" dirty="0"/>
              <a:t>Parties, United </a:t>
            </a:r>
            <a:r>
              <a:rPr lang="en-US" altLang="ko-KR" sz="1400" dirty="0" smtClean="0"/>
              <a:t>Nations entities </a:t>
            </a:r>
            <a:r>
              <a:rPr lang="en-US" altLang="ko-KR" sz="1400" dirty="0"/>
              <a:t>and </a:t>
            </a:r>
            <a:r>
              <a:rPr lang="en-US" altLang="ko-KR" sz="1400" dirty="0" smtClean="0"/>
              <a:t>relevant organizations</a:t>
            </a:r>
            <a:endParaRPr lang="en-US" altLang="ko-KR" sz="1400" dirty="0"/>
          </a:p>
          <a:p>
            <a:r>
              <a:rPr lang="en-US" altLang="ko-KR" sz="1400" dirty="0"/>
              <a:t>2018 </a:t>
            </a:r>
            <a:endParaRPr lang="en-US" altLang="ko-KR" sz="1400" dirty="0" smtClean="0"/>
          </a:p>
          <a:p>
            <a:r>
              <a:rPr lang="en-US" altLang="ko-KR" sz="1400" dirty="0" smtClean="0"/>
              <a:t>Gender responsive climate </a:t>
            </a:r>
            <a:r>
              <a:rPr lang="en-US" altLang="ko-KR" sz="1400" dirty="0"/>
              <a:t>policies</a:t>
            </a:r>
            <a:r>
              <a:rPr lang="en-US" altLang="ko-KR" sz="1400" dirty="0" smtClean="0"/>
              <a:t>, plans and </a:t>
            </a:r>
            <a:r>
              <a:rPr lang="en-US" altLang="ko-KR" sz="1400" dirty="0" err="1" smtClean="0"/>
              <a:t>programmes</a:t>
            </a:r>
            <a:endParaRPr lang="en-US" altLang="ko-KR" sz="1400" dirty="0" smtClean="0"/>
          </a:p>
          <a:p>
            <a:r>
              <a:rPr lang="en-US" altLang="ko-KR" sz="1400" dirty="0"/>
              <a:t>A.2</a:t>
            </a:r>
          </a:p>
          <a:p>
            <a:r>
              <a:rPr lang="en-US" altLang="ko-KR" sz="1400" dirty="0"/>
              <a:t>Make a submission on the systematic integration of </a:t>
            </a:r>
            <a:r>
              <a:rPr lang="en-US" altLang="ko-KR" sz="1400" dirty="0" smtClean="0"/>
              <a:t>gender sensitive and </a:t>
            </a:r>
            <a:r>
              <a:rPr lang="en-US" altLang="ko-KR" sz="1400" dirty="0"/>
              <a:t>participatory education, training, public awareness</a:t>
            </a:r>
            <a:r>
              <a:rPr lang="en-US" altLang="ko-KR" sz="1400" dirty="0" smtClean="0"/>
              <a:t>, public </a:t>
            </a:r>
            <a:r>
              <a:rPr lang="en-US" altLang="ko-KR" sz="1400" dirty="0"/>
              <a:t>participation and public access to information </a:t>
            </a:r>
            <a:r>
              <a:rPr lang="en-US" altLang="ko-KR" sz="1400" dirty="0" smtClean="0"/>
              <a:t>from national </a:t>
            </a:r>
            <a:r>
              <a:rPr lang="en-US" altLang="ko-KR" sz="1400" dirty="0"/>
              <a:t>to local level into all mitigation and adaptation </a:t>
            </a:r>
            <a:r>
              <a:rPr lang="en-US" altLang="ko-KR" sz="1400" dirty="0" smtClean="0"/>
              <a:t>activities implemented </a:t>
            </a:r>
            <a:r>
              <a:rPr lang="en-US" altLang="ko-KR" sz="1400" dirty="0"/>
              <a:t>under the Convention and the Paris Agreement</a:t>
            </a:r>
            <a:r>
              <a:rPr lang="en-US" altLang="ko-KR" sz="1400" dirty="0" smtClean="0"/>
              <a:t>, including </a:t>
            </a:r>
            <a:r>
              <a:rPr lang="en-US" altLang="ko-KR" sz="1400" dirty="0"/>
              <a:t>into the implementation of NDCs and the </a:t>
            </a:r>
            <a:r>
              <a:rPr lang="en-US" altLang="ko-KR" sz="1400" dirty="0" smtClean="0"/>
              <a:t>formulation of </a:t>
            </a:r>
            <a:r>
              <a:rPr lang="en-US" altLang="ko-KR" sz="1400" dirty="0"/>
              <a:t>long-term low greenhouse gas emission </a:t>
            </a:r>
            <a:r>
              <a:rPr lang="en-US" altLang="ko-KR" sz="1400" dirty="0" smtClean="0"/>
              <a:t>development strategies</a:t>
            </a:r>
            <a:r>
              <a:rPr lang="en-US" altLang="ko-KR" sz="1400" dirty="0"/>
              <a:t>, and invite Parties to hold a dialogue under the </a:t>
            </a:r>
            <a:r>
              <a:rPr lang="en-US" altLang="ko-KR" sz="1400" dirty="0" smtClean="0"/>
              <a:t> Action for </a:t>
            </a:r>
            <a:r>
              <a:rPr lang="en-US" altLang="ko-KR" sz="1400" dirty="0"/>
              <a:t>Climate Empowerment agenda item on how Parties </a:t>
            </a:r>
            <a:r>
              <a:rPr lang="en-US" altLang="ko-KR" sz="1400" dirty="0" smtClean="0"/>
              <a:t>and observer </a:t>
            </a:r>
            <a:r>
              <a:rPr lang="en-US" altLang="ko-KR" sz="1400" dirty="0"/>
              <a:t>organizations have promoted the systematic </a:t>
            </a:r>
            <a:r>
              <a:rPr lang="en-US" altLang="ko-KR" sz="1400" dirty="0" smtClean="0"/>
              <a:t>integration of </a:t>
            </a:r>
            <a:r>
              <a:rPr lang="en-US" altLang="ko-KR" sz="1400" dirty="0"/>
              <a:t>gender considerations into the above-mentioned issues</a:t>
            </a:r>
          </a:p>
          <a:p>
            <a:r>
              <a:rPr lang="en-US" altLang="ko-KR" sz="1400" dirty="0"/>
              <a:t>Parties and </a:t>
            </a:r>
            <a:r>
              <a:rPr lang="en-US" altLang="ko-KR" sz="1400" dirty="0" smtClean="0"/>
              <a:t>observer organizations, secretariat </a:t>
            </a:r>
            <a:r>
              <a:rPr lang="en-US" altLang="ko-KR" sz="1400" dirty="0"/>
              <a:t>gender </a:t>
            </a:r>
            <a:r>
              <a:rPr lang="en-US" altLang="ko-KR" sz="1400" dirty="0" smtClean="0"/>
              <a:t>focal point</a:t>
            </a:r>
            <a:r>
              <a:rPr lang="en-US" altLang="ko-KR" sz="1400" dirty="0"/>
              <a:t>, and the </a:t>
            </a:r>
            <a:r>
              <a:rPr lang="en-US" altLang="ko-KR" sz="1400" dirty="0" smtClean="0"/>
              <a:t>Paris Committee </a:t>
            </a:r>
            <a:r>
              <a:rPr lang="en-US" altLang="ko-KR" sz="1400" dirty="0"/>
              <a:t>on</a:t>
            </a:r>
          </a:p>
          <a:p>
            <a:r>
              <a:rPr lang="en-US" altLang="ko-KR" sz="1400" dirty="0" smtClean="0"/>
              <a:t>Capacity-building 2018 </a:t>
            </a:r>
          </a:p>
          <a:p>
            <a:r>
              <a:rPr lang="en-US" altLang="ko-KR" sz="1400" dirty="0" smtClean="0"/>
              <a:t>Submission </a:t>
            </a:r>
            <a:r>
              <a:rPr lang="en-US" altLang="ko-KR" sz="1400" dirty="0"/>
              <a:t>and </a:t>
            </a:r>
            <a:r>
              <a:rPr lang="en-US" altLang="ko-KR" sz="1400" dirty="0" smtClean="0"/>
              <a:t>dialogue</a:t>
            </a:r>
          </a:p>
          <a:p>
            <a:r>
              <a:rPr lang="en-US" altLang="ko-KR" sz="1400" dirty="0" smtClean="0"/>
              <a:t>Priority </a:t>
            </a:r>
            <a:r>
              <a:rPr lang="en-US" altLang="ko-KR" sz="1400" dirty="0"/>
              <a:t>area B: gender balance, participation and women’s leadership</a:t>
            </a:r>
            <a:endParaRPr lang="ko-KR" altLang="en-US" sz="1400" dirty="0"/>
          </a:p>
        </p:txBody>
      </p:sp>
    </p:spTree>
    <p:extLst>
      <p:ext uri="{BB962C8B-B14F-4D97-AF65-F5344CB8AC3E}">
        <p14:creationId xmlns:p14="http://schemas.microsoft.com/office/powerpoint/2010/main" val="14961304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0F5CDCEA-A2A6-419D-9974-C60DA19EC799}" type="slidenum">
              <a:rPr lang="ko-KR" altLang="en-US" smtClean="0"/>
              <a:t>34</a:t>
            </a:fld>
            <a:endParaRPr lang="ko-KR" altLang="en-US"/>
          </a:p>
        </p:txBody>
      </p:sp>
      <p:sp>
        <p:nvSpPr>
          <p:cNvPr id="5" name="직사각형 4"/>
          <p:cNvSpPr/>
          <p:nvPr/>
        </p:nvSpPr>
        <p:spPr>
          <a:xfrm>
            <a:off x="251520" y="260648"/>
            <a:ext cx="8352928" cy="4616648"/>
          </a:xfrm>
          <a:prstGeom prst="rect">
            <a:avLst/>
          </a:prstGeom>
        </p:spPr>
        <p:txBody>
          <a:bodyPr wrap="square">
            <a:spAutoFit/>
          </a:bodyPr>
          <a:lstStyle/>
          <a:p>
            <a:endParaRPr lang="en-US" altLang="ko-KR" sz="1400" dirty="0" smtClean="0"/>
          </a:p>
          <a:p>
            <a:r>
              <a:rPr lang="en-US" altLang="ko-KR" sz="1400" b="1" dirty="0" smtClean="0"/>
              <a:t>Priority </a:t>
            </a:r>
            <a:r>
              <a:rPr lang="en-US" altLang="ko-KR" sz="1400" b="1" dirty="0"/>
              <a:t>area C: </a:t>
            </a:r>
            <a:r>
              <a:rPr lang="en-US" altLang="ko-KR" sz="1400" b="1" dirty="0" smtClean="0"/>
              <a:t>coherence</a:t>
            </a:r>
          </a:p>
          <a:p>
            <a:r>
              <a:rPr lang="en-US" altLang="ko-KR" sz="1400" dirty="0" smtClean="0"/>
              <a:t>C.1</a:t>
            </a:r>
            <a:endParaRPr lang="en-US" altLang="ko-KR" sz="1400" dirty="0"/>
          </a:p>
          <a:p>
            <a:r>
              <a:rPr lang="en-US" altLang="ko-KR" sz="1400" dirty="0"/>
              <a:t>At SBI 48 hold a dialogue, open to Parties and observers, </a:t>
            </a:r>
            <a:r>
              <a:rPr lang="en-US" altLang="ko-KR" sz="1400" dirty="0" smtClean="0"/>
              <a:t>with the </a:t>
            </a:r>
            <a:r>
              <a:rPr lang="en-US" altLang="ko-KR" sz="1400" dirty="0"/>
              <a:t>chairs of UNFCCC constituted bodies to discuss </a:t>
            </a:r>
            <a:r>
              <a:rPr lang="en-US" altLang="ko-KR" sz="1400" dirty="0" smtClean="0"/>
              <a:t>the outcomes </a:t>
            </a:r>
            <a:r>
              <a:rPr lang="en-US" altLang="ko-KR" sz="1400" dirty="0"/>
              <a:t>of the technical paper on entry points requested </a:t>
            </a:r>
            <a:r>
              <a:rPr lang="en-US" altLang="ko-KR" sz="1400" dirty="0" smtClean="0"/>
              <a:t>in decision </a:t>
            </a:r>
            <a:r>
              <a:rPr lang="en-US" altLang="ko-KR" sz="1400" dirty="0"/>
              <a:t>21/CP.22, paragraph 13, and any </a:t>
            </a:r>
            <a:r>
              <a:rPr lang="en-US" altLang="ko-KR" sz="1400" dirty="0" smtClean="0"/>
              <a:t>potential recommendations</a:t>
            </a:r>
            <a:endParaRPr lang="en-US" altLang="ko-KR" sz="1400" dirty="0"/>
          </a:p>
          <a:p>
            <a:r>
              <a:rPr lang="en-US" altLang="ko-KR" sz="1400" dirty="0"/>
              <a:t>Secretariat SBI 48 </a:t>
            </a:r>
            <a:endParaRPr lang="en-US" altLang="ko-KR" sz="1400" dirty="0" smtClean="0"/>
          </a:p>
          <a:p>
            <a:r>
              <a:rPr lang="en-US" altLang="ko-KR" sz="1400" dirty="0" smtClean="0"/>
              <a:t>Dialogue</a:t>
            </a:r>
            <a:endParaRPr lang="en-US" altLang="ko-KR" sz="1400" dirty="0"/>
          </a:p>
          <a:p>
            <a:r>
              <a:rPr lang="en-US" altLang="ko-KR" sz="1400" dirty="0"/>
              <a:t>C.2</a:t>
            </a:r>
          </a:p>
          <a:p>
            <a:r>
              <a:rPr lang="en-US" altLang="ko-KR" sz="1400" dirty="0"/>
              <a:t>Provide capacity-building to chairs and members of </a:t>
            </a:r>
            <a:r>
              <a:rPr lang="en-US" altLang="ko-KR" sz="1400" dirty="0" smtClean="0"/>
              <a:t>UNFCCC  constituted </a:t>
            </a:r>
            <a:r>
              <a:rPr lang="en-US" altLang="ko-KR" sz="1400" dirty="0"/>
              <a:t>bodies and technical teams of the secretariat </a:t>
            </a:r>
            <a:r>
              <a:rPr lang="en-US" altLang="ko-KR" sz="1400" dirty="0" smtClean="0"/>
              <a:t>on how </a:t>
            </a:r>
            <a:r>
              <a:rPr lang="en-US" altLang="ko-KR" sz="1400" dirty="0"/>
              <a:t>to integrate gender considerations into their </a:t>
            </a:r>
            <a:r>
              <a:rPr lang="en-US" altLang="ko-KR" sz="1400" dirty="0" smtClean="0"/>
              <a:t>respective areas </a:t>
            </a:r>
            <a:r>
              <a:rPr lang="en-US" altLang="ko-KR" sz="1400" dirty="0"/>
              <a:t>of work and on meeting the goal of gender </a:t>
            </a:r>
            <a:r>
              <a:rPr lang="en-US" altLang="ko-KR" sz="1400" dirty="0" smtClean="0"/>
              <a:t>balance </a:t>
            </a:r>
          </a:p>
          <a:p>
            <a:r>
              <a:rPr lang="en-US" altLang="ko-KR" sz="1400" dirty="0" smtClean="0"/>
              <a:t>The secretariat gender </a:t>
            </a:r>
            <a:r>
              <a:rPr lang="en-US" altLang="ko-KR" sz="1400" dirty="0"/>
              <a:t>team, </a:t>
            </a:r>
            <a:r>
              <a:rPr lang="en-US" altLang="ko-KR" sz="1400" dirty="0" smtClean="0"/>
              <a:t>United Nations </a:t>
            </a:r>
            <a:r>
              <a:rPr lang="en-US" altLang="ko-KR" sz="1400" dirty="0"/>
              <a:t>entities</a:t>
            </a:r>
            <a:r>
              <a:rPr lang="en-US" altLang="ko-KR" sz="1400" dirty="0" smtClean="0"/>
              <a:t>, other stakeholders and relevant organizations</a:t>
            </a:r>
            <a:endParaRPr lang="en-US" altLang="ko-KR" sz="1400" dirty="0"/>
          </a:p>
          <a:p>
            <a:r>
              <a:rPr lang="en-US" altLang="ko-KR" sz="1400" dirty="0"/>
              <a:t>Chairs </a:t>
            </a:r>
            <a:r>
              <a:rPr lang="en-US" altLang="ko-KR" sz="1400" dirty="0" smtClean="0"/>
              <a:t>and members of UNFCCC constituted bodies supporting the integration of gender </a:t>
            </a:r>
            <a:r>
              <a:rPr lang="en-US" altLang="ko-KR" sz="1400" dirty="0"/>
              <a:t>into their</a:t>
            </a:r>
          </a:p>
          <a:p>
            <a:r>
              <a:rPr lang="en-US" altLang="ko-KR" sz="1400" dirty="0"/>
              <a:t>Work / Provision </a:t>
            </a:r>
            <a:r>
              <a:rPr lang="en-US" altLang="ko-KR" sz="1400" dirty="0" smtClean="0"/>
              <a:t>of capacity-building</a:t>
            </a:r>
          </a:p>
          <a:p>
            <a:r>
              <a:rPr lang="en-US" altLang="ko-KR" sz="1400" dirty="0"/>
              <a:t>C.3</a:t>
            </a:r>
          </a:p>
          <a:p>
            <a:r>
              <a:rPr lang="en-US" altLang="ko-KR" sz="1400" dirty="0"/>
              <a:t>Share information on efforts made to support </a:t>
            </a:r>
            <a:r>
              <a:rPr lang="en-US" altLang="ko-KR" sz="1400" dirty="0" smtClean="0"/>
              <a:t>the implementation </a:t>
            </a:r>
            <a:r>
              <a:rPr lang="en-US" altLang="ko-KR" sz="1400" dirty="0"/>
              <a:t>of activities to enhance </a:t>
            </a:r>
            <a:r>
              <a:rPr lang="en-US" altLang="ko-KR" sz="1400" dirty="0" smtClean="0"/>
              <a:t>synergies </a:t>
            </a:r>
            <a:r>
              <a:rPr lang="en-US" altLang="ko-KR" sz="1400" dirty="0"/>
              <a:t>with </a:t>
            </a:r>
            <a:r>
              <a:rPr lang="en-US" altLang="ko-KR" sz="1400" dirty="0" smtClean="0"/>
              <a:t>other United </a:t>
            </a:r>
            <a:r>
              <a:rPr lang="en-US" altLang="ko-KR" sz="1400" dirty="0"/>
              <a:t>Nations entities and processes, paying </a:t>
            </a:r>
            <a:r>
              <a:rPr lang="en-US" altLang="ko-KR" sz="1400" dirty="0" smtClean="0"/>
              <a:t>particular attention </a:t>
            </a:r>
            <a:r>
              <a:rPr lang="en-US" altLang="ko-KR" sz="1400" dirty="0"/>
              <a:t>to the 2030 Agenda for Sustainable </a:t>
            </a:r>
            <a:r>
              <a:rPr lang="en-US" altLang="ko-KR" sz="1400" dirty="0" smtClean="0"/>
              <a:t>Development United Nations entities </a:t>
            </a:r>
            <a:r>
              <a:rPr lang="en-US" altLang="ko-KR" sz="1400" dirty="0"/>
              <a:t>and </a:t>
            </a:r>
            <a:r>
              <a:rPr lang="en-US" altLang="ko-KR" sz="1400" dirty="0" smtClean="0"/>
              <a:t>other relevant organizations </a:t>
            </a:r>
            <a:endParaRPr lang="en-US" altLang="ko-KR" sz="1400" dirty="0"/>
          </a:p>
          <a:p>
            <a:r>
              <a:rPr lang="en-US" altLang="ko-KR" sz="1400" dirty="0" smtClean="0"/>
              <a:t>During sessions of the COP </a:t>
            </a:r>
          </a:p>
          <a:p>
            <a:r>
              <a:rPr lang="en-US" altLang="ko-KR" sz="1400" dirty="0" smtClean="0"/>
              <a:t>Promotion of efforts</a:t>
            </a:r>
            <a:endParaRPr lang="ko-KR" altLang="en-US" sz="1400" dirty="0"/>
          </a:p>
        </p:txBody>
      </p:sp>
    </p:spTree>
    <p:extLst>
      <p:ext uri="{BB962C8B-B14F-4D97-AF65-F5344CB8AC3E}">
        <p14:creationId xmlns:p14="http://schemas.microsoft.com/office/powerpoint/2010/main" val="30664599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0F5CDCEA-A2A6-419D-9974-C60DA19EC799}" type="slidenum">
              <a:rPr lang="ko-KR" altLang="en-US" smtClean="0"/>
              <a:t>35</a:t>
            </a:fld>
            <a:endParaRPr lang="ko-KR" altLang="en-US"/>
          </a:p>
        </p:txBody>
      </p:sp>
      <p:sp>
        <p:nvSpPr>
          <p:cNvPr id="5" name="직사각형 4"/>
          <p:cNvSpPr/>
          <p:nvPr/>
        </p:nvSpPr>
        <p:spPr>
          <a:xfrm>
            <a:off x="298723" y="260648"/>
            <a:ext cx="8352928" cy="5909310"/>
          </a:xfrm>
          <a:prstGeom prst="rect">
            <a:avLst/>
          </a:prstGeom>
        </p:spPr>
        <p:txBody>
          <a:bodyPr wrap="square">
            <a:spAutoFit/>
          </a:bodyPr>
          <a:lstStyle/>
          <a:p>
            <a:r>
              <a:rPr lang="en-US" altLang="ko-KR" sz="1400" b="1" dirty="0" smtClean="0"/>
              <a:t>Priority </a:t>
            </a:r>
            <a:r>
              <a:rPr lang="en-US" altLang="ko-KR" sz="1400" b="1" dirty="0"/>
              <a:t>area B: gender balance, participation and women’s </a:t>
            </a:r>
            <a:r>
              <a:rPr lang="en-US" altLang="ko-KR" sz="1400" b="1" dirty="0" smtClean="0"/>
              <a:t>leadership</a:t>
            </a:r>
          </a:p>
          <a:p>
            <a:r>
              <a:rPr lang="en-US" altLang="ko-KR" sz="1400" dirty="0"/>
              <a:t>B.1</a:t>
            </a:r>
          </a:p>
          <a:p>
            <a:r>
              <a:rPr lang="en-US" altLang="ko-KR" sz="1400" dirty="0"/>
              <a:t>Promote travel funds as a means to support the participation </a:t>
            </a:r>
            <a:r>
              <a:rPr lang="en-US" altLang="ko-KR" sz="1400" dirty="0" smtClean="0"/>
              <a:t>of women </a:t>
            </a:r>
            <a:r>
              <a:rPr lang="en-US" altLang="ko-KR" sz="1400" dirty="0"/>
              <a:t>in national delegations at UNFCCC sessions, </a:t>
            </a:r>
            <a:r>
              <a:rPr lang="en-US" altLang="ko-KR" sz="1400" dirty="0" smtClean="0"/>
              <a:t>including those </a:t>
            </a:r>
            <a:r>
              <a:rPr lang="en-US" altLang="ko-KR" sz="1400" dirty="0"/>
              <a:t>from grass-roots, local and indigenous </a:t>
            </a:r>
            <a:r>
              <a:rPr lang="en-US" altLang="ko-KR" sz="1400" dirty="0" smtClean="0"/>
              <a:t>peoples communities </a:t>
            </a:r>
            <a:r>
              <a:rPr lang="en-US" altLang="ko-KR" sz="1400" dirty="0"/>
              <a:t>from developing countries, the least </a:t>
            </a:r>
            <a:r>
              <a:rPr lang="en-US" altLang="ko-KR" sz="1400" dirty="0" smtClean="0"/>
              <a:t>developed countries </a:t>
            </a:r>
            <a:r>
              <a:rPr lang="en-US" altLang="ko-KR" sz="1400" dirty="0"/>
              <a:t>and small island developing States</a:t>
            </a:r>
          </a:p>
          <a:p>
            <a:r>
              <a:rPr lang="en-US" altLang="ko-KR" sz="1400" dirty="0"/>
              <a:t>Parties, </a:t>
            </a:r>
            <a:r>
              <a:rPr lang="en-US" altLang="ko-KR" sz="1400" dirty="0" smtClean="0"/>
              <a:t>the secretariat and observer organizations</a:t>
            </a:r>
            <a:endParaRPr lang="en-US" altLang="ko-KR" sz="1400" dirty="0"/>
          </a:p>
          <a:p>
            <a:r>
              <a:rPr lang="en-US" altLang="ko-KR" sz="1400" dirty="0"/>
              <a:t>2018–2019 </a:t>
            </a:r>
            <a:endParaRPr lang="en-US" altLang="ko-KR" sz="1400" dirty="0" smtClean="0"/>
          </a:p>
          <a:p>
            <a:r>
              <a:rPr lang="en-US" altLang="ko-KR" sz="1400" dirty="0" smtClean="0"/>
              <a:t>Promotion of funds</a:t>
            </a:r>
            <a:endParaRPr lang="en-US" altLang="ko-KR" sz="1400" dirty="0"/>
          </a:p>
          <a:p>
            <a:r>
              <a:rPr lang="en-US" altLang="ko-KR" sz="1400" dirty="0"/>
              <a:t>B.2</a:t>
            </a:r>
          </a:p>
          <a:p>
            <a:r>
              <a:rPr lang="en-US" altLang="ko-KR" sz="1400" dirty="0"/>
              <a:t>Include in regular notifications to Parties at the time </a:t>
            </a:r>
            <a:r>
              <a:rPr lang="en-US" altLang="ko-KR" sz="1400" dirty="0" smtClean="0"/>
              <a:t>of nominations </a:t>
            </a:r>
            <a:r>
              <a:rPr lang="en-US" altLang="ko-KR" sz="1400" dirty="0"/>
              <a:t>to UNFCCC bodies the latest report on the </a:t>
            </a:r>
            <a:r>
              <a:rPr lang="en-US" altLang="ko-KR" sz="1400" dirty="0" smtClean="0"/>
              <a:t>gender composition </a:t>
            </a:r>
            <a:r>
              <a:rPr lang="en-US" altLang="ko-KR" sz="1400" dirty="0"/>
              <a:t>of the relevant </a:t>
            </a:r>
            <a:r>
              <a:rPr lang="en-US" altLang="ko-KR" sz="1400" dirty="0" smtClean="0"/>
              <a:t>body Secretariat </a:t>
            </a:r>
          </a:p>
          <a:p>
            <a:r>
              <a:rPr lang="en-US" altLang="ko-KR" sz="1400" dirty="0" smtClean="0"/>
              <a:t>2018–2019 </a:t>
            </a:r>
          </a:p>
          <a:p>
            <a:r>
              <a:rPr lang="en-US" altLang="ko-KR" sz="1400" dirty="0" smtClean="0"/>
              <a:t>Updated information on gender balance at </a:t>
            </a:r>
            <a:r>
              <a:rPr lang="en-US" altLang="ko-KR" sz="1400" dirty="0"/>
              <a:t>the time </a:t>
            </a:r>
            <a:r>
              <a:rPr lang="en-US" altLang="ko-KR" sz="1400" dirty="0" smtClean="0"/>
              <a:t>of nominations to bodies</a:t>
            </a:r>
          </a:p>
          <a:p>
            <a:r>
              <a:rPr lang="en-US" altLang="ko-KR" sz="1400" dirty="0"/>
              <a:t>B.3</a:t>
            </a:r>
          </a:p>
          <a:p>
            <a:r>
              <a:rPr lang="en-US" altLang="ko-KR" sz="1400" dirty="0"/>
              <a:t>Organize and conduct capacity-building training on leadership</a:t>
            </a:r>
            <a:r>
              <a:rPr lang="en-US" altLang="ko-KR" sz="1400" dirty="0" smtClean="0"/>
              <a:t>, negotiation</a:t>
            </a:r>
            <a:r>
              <a:rPr lang="en-US" altLang="ko-KR" sz="1400" dirty="0"/>
              <a:t>, facilitation and chairing in the context of </a:t>
            </a:r>
            <a:r>
              <a:rPr lang="en-US" altLang="ko-KR" sz="1400" dirty="0" smtClean="0"/>
              <a:t>the UNFCCC </a:t>
            </a:r>
            <a:r>
              <a:rPr lang="en-US" altLang="ko-KR" sz="1400" dirty="0"/>
              <a:t>process in cooperation with United Nations </a:t>
            </a:r>
            <a:r>
              <a:rPr lang="en-US" altLang="ko-KR" sz="1400" dirty="0" smtClean="0"/>
              <a:t>system wide </a:t>
            </a:r>
            <a:r>
              <a:rPr lang="en-US" altLang="ko-KR" sz="1400" dirty="0"/>
              <a:t>efforts for </a:t>
            </a:r>
            <a:r>
              <a:rPr lang="en-US" altLang="ko-KR" sz="1400" dirty="0" smtClean="0"/>
              <a:t>women </a:t>
            </a:r>
          </a:p>
          <a:p>
            <a:r>
              <a:rPr lang="en-US" altLang="ko-KR" sz="1400" dirty="0" smtClean="0"/>
              <a:t>Parties</a:t>
            </a:r>
            <a:r>
              <a:rPr lang="en-US" altLang="ko-KR" sz="1400" dirty="0"/>
              <a:t>, </a:t>
            </a:r>
            <a:r>
              <a:rPr lang="en-US" altLang="ko-KR" sz="1400" dirty="0" smtClean="0"/>
              <a:t>United Nations </a:t>
            </a:r>
            <a:r>
              <a:rPr lang="en-US" altLang="ko-KR" sz="1400" dirty="0"/>
              <a:t>entities </a:t>
            </a:r>
            <a:r>
              <a:rPr lang="en-US" altLang="ko-KR" sz="1400" dirty="0" smtClean="0"/>
              <a:t>and relevant organizations</a:t>
            </a:r>
            <a:endParaRPr lang="en-US" altLang="ko-KR" sz="1400" dirty="0"/>
          </a:p>
          <a:p>
            <a:r>
              <a:rPr lang="en-US" altLang="ko-KR" sz="1400" dirty="0"/>
              <a:t>Provision </a:t>
            </a:r>
            <a:r>
              <a:rPr lang="en-US" altLang="ko-KR" sz="1400" dirty="0" smtClean="0"/>
              <a:t>of training</a:t>
            </a:r>
          </a:p>
          <a:p>
            <a:r>
              <a:rPr lang="en-US" altLang="ko-KR" sz="1400" dirty="0"/>
              <a:t>B.4</a:t>
            </a:r>
          </a:p>
          <a:p>
            <a:r>
              <a:rPr lang="en-US" altLang="ko-KR" sz="1400" dirty="0"/>
              <a:t>Cooperate in, promote, facilitate, develop and implement formal and non-formal education and training </a:t>
            </a:r>
            <a:r>
              <a:rPr lang="en-US" altLang="ko-KR" sz="1400" dirty="0" err="1"/>
              <a:t>programmes</a:t>
            </a:r>
            <a:r>
              <a:rPr lang="en-US" altLang="ko-KR" sz="1400" dirty="0"/>
              <a:t> focused on climate change at all levels, targeting women and youth in particular at the national, regional and local levels, including the exchange or </a:t>
            </a:r>
            <a:r>
              <a:rPr lang="en-US" altLang="ko-KR" sz="1400" dirty="0" err="1"/>
              <a:t>secondment</a:t>
            </a:r>
            <a:r>
              <a:rPr lang="en-US" altLang="ko-KR" sz="1400" dirty="0"/>
              <a:t> of personnel to train experts </a:t>
            </a:r>
          </a:p>
          <a:p>
            <a:r>
              <a:rPr lang="en-US" altLang="ko-KR" sz="1400" dirty="0"/>
              <a:t>Parties, United Nations entities and relevant organizations</a:t>
            </a:r>
          </a:p>
          <a:p>
            <a:r>
              <a:rPr lang="en-US" altLang="ko-KR" sz="1400" dirty="0"/>
              <a:t>Training </a:t>
            </a:r>
            <a:r>
              <a:rPr lang="en-US" altLang="ko-KR" sz="1400" dirty="0" err="1"/>
              <a:t>programmes</a:t>
            </a:r>
            <a:endParaRPr lang="en-US" altLang="ko-KR" sz="1400" dirty="0"/>
          </a:p>
          <a:p>
            <a:endParaRPr lang="ko-KR" altLang="en-US" sz="1400" dirty="0"/>
          </a:p>
        </p:txBody>
      </p:sp>
    </p:spTree>
    <p:extLst>
      <p:ext uri="{BB962C8B-B14F-4D97-AF65-F5344CB8AC3E}">
        <p14:creationId xmlns:p14="http://schemas.microsoft.com/office/powerpoint/2010/main" val="24769433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0F5CDCEA-A2A6-419D-9974-C60DA19EC799}" type="slidenum">
              <a:rPr lang="ko-KR" altLang="en-US" smtClean="0"/>
              <a:t>36</a:t>
            </a:fld>
            <a:endParaRPr lang="ko-KR" altLang="en-US"/>
          </a:p>
        </p:txBody>
      </p:sp>
      <p:sp>
        <p:nvSpPr>
          <p:cNvPr id="5" name="직사각형 4"/>
          <p:cNvSpPr/>
          <p:nvPr/>
        </p:nvSpPr>
        <p:spPr>
          <a:xfrm>
            <a:off x="395536" y="260648"/>
            <a:ext cx="8352928" cy="5770811"/>
          </a:xfrm>
          <a:prstGeom prst="rect">
            <a:avLst/>
          </a:prstGeom>
        </p:spPr>
        <p:txBody>
          <a:bodyPr wrap="square">
            <a:spAutoFit/>
          </a:bodyPr>
          <a:lstStyle/>
          <a:p>
            <a:r>
              <a:rPr lang="en-US" altLang="ko-KR" sz="1400" b="1" dirty="0"/>
              <a:t>Priority area D: gender-responsive implementation and means of </a:t>
            </a:r>
            <a:r>
              <a:rPr lang="en-US" altLang="ko-KR" sz="1400" b="1" dirty="0" smtClean="0"/>
              <a:t>implementation</a:t>
            </a:r>
          </a:p>
          <a:p>
            <a:r>
              <a:rPr lang="en-US" altLang="ko-KR" sz="1400" dirty="0" smtClean="0"/>
              <a:t>D.1</a:t>
            </a:r>
            <a:endParaRPr lang="en-US" altLang="ko-KR" sz="1400" dirty="0"/>
          </a:p>
          <a:p>
            <a:r>
              <a:rPr lang="en-US" altLang="ko-KR" sz="1400" dirty="0"/>
              <a:t>Invite the Standing Committee on Finance to host a dialogue </a:t>
            </a:r>
            <a:r>
              <a:rPr lang="en-US" altLang="ko-KR" sz="1400" dirty="0" smtClean="0"/>
              <a:t>on the </a:t>
            </a:r>
            <a:r>
              <a:rPr lang="en-US" altLang="ko-KR" sz="1400" dirty="0"/>
              <a:t>implementation of its commitment to integrate </a:t>
            </a:r>
            <a:r>
              <a:rPr lang="en-US" altLang="ko-KR" sz="1400" dirty="0" smtClean="0"/>
              <a:t>gender considerations </a:t>
            </a:r>
            <a:r>
              <a:rPr lang="en-US" altLang="ko-KR" sz="1400" dirty="0"/>
              <a:t>into its work, emphasizing the relevance </a:t>
            </a:r>
            <a:r>
              <a:rPr lang="en-US" altLang="ko-KR" sz="1400" dirty="0" smtClean="0"/>
              <a:t>of gender-responsive </a:t>
            </a:r>
            <a:r>
              <a:rPr lang="en-US" altLang="ko-KR" sz="1400" dirty="0"/>
              <a:t>access to finance in the implementation </a:t>
            </a:r>
            <a:r>
              <a:rPr lang="en-US" altLang="ko-KR" sz="1400" dirty="0" smtClean="0"/>
              <a:t>of climate </a:t>
            </a:r>
            <a:r>
              <a:rPr lang="en-US" altLang="ko-KR" sz="1400" dirty="0"/>
              <a:t>action</a:t>
            </a:r>
          </a:p>
          <a:p>
            <a:r>
              <a:rPr lang="en-US" altLang="ko-KR" sz="1400" dirty="0"/>
              <a:t>Standing Committee </a:t>
            </a:r>
            <a:r>
              <a:rPr lang="en-US" altLang="ko-KR" sz="1400" dirty="0" smtClean="0"/>
              <a:t>on Finance</a:t>
            </a:r>
            <a:endParaRPr lang="en-US" altLang="ko-KR" sz="1400" dirty="0"/>
          </a:p>
          <a:p>
            <a:r>
              <a:rPr lang="en-US" altLang="ko-KR" sz="1400" dirty="0"/>
              <a:t>2019 </a:t>
            </a:r>
            <a:endParaRPr lang="en-US" altLang="ko-KR" sz="1400" dirty="0" smtClean="0"/>
          </a:p>
          <a:p>
            <a:r>
              <a:rPr lang="en-US" altLang="ko-KR" sz="1400" dirty="0" smtClean="0"/>
              <a:t>Dialogue</a:t>
            </a:r>
          </a:p>
          <a:p>
            <a:r>
              <a:rPr lang="en-US" altLang="ko-KR" sz="1400" dirty="0"/>
              <a:t>D.2</a:t>
            </a:r>
          </a:p>
          <a:p>
            <a:r>
              <a:rPr lang="en-US" altLang="ko-KR" sz="1400" dirty="0"/>
              <a:t>In cooperation with the UNEP DTU </a:t>
            </a:r>
            <a:r>
              <a:rPr lang="en-US" altLang="ko-KR" sz="1400" dirty="0" smtClean="0"/>
              <a:t>Partnership </a:t>
            </a:r>
            <a:r>
              <a:rPr lang="en-US" altLang="ko-KR" sz="1400" dirty="0"/>
              <a:t>and </a:t>
            </a:r>
            <a:r>
              <a:rPr lang="en-US" altLang="ko-KR" sz="1400" dirty="0" smtClean="0"/>
              <a:t>the Climate </a:t>
            </a:r>
            <a:r>
              <a:rPr lang="en-US" altLang="ko-KR" sz="1400" dirty="0"/>
              <a:t>Technology Centre and Network, invite </a:t>
            </a:r>
            <a:r>
              <a:rPr lang="en-US" altLang="ko-KR" sz="1400" dirty="0" smtClean="0"/>
              <a:t>interested stakeholders </a:t>
            </a:r>
            <a:r>
              <a:rPr lang="en-US" altLang="ko-KR" sz="1400" dirty="0"/>
              <a:t>to share information on the incorporation </a:t>
            </a:r>
            <a:r>
              <a:rPr lang="en-US" altLang="ko-KR" sz="1400" dirty="0" smtClean="0"/>
              <a:t>of gender </a:t>
            </a:r>
            <a:r>
              <a:rPr lang="en-US" altLang="ko-KR" sz="1400" dirty="0"/>
              <a:t>into technology needs assessments during Gender </a:t>
            </a:r>
            <a:r>
              <a:rPr lang="en-US" altLang="ko-KR" sz="1400" dirty="0" smtClean="0"/>
              <a:t>Day </a:t>
            </a:r>
          </a:p>
          <a:p>
            <a:r>
              <a:rPr lang="en-US" altLang="ko-KR" sz="1400" dirty="0" smtClean="0"/>
              <a:t>Parties</a:t>
            </a:r>
            <a:r>
              <a:rPr lang="en-US" altLang="ko-KR" sz="1400" dirty="0"/>
              <a:t>, UNEP </a:t>
            </a:r>
            <a:r>
              <a:rPr lang="en-US" altLang="ko-KR" sz="1400" dirty="0" smtClean="0"/>
              <a:t>DTU Partnership, Climate Technology </a:t>
            </a:r>
            <a:r>
              <a:rPr lang="en-US" altLang="ko-KR" sz="1400" dirty="0"/>
              <a:t>Centre </a:t>
            </a:r>
            <a:r>
              <a:rPr lang="en-US" altLang="ko-KR" sz="1400" dirty="0" smtClean="0"/>
              <a:t>and Network</a:t>
            </a:r>
            <a:r>
              <a:rPr lang="en-US" altLang="ko-KR" sz="1400" dirty="0"/>
              <a:t>, other </a:t>
            </a:r>
            <a:r>
              <a:rPr lang="en-US" altLang="ko-KR" sz="1400" dirty="0" smtClean="0"/>
              <a:t>relevant stakeholders </a:t>
            </a:r>
            <a:r>
              <a:rPr lang="en-US" altLang="ko-KR" sz="1400" dirty="0"/>
              <a:t>and</a:t>
            </a:r>
          </a:p>
          <a:p>
            <a:r>
              <a:rPr lang="en-US" altLang="ko-KR" sz="1400" dirty="0"/>
              <a:t>2018–2019 </a:t>
            </a:r>
            <a:endParaRPr lang="en-US" altLang="ko-KR" sz="1400" dirty="0" smtClean="0"/>
          </a:p>
          <a:p>
            <a:r>
              <a:rPr lang="en-US" altLang="ko-KR" sz="1400" dirty="0" smtClean="0"/>
              <a:t>Submission</a:t>
            </a:r>
          </a:p>
          <a:p>
            <a:r>
              <a:rPr lang="en-US" altLang="ko-KR" sz="1100" dirty="0"/>
              <a:t>*The partnership, formerly known as the United Nations Environment </a:t>
            </a:r>
            <a:r>
              <a:rPr lang="en-US" altLang="ko-KR" sz="1100" dirty="0" err="1"/>
              <a:t>Programme</a:t>
            </a:r>
            <a:r>
              <a:rPr lang="en-US" altLang="ko-KR" sz="1100" dirty="0"/>
              <a:t> (UNEP) </a:t>
            </a:r>
            <a:r>
              <a:rPr lang="en-US" altLang="ko-KR" sz="1100" dirty="0" err="1"/>
              <a:t>Risoe</a:t>
            </a:r>
            <a:r>
              <a:rPr lang="en-US" altLang="ko-KR" sz="1100" dirty="0"/>
              <a:t> Centre, operates under a</a:t>
            </a:r>
          </a:p>
          <a:p>
            <a:r>
              <a:rPr lang="en-US" altLang="ko-KR" sz="1100" dirty="0"/>
              <a:t>tripartite agreement between Denmark’s Ministry of Foreign Affairs, the Technical University of Denmark (DTU) and UNEP</a:t>
            </a:r>
            <a:r>
              <a:rPr lang="en-US" altLang="ko-KR" sz="1100" dirty="0" smtClean="0"/>
              <a:t>.</a:t>
            </a:r>
          </a:p>
          <a:p>
            <a:endParaRPr lang="en-US" altLang="ko-KR" sz="1100" dirty="0"/>
          </a:p>
          <a:p>
            <a:r>
              <a:rPr lang="en-US" altLang="ko-KR" sz="1400" dirty="0"/>
              <a:t>D.3</a:t>
            </a:r>
          </a:p>
          <a:p>
            <a:r>
              <a:rPr lang="en-US" altLang="ko-KR" sz="1400" dirty="0"/>
              <a:t>Strengthen the capacity of gender mechanisms, including </a:t>
            </a:r>
            <a:r>
              <a:rPr lang="en-US" altLang="ko-KR" sz="1400" dirty="0" smtClean="0"/>
              <a:t>for parliamentarians</a:t>
            </a:r>
            <a:r>
              <a:rPr lang="en-US" altLang="ko-KR" sz="1400" dirty="0"/>
              <a:t>, the International Parliamentary Union</a:t>
            </a:r>
            <a:r>
              <a:rPr lang="en-US" altLang="ko-KR" sz="1400" dirty="0" smtClean="0"/>
              <a:t>, commissions</a:t>
            </a:r>
            <a:r>
              <a:rPr lang="en-US" altLang="ko-KR" sz="1400" dirty="0"/>
              <a:t>, funding ministries, </a:t>
            </a:r>
            <a:r>
              <a:rPr lang="en-US" altLang="ko-KR" sz="1400" dirty="0" smtClean="0"/>
              <a:t>non-governmental organizations </a:t>
            </a:r>
            <a:r>
              <a:rPr lang="en-US" altLang="ko-KR" sz="1400" dirty="0"/>
              <a:t>and civil society organizations, for the </a:t>
            </a:r>
            <a:r>
              <a:rPr lang="en-US" altLang="ko-KR" sz="1400" dirty="0" smtClean="0"/>
              <a:t>integration of </a:t>
            </a:r>
            <a:r>
              <a:rPr lang="en-US" altLang="ko-KR" sz="1400" dirty="0"/>
              <a:t>gender-responsive budgeting into climate finance, </a:t>
            </a:r>
            <a:r>
              <a:rPr lang="en-US" altLang="ko-KR" sz="1400" dirty="0" smtClean="0"/>
              <a:t>access and </a:t>
            </a:r>
            <a:r>
              <a:rPr lang="en-US" altLang="ko-KR" sz="1400" dirty="0"/>
              <a:t>delivery through training, expert workshops, </a:t>
            </a:r>
            <a:r>
              <a:rPr lang="en-US" altLang="ko-KR" sz="1400" dirty="0" smtClean="0"/>
              <a:t>technical papers </a:t>
            </a:r>
            <a:r>
              <a:rPr lang="en-US" altLang="ko-KR" sz="1400" dirty="0"/>
              <a:t>and tools</a:t>
            </a:r>
          </a:p>
          <a:p>
            <a:r>
              <a:rPr lang="en-US" altLang="ko-KR" sz="1400" dirty="0"/>
              <a:t>Parties, United </a:t>
            </a:r>
            <a:r>
              <a:rPr lang="en-US" altLang="ko-KR" sz="1400" dirty="0" smtClean="0"/>
              <a:t>Nations entities</a:t>
            </a:r>
            <a:r>
              <a:rPr lang="en-US" altLang="ko-KR" sz="1400" dirty="0"/>
              <a:t>, the </a:t>
            </a:r>
            <a:r>
              <a:rPr lang="en-US" altLang="ko-KR" sz="1400" dirty="0" smtClean="0"/>
              <a:t>Financial Mechanism </a:t>
            </a:r>
            <a:r>
              <a:rPr lang="en-US" altLang="ko-KR" sz="1400" dirty="0"/>
              <a:t>and </a:t>
            </a:r>
            <a:r>
              <a:rPr lang="en-US" altLang="ko-KR" sz="1400" dirty="0" smtClean="0"/>
              <a:t>other stakeholders</a:t>
            </a:r>
            <a:endParaRPr lang="en-US" altLang="ko-KR" sz="1400" dirty="0"/>
          </a:p>
          <a:p>
            <a:r>
              <a:rPr lang="en-US" altLang="ko-KR" sz="1400" dirty="0"/>
              <a:t>2018 </a:t>
            </a:r>
            <a:endParaRPr lang="en-US" altLang="ko-KR" sz="1400" dirty="0" smtClean="0"/>
          </a:p>
          <a:p>
            <a:r>
              <a:rPr lang="en-US" altLang="ko-KR" sz="1400" dirty="0" smtClean="0"/>
              <a:t>Capacity-building</a:t>
            </a:r>
            <a:endParaRPr lang="ko-KR" altLang="en-US" sz="1400" dirty="0"/>
          </a:p>
        </p:txBody>
      </p:sp>
    </p:spTree>
    <p:extLst>
      <p:ext uri="{BB962C8B-B14F-4D97-AF65-F5344CB8AC3E}">
        <p14:creationId xmlns:p14="http://schemas.microsoft.com/office/powerpoint/2010/main" val="2753700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0F5CDCEA-A2A6-419D-9974-C60DA19EC799}" type="slidenum">
              <a:rPr lang="ko-KR" altLang="en-US" smtClean="0"/>
              <a:t>37</a:t>
            </a:fld>
            <a:endParaRPr lang="ko-KR" altLang="en-US"/>
          </a:p>
        </p:txBody>
      </p:sp>
      <p:sp>
        <p:nvSpPr>
          <p:cNvPr id="5" name="직사각형 4"/>
          <p:cNvSpPr/>
          <p:nvPr/>
        </p:nvSpPr>
        <p:spPr>
          <a:xfrm>
            <a:off x="251520" y="234495"/>
            <a:ext cx="8712968" cy="6555641"/>
          </a:xfrm>
          <a:prstGeom prst="rect">
            <a:avLst/>
          </a:prstGeom>
        </p:spPr>
        <p:txBody>
          <a:bodyPr wrap="square">
            <a:spAutoFit/>
          </a:bodyPr>
          <a:lstStyle/>
          <a:p>
            <a:r>
              <a:rPr lang="en-US" altLang="ko-KR" sz="1400" b="1" dirty="0"/>
              <a:t>Priority area E: monitoring and </a:t>
            </a:r>
            <a:r>
              <a:rPr lang="en-US" altLang="ko-KR" sz="1400" b="1" dirty="0" smtClean="0"/>
              <a:t>reporting</a:t>
            </a:r>
          </a:p>
          <a:p>
            <a:r>
              <a:rPr lang="en-US" altLang="ko-KR" sz="1400" dirty="0" smtClean="0"/>
              <a:t>E.1</a:t>
            </a:r>
            <a:endParaRPr lang="en-US" altLang="ko-KR" sz="1400" dirty="0"/>
          </a:p>
          <a:p>
            <a:r>
              <a:rPr lang="en-US" altLang="ko-KR" sz="1400" dirty="0"/>
              <a:t>Make a submission on the following, including </a:t>
            </a:r>
            <a:r>
              <a:rPr lang="en-US" altLang="ko-KR" sz="1400" dirty="0" err="1" smtClean="0"/>
              <a:t>sexdisaggregated</a:t>
            </a:r>
            <a:r>
              <a:rPr lang="en-US" altLang="ko-KR" sz="1400" dirty="0" smtClean="0"/>
              <a:t> data </a:t>
            </a:r>
            <a:r>
              <a:rPr lang="en-US" altLang="ko-KR" sz="1400" dirty="0"/>
              <a:t>and gender analysis, where applicable</a:t>
            </a:r>
            <a:r>
              <a:rPr lang="en-US" altLang="ko-KR" sz="1400" dirty="0" smtClean="0"/>
              <a:t>: </a:t>
            </a:r>
          </a:p>
          <a:p>
            <a:r>
              <a:rPr lang="en-US" altLang="ko-KR" sz="1400" dirty="0" smtClean="0"/>
              <a:t>(</a:t>
            </a:r>
            <a:r>
              <a:rPr lang="en-US" altLang="ko-KR" sz="1400" dirty="0"/>
              <a:t>a) Information on the differentiated impacts of </a:t>
            </a:r>
            <a:r>
              <a:rPr lang="en-US" altLang="ko-KR" sz="1400" dirty="0" smtClean="0"/>
              <a:t>climate change </a:t>
            </a:r>
            <a:r>
              <a:rPr lang="en-US" altLang="ko-KR" sz="1400" dirty="0"/>
              <a:t>on women and men, with special attention paid </a:t>
            </a:r>
            <a:r>
              <a:rPr lang="en-US" altLang="ko-KR" sz="1400" dirty="0" smtClean="0"/>
              <a:t>to local </a:t>
            </a:r>
            <a:r>
              <a:rPr lang="en-US" altLang="ko-KR" sz="1400" dirty="0"/>
              <a:t>communities and indigenous peoples;</a:t>
            </a:r>
          </a:p>
          <a:p>
            <a:r>
              <a:rPr lang="en-US" altLang="ko-KR" sz="1400" dirty="0"/>
              <a:t>(b) Integration of gender considerations into adaptation</a:t>
            </a:r>
            <a:r>
              <a:rPr lang="en-US" altLang="ko-KR" sz="1400" dirty="0" smtClean="0"/>
              <a:t>, mitigation</a:t>
            </a:r>
            <a:r>
              <a:rPr lang="en-US" altLang="ko-KR" sz="1400" dirty="0"/>
              <a:t>, capacity-building, Action for </a:t>
            </a:r>
            <a:r>
              <a:rPr lang="en-US" altLang="ko-KR" sz="1400" dirty="0" smtClean="0"/>
              <a:t>Climate Empowerment</a:t>
            </a:r>
            <a:r>
              <a:rPr lang="en-US" altLang="ko-KR" sz="1400" dirty="0"/>
              <a:t>, technology and finance policies, </a:t>
            </a:r>
            <a:r>
              <a:rPr lang="en-US" altLang="ko-KR" sz="1400" dirty="0" smtClean="0"/>
              <a:t>plans and </a:t>
            </a:r>
            <a:r>
              <a:rPr lang="en-US" altLang="ko-KR" sz="1400" dirty="0"/>
              <a:t>actions;</a:t>
            </a:r>
          </a:p>
          <a:p>
            <a:r>
              <a:rPr lang="en-US" altLang="ko-KR" sz="1400" dirty="0"/>
              <a:t>(c) Policies and plans for and progress made in </a:t>
            </a:r>
            <a:r>
              <a:rPr lang="en-US" altLang="ko-KR" sz="1400" dirty="0" smtClean="0"/>
              <a:t>enhancing gender </a:t>
            </a:r>
            <a:r>
              <a:rPr lang="en-US" altLang="ko-KR" sz="1400" dirty="0"/>
              <a:t>balance in national climate </a:t>
            </a:r>
            <a:r>
              <a:rPr lang="en-US" altLang="ko-KR" sz="1400" dirty="0" smtClean="0"/>
              <a:t>delegations </a:t>
            </a:r>
          </a:p>
          <a:p>
            <a:r>
              <a:rPr lang="en-US" altLang="ko-KR" sz="1400" dirty="0" smtClean="0"/>
              <a:t>Parties </a:t>
            </a:r>
            <a:r>
              <a:rPr lang="en-US" altLang="ko-KR" sz="1400" dirty="0"/>
              <a:t>and </a:t>
            </a:r>
            <a:r>
              <a:rPr lang="en-US" altLang="ko-KR" sz="1400" dirty="0" smtClean="0"/>
              <a:t>observer organizations</a:t>
            </a:r>
            <a:endParaRPr lang="en-US" altLang="ko-KR" sz="1400" dirty="0"/>
          </a:p>
          <a:p>
            <a:r>
              <a:rPr lang="en-US" altLang="ko-KR" sz="1400" dirty="0"/>
              <a:t>2018 </a:t>
            </a:r>
            <a:r>
              <a:rPr lang="en-US" altLang="ko-KR" sz="1400" dirty="0" smtClean="0"/>
              <a:t>/ Submission</a:t>
            </a:r>
          </a:p>
          <a:p>
            <a:r>
              <a:rPr lang="en-US" altLang="ko-KR" sz="1400" dirty="0"/>
              <a:t>E.2</a:t>
            </a:r>
          </a:p>
          <a:p>
            <a:r>
              <a:rPr lang="en-US" altLang="ko-KR" sz="1400" dirty="0"/>
              <a:t>Prepare a synthesis report on the submissions received </a:t>
            </a:r>
            <a:r>
              <a:rPr lang="en-US" altLang="ko-KR" sz="1400" dirty="0" smtClean="0"/>
              <a:t>under activity E.1</a:t>
            </a:r>
          </a:p>
          <a:p>
            <a:r>
              <a:rPr lang="en-US" altLang="ko-KR" sz="1400" dirty="0" smtClean="0"/>
              <a:t>Secretariat </a:t>
            </a:r>
          </a:p>
          <a:p>
            <a:r>
              <a:rPr lang="en-US" altLang="ko-KR" sz="1400" dirty="0" smtClean="0"/>
              <a:t>2019 / Synthesis report</a:t>
            </a:r>
          </a:p>
          <a:p>
            <a:r>
              <a:rPr lang="en-US" altLang="ko-KR" sz="1400" dirty="0"/>
              <a:t>E.3</a:t>
            </a:r>
          </a:p>
          <a:p>
            <a:r>
              <a:rPr lang="en-US" altLang="ko-KR" sz="1400" dirty="0"/>
              <a:t>Update report on how the Climate Technology Centre </a:t>
            </a:r>
            <a:r>
              <a:rPr lang="en-US" altLang="ko-KR" sz="1400" dirty="0" smtClean="0"/>
              <a:t>and Network</a:t>
            </a:r>
            <a:r>
              <a:rPr lang="en-US" altLang="ko-KR" sz="1400" dirty="0"/>
              <a:t>, in executing its modalities and procedures, </a:t>
            </a:r>
            <a:r>
              <a:rPr lang="en-US" altLang="ko-KR" sz="1400" dirty="0" smtClean="0"/>
              <a:t>working in </a:t>
            </a:r>
            <a:r>
              <a:rPr lang="en-US" altLang="ko-KR" sz="1400" dirty="0"/>
              <a:t>conjunction with the Technology Executive Committee (</a:t>
            </a:r>
            <a:r>
              <a:rPr lang="en-US" altLang="ko-KR" sz="1400" dirty="0" smtClean="0"/>
              <a:t>to ensure </a:t>
            </a:r>
            <a:r>
              <a:rPr lang="en-US" altLang="ko-KR" sz="1400" dirty="0"/>
              <a:t>coherence and synergy within the </a:t>
            </a:r>
            <a:r>
              <a:rPr lang="en-US" altLang="ko-KR" sz="1400" dirty="0" smtClean="0"/>
              <a:t>Technology Mechanism</a:t>
            </a:r>
            <a:r>
              <a:rPr lang="en-US" altLang="ko-KR" sz="1400" dirty="0"/>
              <a:t>), contributed to the aim of accelerating </a:t>
            </a:r>
            <a:r>
              <a:rPr lang="en-US" altLang="ko-KR" sz="1400" dirty="0" smtClean="0"/>
              <a:t>the development </a:t>
            </a:r>
            <a:r>
              <a:rPr lang="en-US" altLang="ko-KR" sz="1400" dirty="0"/>
              <a:t>and transfer of technology, taking into </a:t>
            </a:r>
            <a:r>
              <a:rPr lang="en-US" altLang="ko-KR" sz="1400" dirty="0" smtClean="0"/>
              <a:t>account gender considerations Climate Technology Centre </a:t>
            </a:r>
            <a:r>
              <a:rPr lang="en-US" altLang="ko-KR" sz="1400" dirty="0"/>
              <a:t>and </a:t>
            </a:r>
            <a:r>
              <a:rPr lang="en-US" altLang="ko-KR" sz="1400" dirty="0" smtClean="0"/>
              <a:t>Network and </a:t>
            </a:r>
            <a:r>
              <a:rPr lang="en-US" altLang="ko-KR" sz="1400" dirty="0"/>
              <a:t>Technology</a:t>
            </a:r>
          </a:p>
          <a:p>
            <a:r>
              <a:rPr lang="en-US" altLang="ko-KR" sz="1400" dirty="0"/>
              <a:t>Executive </a:t>
            </a:r>
            <a:r>
              <a:rPr lang="en-US" altLang="ko-KR" sz="1400" dirty="0" smtClean="0"/>
              <a:t>Committee / Report</a:t>
            </a:r>
            <a:r>
              <a:rPr lang="en-US" altLang="ko-KR" sz="1400" dirty="0"/>
              <a:t>, </a:t>
            </a:r>
            <a:r>
              <a:rPr lang="en-US" altLang="ko-KR" sz="1400" dirty="0" smtClean="0"/>
              <a:t>with recommendations</a:t>
            </a:r>
          </a:p>
          <a:p>
            <a:r>
              <a:rPr lang="en-US" altLang="ko-KR" sz="1400" dirty="0"/>
              <a:t>E.4</a:t>
            </a:r>
          </a:p>
          <a:p>
            <a:r>
              <a:rPr lang="en-US" altLang="ko-KR" sz="1400" dirty="0"/>
              <a:t>Encourage knowledge exchange activities among </a:t>
            </a:r>
            <a:r>
              <a:rPr lang="en-US" altLang="ko-KR" sz="1400" dirty="0" smtClean="0"/>
              <a:t>the secretariat </a:t>
            </a:r>
            <a:r>
              <a:rPr lang="en-US" altLang="ko-KR" sz="1400" dirty="0"/>
              <a:t>staff across all thematic areas to update on </a:t>
            </a:r>
            <a:r>
              <a:rPr lang="en-US" altLang="ko-KR" sz="1400" dirty="0" smtClean="0"/>
              <a:t>work related </a:t>
            </a:r>
            <a:r>
              <a:rPr lang="en-US" altLang="ko-KR" sz="1400" dirty="0"/>
              <a:t>to </a:t>
            </a:r>
            <a:r>
              <a:rPr lang="en-US" altLang="ko-KR" sz="1400" dirty="0" smtClean="0"/>
              <a:t>gender </a:t>
            </a:r>
          </a:p>
          <a:p>
            <a:r>
              <a:rPr lang="en-US" altLang="ko-KR" sz="1400" dirty="0" smtClean="0"/>
              <a:t>The </a:t>
            </a:r>
            <a:r>
              <a:rPr lang="en-US" altLang="ko-KR" sz="1400" dirty="0"/>
              <a:t>secretariat, </a:t>
            </a:r>
            <a:r>
              <a:rPr lang="en-US" altLang="ko-KR" sz="1400" dirty="0" smtClean="0"/>
              <a:t>in cooperation with United </a:t>
            </a:r>
            <a:r>
              <a:rPr lang="en-US" altLang="ko-KR" sz="1400" dirty="0"/>
              <a:t>Nations entities</a:t>
            </a:r>
            <a:r>
              <a:rPr lang="en-US" altLang="ko-KR" sz="1400" dirty="0" smtClean="0"/>
              <a:t>, including </a:t>
            </a:r>
            <a:r>
              <a:rPr lang="en-US" altLang="ko-KR" sz="1400" dirty="0"/>
              <a:t>the </a:t>
            </a:r>
            <a:r>
              <a:rPr lang="en-US" altLang="ko-KR" sz="1400" dirty="0" smtClean="0"/>
              <a:t>United Nations </a:t>
            </a:r>
            <a:r>
              <a:rPr lang="en-US" altLang="ko-KR" sz="1400" dirty="0"/>
              <a:t>Entity </a:t>
            </a:r>
            <a:r>
              <a:rPr lang="en-US" altLang="ko-KR" sz="1400" dirty="0" smtClean="0"/>
              <a:t>for Gender </a:t>
            </a:r>
            <a:r>
              <a:rPr lang="en-US" altLang="ko-KR" sz="1400" dirty="0"/>
              <a:t>Equality </a:t>
            </a:r>
            <a:r>
              <a:rPr lang="en-US" altLang="ko-KR" sz="1400" dirty="0" smtClean="0"/>
              <a:t>and the </a:t>
            </a:r>
            <a:r>
              <a:rPr lang="en-US" altLang="ko-KR" sz="1400" dirty="0"/>
              <a:t>Empowerment </a:t>
            </a:r>
            <a:r>
              <a:rPr lang="en-US" altLang="ko-KR" sz="1400" dirty="0" smtClean="0"/>
              <a:t>of Women </a:t>
            </a:r>
          </a:p>
          <a:p>
            <a:r>
              <a:rPr lang="en-US" altLang="ko-KR" sz="1400" dirty="0" smtClean="0"/>
              <a:t>Report </a:t>
            </a:r>
            <a:r>
              <a:rPr lang="en-US" altLang="ko-KR" sz="1400" dirty="0"/>
              <a:t>on </a:t>
            </a:r>
            <a:r>
              <a:rPr lang="en-US" altLang="ko-KR" sz="1400" dirty="0" smtClean="0"/>
              <a:t>the knowledge exchange / Account of exchange activities</a:t>
            </a:r>
            <a:endParaRPr lang="ko-KR" altLang="en-US" sz="1400" dirty="0"/>
          </a:p>
        </p:txBody>
      </p:sp>
    </p:spTree>
    <p:extLst>
      <p:ext uri="{BB962C8B-B14F-4D97-AF65-F5344CB8AC3E}">
        <p14:creationId xmlns:p14="http://schemas.microsoft.com/office/powerpoint/2010/main" val="42586139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548680"/>
            <a:ext cx="8568952" cy="4524315"/>
          </a:xfrm>
          <a:prstGeom prst="rect">
            <a:avLst/>
          </a:prstGeom>
        </p:spPr>
        <p:txBody>
          <a:bodyPr wrap="square">
            <a:spAutoFit/>
          </a:bodyPr>
          <a:lstStyle/>
          <a:p>
            <a:r>
              <a:rPr lang="en-US" altLang="ko-KR" dirty="0" smtClean="0"/>
              <a:t>UNFCCC</a:t>
            </a:r>
            <a:r>
              <a:rPr lang="ko-KR" altLang="en-US" dirty="0" smtClean="0"/>
              <a:t>의 </a:t>
            </a:r>
            <a:r>
              <a:rPr lang="ko-KR" altLang="en-US" dirty="0" err="1" smtClean="0"/>
              <a:t>성평등</a:t>
            </a:r>
            <a:r>
              <a:rPr lang="ko-KR" altLang="en-US" dirty="0" smtClean="0"/>
              <a:t> 및 </a:t>
            </a:r>
            <a:r>
              <a:rPr lang="ko-KR" altLang="en-US" dirty="0" err="1" smtClean="0"/>
              <a:t>젠더</a:t>
            </a:r>
            <a:r>
              <a:rPr lang="ko-KR" altLang="en-US" dirty="0" smtClean="0"/>
              <a:t> 주류화 정책과 관련 노력들을 살펴본 결과</a:t>
            </a:r>
            <a:r>
              <a:rPr lang="en-US" altLang="ko-KR" dirty="0" smtClean="0"/>
              <a:t>, UNFCCC</a:t>
            </a:r>
            <a:r>
              <a:rPr lang="ko-KR" altLang="en-US" dirty="0" smtClean="0"/>
              <a:t>는 기후재난 발생 시 여성의 취약성을 더욱 악화시키는 사회</a:t>
            </a:r>
            <a:r>
              <a:rPr lang="en-US" altLang="ko-KR" dirty="0" smtClean="0"/>
              <a:t>·</a:t>
            </a:r>
            <a:r>
              <a:rPr lang="ko-KR" altLang="en-US" dirty="0" smtClean="0"/>
              <a:t>경제적 규범과 인식을 철저하게 분석하고 기술지원 사업을 통해 여성의 권익을 향상할 수 있는 성</a:t>
            </a:r>
            <a:r>
              <a:rPr lang="en-US" altLang="ko-KR" dirty="0" smtClean="0"/>
              <a:t>-</a:t>
            </a:r>
            <a:r>
              <a:rPr lang="ko-KR" altLang="en-US" dirty="0" smtClean="0"/>
              <a:t>반응적인 방향성을 추구하고 있음을 알 수 있다</a:t>
            </a:r>
            <a:r>
              <a:rPr lang="en-US" altLang="ko-KR" dirty="0" smtClean="0"/>
              <a:t>. </a:t>
            </a:r>
            <a:r>
              <a:rPr lang="ko-KR" altLang="en-US" dirty="0" smtClean="0"/>
              <a:t>특히</a:t>
            </a:r>
            <a:r>
              <a:rPr lang="en-US" altLang="ko-KR" dirty="0" smtClean="0"/>
              <a:t>, </a:t>
            </a:r>
            <a:r>
              <a:rPr lang="ko-KR" altLang="en-US" dirty="0" err="1" smtClean="0"/>
              <a:t>젠더액션플랜의</a:t>
            </a:r>
            <a:r>
              <a:rPr lang="ko-KR" altLang="en-US" dirty="0" smtClean="0"/>
              <a:t> 이행상황을 볼 때</a:t>
            </a:r>
            <a:r>
              <a:rPr lang="en-US" altLang="ko-KR" dirty="0" smtClean="0"/>
              <a:t>, </a:t>
            </a:r>
            <a:r>
              <a:rPr lang="ko-KR" altLang="en-US" dirty="0" smtClean="0"/>
              <a:t>가장 주목할 점은 우선순위 분야 세 번째인 일관성</a:t>
            </a:r>
            <a:r>
              <a:rPr lang="en-US" altLang="ko-KR" dirty="0" smtClean="0"/>
              <a:t>(coherence)</a:t>
            </a:r>
            <a:r>
              <a:rPr lang="ko-KR" altLang="en-US" dirty="0" smtClean="0"/>
              <a:t>에 따라</a:t>
            </a:r>
            <a:r>
              <a:rPr lang="en-US" altLang="ko-KR" dirty="0" smtClean="0"/>
              <a:t>, </a:t>
            </a:r>
            <a:r>
              <a:rPr lang="ko-KR" altLang="en-US" dirty="0" smtClean="0"/>
              <a:t>유엔기후변화협약 산하 구성기구의 업무에도 </a:t>
            </a:r>
            <a:r>
              <a:rPr lang="ko-KR" altLang="en-US" dirty="0" err="1" smtClean="0"/>
              <a:t>젠더주류화가</a:t>
            </a:r>
            <a:r>
              <a:rPr lang="ko-KR" altLang="en-US" dirty="0" smtClean="0"/>
              <a:t> 적용 및 강화되고 있다는 점이다</a:t>
            </a:r>
            <a:r>
              <a:rPr lang="en-US" altLang="ko-KR" dirty="0" smtClean="0"/>
              <a:t>. </a:t>
            </a:r>
            <a:endParaRPr lang="en-US" altLang="ko-KR" dirty="0" smtClean="0"/>
          </a:p>
          <a:p>
            <a:r>
              <a:rPr lang="ko-KR" altLang="en-US" dirty="0" smtClean="0"/>
              <a:t>현재 </a:t>
            </a:r>
            <a:r>
              <a:rPr lang="ko-KR" altLang="en-US" dirty="0" smtClean="0"/>
              <a:t>다양한 구성기구들이 존재하는데</a:t>
            </a:r>
            <a:r>
              <a:rPr lang="en-US" altLang="ko-KR" dirty="0" smtClean="0"/>
              <a:t>, </a:t>
            </a:r>
            <a:r>
              <a:rPr lang="ko-KR" altLang="en-US" dirty="0" smtClean="0"/>
              <a:t>이들은 해당 업무 분야에서 정책</a:t>
            </a:r>
            <a:r>
              <a:rPr lang="en-US" altLang="ko-KR" dirty="0" smtClean="0"/>
              <a:t>·</a:t>
            </a:r>
            <a:r>
              <a:rPr lang="ko-KR" altLang="en-US" dirty="0" smtClean="0"/>
              <a:t>권고안을 도출하고 또한 구체적인 프로그램</a:t>
            </a:r>
            <a:r>
              <a:rPr lang="en-US" altLang="ko-KR" dirty="0" smtClean="0"/>
              <a:t>·</a:t>
            </a:r>
            <a:r>
              <a:rPr lang="ko-KR" altLang="en-US" dirty="0" smtClean="0"/>
              <a:t>프로젝트를 통해 당사국들의 이행활동을 지원한다</a:t>
            </a:r>
            <a:r>
              <a:rPr lang="en-US" altLang="ko-KR" dirty="0" smtClean="0"/>
              <a:t>. </a:t>
            </a:r>
            <a:endParaRPr lang="en-US" altLang="ko-KR" dirty="0" smtClean="0"/>
          </a:p>
          <a:p>
            <a:r>
              <a:rPr lang="ko-KR" altLang="en-US" dirty="0" smtClean="0"/>
              <a:t>현재 </a:t>
            </a:r>
            <a:r>
              <a:rPr lang="ko-KR" altLang="en-US" dirty="0" smtClean="0"/>
              <a:t>구성기구들은 </a:t>
            </a:r>
            <a:r>
              <a:rPr lang="ko-KR" altLang="en-US" dirty="0" err="1" smtClean="0"/>
              <a:t>젠더주류화</a:t>
            </a:r>
            <a:r>
              <a:rPr lang="ko-KR" altLang="en-US" dirty="0" smtClean="0"/>
              <a:t> 전략을 통해 성</a:t>
            </a:r>
            <a:r>
              <a:rPr lang="en-US" altLang="ko-KR" dirty="0" smtClean="0"/>
              <a:t>-</a:t>
            </a:r>
            <a:r>
              <a:rPr lang="ko-KR" altLang="en-US" dirty="0" smtClean="0"/>
              <a:t>인지적인 정책</a:t>
            </a:r>
            <a:r>
              <a:rPr lang="en-US" altLang="ko-KR" dirty="0" smtClean="0"/>
              <a:t>, </a:t>
            </a:r>
            <a:r>
              <a:rPr lang="ko-KR" altLang="en-US" dirty="0" smtClean="0"/>
              <a:t>권고사항</a:t>
            </a:r>
            <a:r>
              <a:rPr lang="en-US" altLang="ko-KR" dirty="0" smtClean="0"/>
              <a:t>, </a:t>
            </a:r>
            <a:r>
              <a:rPr lang="ko-KR" altLang="en-US" dirty="0" smtClean="0"/>
              <a:t>프로그램과 사업들을 도출하고 있는데</a:t>
            </a:r>
            <a:r>
              <a:rPr lang="en-US" altLang="ko-KR" dirty="0" smtClean="0"/>
              <a:t>, </a:t>
            </a:r>
            <a:r>
              <a:rPr lang="en-US" altLang="ko-KR" dirty="0" smtClean="0"/>
              <a:t>… </a:t>
            </a:r>
            <a:r>
              <a:rPr lang="ko-KR" altLang="en-US" dirty="0" smtClean="0"/>
              <a:t>구성기구를 </a:t>
            </a:r>
            <a:r>
              <a:rPr lang="ko-KR" altLang="en-US" dirty="0" smtClean="0"/>
              <a:t>활용해 다양한 기후변화 협력활동을 하는 당사국 입장에서는 구성기구의 </a:t>
            </a:r>
            <a:r>
              <a:rPr lang="ko-KR" altLang="en-US" dirty="0" err="1" smtClean="0"/>
              <a:t>젠더주류화</a:t>
            </a:r>
            <a:r>
              <a:rPr lang="ko-KR" altLang="en-US" dirty="0" smtClean="0"/>
              <a:t> 전략과 행동을 파악 및 분석하고 이를 당사국 협력 방향과 활동에 반영하는 것이 필요하다</a:t>
            </a:r>
            <a:r>
              <a:rPr lang="en-US" altLang="ko-KR" dirty="0" smtClean="0"/>
              <a:t>. </a:t>
            </a:r>
            <a:r>
              <a:rPr lang="ko-KR" altLang="en-US" dirty="0" smtClean="0"/>
              <a:t>우리나라는 개도국과 기후기술 글로벌 협력을 촉진하기 위해 기반을 구축하고 관련 협력활동을 추진해 왔다</a:t>
            </a:r>
            <a:r>
              <a:rPr lang="en-US" altLang="ko-KR" dirty="0" smtClean="0"/>
              <a:t>.</a:t>
            </a:r>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38</a:t>
            </a:fld>
            <a:endParaRPr lang="ko-KR" altLang="en-US"/>
          </a:p>
        </p:txBody>
      </p:sp>
    </p:spTree>
    <p:extLst>
      <p:ext uri="{BB962C8B-B14F-4D97-AF65-F5344CB8AC3E}">
        <p14:creationId xmlns:p14="http://schemas.microsoft.com/office/powerpoint/2010/main" val="24725980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39</a:t>
            </a:fld>
            <a:endParaRPr lang="ko-KR" altLang="en-US"/>
          </a:p>
        </p:txBody>
      </p:sp>
      <p:sp>
        <p:nvSpPr>
          <p:cNvPr id="3" name="직사각형 2"/>
          <p:cNvSpPr/>
          <p:nvPr/>
        </p:nvSpPr>
        <p:spPr>
          <a:xfrm>
            <a:off x="216738" y="332656"/>
            <a:ext cx="8136904" cy="3539430"/>
          </a:xfrm>
          <a:prstGeom prst="rect">
            <a:avLst/>
          </a:prstGeom>
        </p:spPr>
        <p:txBody>
          <a:bodyPr wrap="square">
            <a:spAutoFit/>
          </a:bodyPr>
          <a:lstStyle/>
          <a:p>
            <a:r>
              <a:rPr lang="ko-KR" altLang="en-US" sz="1600" dirty="0"/>
              <a:t>국제개발협력에서 </a:t>
            </a:r>
            <a:r>
              <a:rPr lang="ko-KR" altLang="en-US" sz="1600" dirty="0" err="1"/>
              <a:t>젠더</a:t>
            </a:r>
            <a:r>
              <a:rPr lang="ko-KR" altLang="en-US" sz="1600" dirty="0"/>
              <a:t> 연구가 중요한 이유는 </a:t>
            </a:r>
            <a:r>
              <a:rPr lang="ko-KR" altLang="en-US" sz="1600" dirty="0" smtClean="0"/>
              <a:t>개발협력사업의 </a:t>
            </a:r>
            <a:r>
              <a:rPr lang="ko-KR" altLang="en-US" sz="1600" dirty="0"/>
              <a:t>근본 목적이 개도국의 빈곤문제를 해결하는 </a:t>
            </a:r>
            <a:r>
              <a:rPr lang="ko-KR" altLang="en-US" sz="1600" dirty="0" smtClean="0"/>
              <a:t>것인데</a:t>
            </a:r>
            <a:r>
              <a:rPr lang="en-US" altLang="ko-KR" sz="1600" dirty="0"/>
              <a:t>, </a:t>
            </a:r>
            <a:r>
              <a:rPr lang="ko-KR" altLang="en-US" sz="1600" dirty="0"/>
              <a:t>빈곤이 발생하는 요인 중 하나가 성불평등이기 </a:t>
            </a:r>
            <a:r>
              <a:rPr lang="ko-KR" altLang="en-US" sz="1600" dirty="0" smtClean="0"/>
              <a:t>때문이다</a:t>
            </a:r>
            <a:r>
              <a:rPr lang="en-US" altLang="ko-KR" sz="1600" dirty="0"/>
              <a:t>. </a:t>
            </a:r>
            <a:r>
              <a:rPr lang="ko-KR" altLang="en-US" sz="1600" dirty="0"/>
              <a:t>즉</a:t>
            </a:r>
            <a:r>
              <a:rPr lang="en-US" altLang="ko-KR" sz="1600" dirty="0"/>
              <a:t>, </a:t>
            </a:r>
            <a:r>
              <a:rPr lang="ko-KR" altLang="en-US" sz="1600" dirty="0"/>
              <a:t>가부장적이고 남성 지배적인 사회</a:t>
            </a:r>
            <a:r>
              <a:rPr lang="en-US" altLang="ko-KR" sz="1600" dirty="0"/>
              <a:t>·</a:t>
            </a:r>
            <a:r>
              <a:rPr lang="ko-KR" altLang="en-US" sz="1600" dirty="0"/>
              <a:t>문화</a:t>
            </a:r>
            <a:r>
              <a:rPr lang="en-US" altLang="ko-KR" sz="1600" dirty="0"/>
              <a:t>·</a:t>
            </a:r>
            <a:r>
              <a:rPr lang="ko-KR" altLang="en-US" sz="1600" dirty="0"/>
              <a:t>경제</a:t>
            </a:r>
            <a:r>
              <a:rPr lang="en-US" altLang="ko-KR" sz="1600" dirty="0"/>
              <a:t>·</a:t>
            </a:r>
            <a:r>
              <a:rPr lang="ko-KR" altLang="en-US" sz="1600" dirty="0"/>
              <a:t>정치</a:t>
            </a:r>
            <a:r>
              <a:rPr lang="en-US" altLang="ko-KR" sz="1600" dirty="0" smtClean="0"/>
              <a:t>·</a:t>
            </a:r>
            <a:r>
              <a:rPr lang="ko-KR" altLang="en-US" sz="1600" dirty="0" smtClean="0"/>
              <a:t>법적인 </a:t>
            </a:r>
            <a:r>
              <a:rPr lang="ko-KR" altLang="en-US" sz="1600" dirty="0"/>
              <a:t>구조 내에서 여성 혹은 여성이 가장으로 있는 </a:t>
            </a:r>
            <a:r>
              <a:rPr lang="ko-KR" altLang="en-US" sz="1600" dirty="0" smtClean="0"/>
              <a:t>가정이 </a:t>
            </a:r>
            <a:r>
              <a:rPr lang="ko-KR" altLang="en-US" sz="1600" dirty="0"/>
              <a:t>누릴 수 있는 기회가 박탈되어 가난과 격차의 </a:t>
            </a:r>
            <a:r>
              <a:rPr lang="ko-KR" altLang="en-US" sz="1600" dirty="0" smtClean="0"/>
              <a:t>대물림이 보편적으로 </a:t>
            </a:r>
            <a:r>
              <a:rPr lang="ko-KR" altLang="en-US" sz="1600" dirty="0"/>
              <a:t>일어나고 있는 것이다</a:t>
            </a:r>
            <a:r>
              <a:rPr lang="en-US" altLang="ko-KR" sz="1600" dirty="0"/>
              <a:t>(Deere &amp; Doss, 2006</a:t>
            </a:r>
            <a:r>
              <a:rPr lang="en-US" altLang="ko-KR" sz="1600" dirty="0" smtClean="0"/>
              <a:t>; Johnson </a:t>
            </a:r>
            <a:r>
              <a:rPr lang="en-US" altLang="ko-KR" sz="1600" dirty="0"/>
              <a:t>et al., 2016). </a:t>
            </a:r>
            <a:r>
              <a:rPr lang="ko-KR" altLang="en-US" sz="1600" dirty="0"/>
              <a:t>남성에 비해 부족한 의사결정권</a:t>
            </a:r>
            <a:r>
              <a:rPr lang="en-US" altLang="ko-KR" sz="1600" dirty="0"/>
              <a:t>, </a:t>
            </a:r>
            <a:r>
              <a:rPr lang="ko-KR" altLang="en-US" sz="1600" dirty="0" smtClean="0"/>
              <a:t>정보력</a:t>
            </a:r>
            <a:r>
              <a:rPr lang="en-US" altLang="ko-KR" sz="1600" dirty="0"/>
              <a:t>, </a:t>
            </a:r>
            <a:r>
              <a:rPr lang="ko-KR" altLang="en-US" sz="1600" dirty="0"/>
              <a:t>노동력</a:t>
            </a:r>
            <a:r>
              <a:rPr lang="en-US" altLang="ko-KR" sz="1600" dirty="0"/>
              <a:t>, </a:t>
            </a:r>
            <a:r>
              <a:rPr lang="ko-KR" altLang="en-US" sz="1600" dirty="0"/>
              <a:t>자원과 기술에 대한 </a:t>
            </a:r>
            <a:r>
              <a:rPr lang="ko-KR" altLang="en-US" sz="1600" dirty="0" err="1"/>
              <a:t>접근성</a:t>
            </a:r>
            <a:r>
              <a:rPr lang="ko-KR" altLang="en-US" sz="1600" dirty="0"/>
              <a:t> 등은 여성 </a:t>
            </a:r>
            <a:r>
              <a:rPr lang="ko-KR" altLang="en-US" sz="1600" dirty="0" smtClean="0"/>
              <a:t>개인의 </a:t>
            </a:r>
            <a:r>
              <a:rPr lang="ko-KR" altLang="en-US" sz="1600" dirty="0"/>
              <a:t>활동과 삶의 질</a:t>
            </a:r>
            <a:r>
              <a:rPr lang="en-US" altLang="ko-KR" sz="1600" dirty="0"/>
              <a:t>, </a:t>
            </a:r>
            <a:r>
              <a:rPr lang="ko-KR" altLang="en-US" sz="1600" dirty="0"/>
              <a:t>나아가 재난 발생 시 대처할 수 </a:t>
            </a:r>
            <a:r>
              <a:rPr lang="ko-KR" altLang="en-US" sz="1600" dirty="0" smtClean="0"/>
              <a:t>있는 능력에 </a:t>
            </a:r>
            <a:r>
              <a:rPr lang="ko-KR" altLang="en-US" sz="1600" dirty="0"/>
              <a:t>절대적인 영향을 준다</a:t>
            </a:r>
            <a:r>
              <a:rPr lang="en-US" altLang="ko-KR" sz="1600" dirty="0"/>
              <a:t>. </a:t>
            </a:r>
            <a:r>
              <a:rPr lang="ko-KR" altLang="en-US" sz="1600" dirty="0" err="1"/>
              <a:t>젠더</a:t>
            </a:r>
            <a:r>
              <a:rPr lang="ko-KR" altLang="en-US" sz="1600" dirty="0"/>
              <a:t> 주류화 사업은 </a:t>
            </a:r>
            <a:r>
              <a:rPr lang="ko-KR" altLang="en-US" sz="1600" dirty="0" smtClean="0"/>
              <a:t>사업주기 </a:t>
            </a:r>
            <a:r>
              <a:rPr lang="ko-KR" altLang="en-US" sz="1600" dirty="0"/>
              <a:t>모든 단계에 성</a:t>
            </a:r>
            <a:r>
              <a:rPr lang="en-US" altLang="ko-KR" sz="1600" dirty="0"/>
              <a:t>-</a:t>
            </a:r>
            <a:r>
              <a:rPr lang="ko-KR" altLang="en-US" sz="1600" dirty="0"/>
              <a:t>반응적인</a:t>
            </a:r>
            <a:r>
              <a:rPr lang="en-US" altLang="ko-KR" sz="1600" dirty="0"/>
              <a:t>(gender-responsive) </a:t>
            </a:r>
            <a:r>
              <a:rPr lang="ko-KR" altLang="en-US" sz="1600" dirty="0"/>
              <a:t>관점을 </a:t>
            </a:r>
            <a:r>
              <a:rPr lang="ko-KR" altLang="en-US" sz="1600" dirty="0" smtClean="0"/>
              <a:t>반영하여 </a:t>
            </a:r>
            <a:r>
              <a:rPr lang="ko-KR" altLang="en-US" sz="1600" dirty="0"/>
              <a:t>사업수행 결과 여성의 취약성이 개선되고 </a:t>
            </a:r>
            <a:r>
              <a:rPr lang="ko-KR" altLang="en-US" sz="1600" dirty="0" smtClean="0"/>
              <a:t>역량이 강화되어 </a:t>
            </a:r>
            <a:r>
              <a:rPr lang="ko-KR" altLang="en-US" sz="1600" dirty="0" err="1"/>
              <a:t>성평등을</a:t>
            </a:r>
            <a:r>
              <a:rPr lang="ko-KR" altLang="en-US" sz="1600" dirty="0"/>
              <a:t> 이루는 것을 목적으로 한다</a:t>
            </a:r>
            <a:r>
              <a:rPr lang="en-US" altLang="ko-KR" sz="1600" dirty="0"/>
              <a:t>(</a:t>
            </a:r>
            <a:r>
              <a:rPr lang="en-US" altLang="ko-KR" sz="1600" dirty="0" err="1"/>
              <a:t>Dazé</a:t>
            </a:r>
            <a:r>
              <a:rPr lang="en-US" altLang="ko-KR" sz="1600" dirty="0"/>
              <a:t> </a:t>
            </a:r>
            <a:r>
              <a:rPr lang="en-US" altLang="ko-KR" sz="1600" dirty="0" smtClean="0"/>
              <a:t>&amp; </a:t>
            </a:r>
            <a:r>
              <a:rPr lang="en-US" altLang="ko-KR" sz="1600" dirty="0" err="1" smtClean="0"/>
              <a:t>Dekens</a:t>
            </a:r>
            <a:r>
              <a:rPr lang="en-US" altLang="ko-KR" sz="1600" dirty="0"/>
              <a:t>, 2018; ADB, 2011). </a:t>
            </a:r>
            <a:r>
              <a:rPr lang="ko-KR" altLang="en-US" sz="1600" dirty="0"/>
              <a:t>국제개발사업에서 </a:t>
            </a:r>
            <a:r>
              <a:rPr lang="ko-KR" altLang="en-US" sz="1600" dirty="0" err="1"/>
              <a:t>젠더</a:t>
            </a:r>
            <a:r>
              <a:rPr lang="ko-KR" altLang="en-US" sz="1600" dirty="0"/>
              <a:t> </a:t>
            </a:r>
            <a:r>
              <a:rPr lang="ko-KR" altLang="en-US" sz="1600" dirty="0" smtClean="0"/>
              <a:t>주류화를 </a:t>
            </a:r>
            <a:r>
              <a:rPr lang="ko-KR" altLang="en-US" sz="1600" dirty="0"/>
              <a:t>위한 노력에 있어서</a:t>
            </a:r>
            <a:r>
              <a:rPr lang="en-US" altLang="ko-KR" sz="1600" dirty="0"/>
              <a:t>, </a:t>
            </a:r>
            <a:r>
              <a:rPr lang="ko-KR" altLang="en-US" sz="1600" dirty="0" err="1"/>
              <a:t>젠더가</a:t>
            </a:r>
            <a:r>
              <a:rPr lang="ko-KR" altLang="en-US" sz="1600" dirty="0"/>
              <a:t> 여성이라는 좁은 </a:t>
            </a:r>
            <a:r>
              <a:rPr lang="ko-KR" altLang="en-US" sz="1600" dirty="0" smtClean="0"/>
              <a:t>의미로 적용되거나 </a:t>
            </a:r>
            <a:r>
              <a:rPr lang="ko-KR" altLang="en-US" sz="1600" dirty="0"/>
              <a:t>단기간에 쉽게 인정받을 수 있는 기술적 성과지표를 마련하는 수준을 넘어서서</a:t>
            </a:r>
            <a:r>
              <a:rPr lang="en-US" altLang="ko-KR" sz="1600" dirty="0"/>
              <a:t>(Kim, 2017; </a:t>
            </a:r>
            <a:r>
              <a:rPr lang="en-US" altLang="ko-KR" sz="1600" dirty="0" smtClean="0"/>
              <a:t>Kim, 2019</a:t>
            </a:r>
            <a:r>
              <a:rPr lang="en-US" altLang="ko-KR" sz="1600" dirty="0"/>
              <a:t>),6) </a:t>
            </a:r>
            <a:r>
              <a:rPr lang="ko-KR" altLang="en-US" sz="1600" dirty="0"/>
              <a:t>사업 각 단계별로 성인지적 접근을 막는 사회 </a:t>
            </a:r>
            <a:r>
              <a:rPr lang="ko-KR" altLang="en-US" sz="1600" dirty="0" smtClean="0"/>
              <a:t>구조적인 </a:t>
            </a:r>
            <a:r>
              <a:rPr lang="ko-KR" altLang="en-US" sz="1600" dirty="0"/>
              <a:t>측면에 대한 개선 노력이 선제적으로 또는 함께 </a:t>
            </a:r>
            <a:r>
              <a:rPr lang="ko-KR" altLang="en-US" sz="1600" dirty="0" smtClean="0"/>
              <a:t>수행되어야 </a:t>
            </a:r>
            <a:r>
              <a:rPr lang="ko-KR" altLang="en-US" sz="1600" dirty="0"/>
              <a:t>한다는 주장도 이루어지고 있다</a:t>
            </a:r>
            <a:r>
              <a:rPr lang="en-US" altLang="ko-KR" sz="1600" dirty="0"/>
              <a:t>(Kim, 2017).</a:t>
            </a:r>
            <a:endParaRPr lang="ko-KR" altLang="en-US" sz="1600" dirty="0"/>
          </a:p>
        </p:txBody>
      </p:sp>
    </p:spTree>
    <p:extLst>
      <p:ext uri="{BB962C8B-B14F-4D97-AF65-F5344CB8AC3E}">
        <p14:creationId xmlns:p14="http://schemas.microsoft.com/office/powerpoint/2010/main" val="4196778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4</a:t>
            </a:fld>
            <a:endParaRPr lang="ko-KR" alt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32656"/>
            <a:ext cx="8603334" cy="6029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4977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95536" y="476672"/>
            <a:ext cx="8208912" cy="5355312"/>
          </a:xfrm>
          <a:prstGeom prst="rect">
            <a:avLst/>
          </a:prstGeom>
        </p:spPr>
        <p:txBody>
          <a:bodyPr wrap="square">
            <a:spAutoFit/>
          </a:bodyPr>
          <a:lstStyle/>
          <a:p>
            <a:r>
              <a:rPr lang="en-US" altLang="ko-KR" dirty="0" smtClean="0"/>
              <a:t>GCF (</a:t>
            </a:r>
            <a:r>
              <a:rPr lang="ko-KR" altLang="en-US" dirty="0" smtClean="0"/>
              <a:t>녹색기후기금</a:t>
            </a:r>
            <a:r>
              <a:rPr lang="en-US" altLang="ko-KR" dirty="0" smtClean="0"/>
              <a:t>)</a:t>
            </a:r>
            <a:r>
              <a:rPr lang="ko-KR" altLang="en-US" dirty="0" smtClean="0"/>
              <a:t>사무국은 </a:t>
            </a:r>
            <a:r>
              <a:rPr lang="en-US" altLang="ko-KR" dirty="0" smtClean="0"/>
              <a:t>2018</a:t>
            </a:r>
            <a:r>
              <a:rPr lang="ko-KR" altLang="en-US" dirty="0" smtClean="0"/>
              <a:t>년 </a:t>
            </a:r>
            <a:r>
              <a:rPr lang="en-US" altLang="ko-KR" dirty="0" smtClean="0"/>
              <a:t>2</a:t>
            </a:r>
            <a:r>
              <a:rPr lang="ko-KR" altLang="en-US" dirty="0" smtClean="0"/>
              <a:t>월 </a:t>
            </a:r>
            <a:r>
              <a:rPr lang="ko-KR" altLang="en-US" dirty="0" err="1" smtClean="0"/>
              <a:t>젠더평등</a:t>
            </a:r>
            <a:r>
              <a:rPr lang="en-US" altLang="ko-KR" dirty="0" smtClean="0"/>
              <a:t>·</a:t>
            </a:r>
            <a:r>
              <a:rPr lang="ko-KR" altLang="en-US" dirty="0" smtClean="0"/>
              <a:t>사회참여 정책</a:t>
            </a:r>
            <a:r>
              <a:rPr lang="en-US" altLang="ko-KR" dirty="0" smtClean="0"/>
              <a:t>·</a:t>
            </a:r>
            <a:r>
              <a:rPr lang="ko-KR" altLang="en-US" dirty="0" smtClean="0"/>
              <a:t>액션플랜</a:t>
            </a:r>
            <a:r>
              <a:rPr lang="en-US" altLang="ko-KR" sz="1600" dirty="0" smtClean="0"/>
              <a:t>(GCF Gender Equality and Social Inclusion Policy and Action Plan 2018-2020)</a:t>
            </a:r>
            <a:r>
              <a:rPr lang="ko-KR" altLang="en-US" dirty="0" smtClean="0"/>
              <a:t>을 발표하였다</a:t>
            </a:r>
            <a:r>
              <a:rPr lang="en-US" altLang="ko-KR" dirty="0" smtClean="0"/>
              <a:t>(GCF, 2018a). </a:t>
            </a:r>
          </a:p>
          <a:p>
            <a:r>
              <a:rPr lang="en-US" altLang="ko-KR" dirty="0" smtClean="0"/>
              <a:t>GCF</a:t>
            </a:r>
            <a:r>
              <a:rPr lang="ko-KR" altLang="en-US" dirty="0" smtClean="0"/>
              <a:t>의 </a:t>
            </a:r>
            <a:r>
              <a:rPr lang="ko-KR" altLang="en-US" dirty="0" err="1" smtClean="0"/>
              <a:t>젠더평등</a:t>
            </a:r>
            <a:r>
              <a:rPr lang="en-US" altLang="ko-KR" dirty="0" smtClean="0"/>
              <a:t>·</a:t>
            </a:r>
            <a:r>
              <a:rPr lang="ko-KR" altLang="en-US" dirty="0" smtClean="0"/>
              <a:t>사회참여 정책</a:t>
            </a:r>
            <a:r>
              <a:rPr lang="en-US" altLang="ko-KR" dirty="0" smtClean="0"/>
              <a:t>·</a:t>
            </a:r>
            <a:r>
              <a:rPr lang="ko-KR" altLang="en-US" dirty="0" smtClean="0"/>
              <a:t>액션플랜은 </a:t>
            </a:r>
            <a:r>
              <a:rPr lang="ko-KR" altLang="en-US" dirty="0" err="1" smtClean="0"/>
              <a:t>젠더를</a:t>
            </a:r>
            <a:r>
              <a:rPr lang="ko-KR" altLang="en-US" dirty="0" smtClean="0"/>
              <a:t> 여성만의 문제로 제한하지 않고 사업 수립과 실행 단계에 </a:t>
            </a:r>
            <a:r>
              <a:rPr lang="ko-KR" altLang="en-US" dirty="0" err="1" smtClean="0"/>
              <a:t>젠더</a:t>
            </a:r>
            <a:r>
              <a:rPr lang="ko-KR" altLang="en-US" dirty="0" smtClean="0"/>
              <a:t> 관점을 더욱 심도 있게 반영해야 하며 원주민 등 취약계층의 상황을 광범위하게 고려할 필요성이 있다는 의견이 반영된 것으로</a:t>
            </a:r>
            <a:r>
              <a:rPr lang="en-US" altLang="ko-KR" dirty="0" smtClean="0"/>
              <a:t>, </a:t>
            </a:r>
            <a:r>
              <a:rPr lang="ko-KR" altLang="en-US" dirty="0" smtClean="0"/>
              <a:t>성</a:t>
            </a:r>
            <a:r>
              <a:rPr lang="en-US" altLang="ko-KR" dirty="0" smtClean="0"/>
              <a:t>-</a:t>
            </a:r>
            <a:r>
              <a:rPr lang="ko-KR" altLang="en-US" dirty="0" smtClean="0"/>
              <a:t>반응적인 접근을 </a:t>
            </a:r>
            <a:r>
              <a:rPr lang="ko-KR" altLang="en-US" dirty="0" err="1" smtClean="0"/>
              <a:t>취함으로서</a:t>
            </a:r>
            <a:r>
              <a:rPr lang="ko-KR" altLang="en-US" dirty="0" smtClean="0"/>
              <a:t> 평등하고 </a:t>
            </a:r>
            <a:r>
              <a:rPr lang="ko-KR" altLang="en-US" dirty="0" err="1" smtClean="0"/>
              <a:t>지속가능한</a:t>
            </a:r>
            <a:r>
              <a:rPr lang="ko-KR" altLang="en-US" dirty="0" smtClean="0"/>
              <a:t> 사회적 참여를 이루는 것을 지향 한다</a:t>
            </a:r>
            <a:r>
              <a:rPr lang="en-US" altLang="ko-KR" dirty="0" smtClean="0"/>
              <a:t>(Ibid.,</a:t>
            </a:r>
            <a:r>
              <a:rPr lang="en-US" altLang="ko-KR" dirty="0" err="1" smtClean="0"/>
              <a:t>paras</a:t>
            </a:r>
            <a:r>
              <a:rPr lang="en-US" altLang="ko-KR" dirty="0" smtClean="0"/>
              <a:t> 9-10). </a:t>
            </a:r>
            <a:r>
              <a:rPr lang="ko-KR" altLang="en-US" dirty="0" smtClean="0"/>
              <a:t>동 정책은 </a:t>
            </a:r>
            <a:r>
              <a:rPr lang="en-US" altLang="ko-KR" dirty="0" smtClean="0"/>
              <a:t>2018</a:t>
            </a:r>
            <a:r>
              <a:rPr lang="ko-KR" altLang="en-US" dirty="0" smtClean="0"/>
              <a:t>년 </a:t>
            </a:r>
            <a:r>
              <a:rPr lang="en-US" altLang="ko-KR" dirty="0" smtClean="0"/>
              <a:t>9</a:t>
            </a:r>
            <a:r>
              <a:rPr lang="ko-KR" altLang="en-US" dirty="0" smtClean="0"/>
              <a:t>월</a:t>
            </a:r>
            <a:r>
              <a:rPr lang="en-US" altLang="ko-KR" dirty="0" smtClean="0"/>
              <a:t>, 2019</a:t>
            </a:r>
            <a:r>
              <a:rPr lang="ko-KR" altLang="en-US" dirty="0" smtClean="0"/>
              <a:t>년 </a:t>
            </a:r>
            <a:r>
              <a:rPr lang="en-US" altLang="ko-KR" dirty="0" smtClean="0"/>
              <a:t>2</a:t>
            </a:r>
            <a:r>
              <a:rPr lang="ko-KR" altLang="en-US" dirty="0" smtClean="0"/>
              <a:t>월</a:t>
            </a:r>
            <a:r>
              <a:rPr lang="en-US" altLang="ko-KR" dirty="0" smtClean="0"/>
              <a:t>, 2019</a:t>
            </a:r>
            <a:r>
              <a:rPr lang="ko-KR" altLang="en-US" dirty="0" smtClean="0"/>
              <a:t>년 </a:t>
            </a:r>
            <a:r>
              <a:rPr lang="en-US" altLang="ko-KR" dirty="0" smtClean="0"/>
              <a:t>11</a:t>
            </a:r>
            <a:r>
              <a:rPr lang="ko-KR" altLang="en-US" dirty="0" smtClean="0"/>
              <a:t>월에 갱신된 </a:t>
            </a:r>
            <a:r>
              <a:rPr lang="en-US" altLang="ko-KR" dirty="0" smtClean="0">
                <a:solidFill>
                  <a:srgbClr val="00B050"/>
                </a:solidFill>
              </a:rPr>
              <a:t>GCF</a:t>
            </a:r>
            <a:r>
              <a:rPr lang="ko-KR" altLang="en-US" dirty="0" smtClean="0">
                <a:solidFill>
                  <a:srgbClr val="00B050"/>
                </a:solidFill>
              </a:rPr>
              <a:t>의 </a:t>
            </a:r>
            <a:r>
              <a:rPr lang="ko-KR" altLang="en-US" dirty="0" err="1" smtClean="0">
                <a:solidFill>
                  <a:srgbClr val="00B050"/>
                </a:solidFill>
              </a:rPr>
              <a:t>젠더정책과</a:t>
            </a:r>
            <a:r>
              <a:rPr lang="ko-KR" altLang="en-US" dirty="0" smtClean="0">
                <a:solidFill>
                  <a:srgbClr val="00B050"/>
                </a:solidFill>
              </a:rPr>
              <a:t> 액션플랜의 네 가지 기본 원칙</a:t>
            </a:r>
            <a:r>
              <a:rPr lang="ko-KR" altLang="en-US" dirty="0" smtClean="0"/>
              <a:t>을 마련했다는 점에서 주목할 필요가 있는데</a:t>
            </a:r>
            <a:r>
              <a:rPr lang="en-US" altLang="ko-KR" dirty="0" smtClean="0"/>
              <a:t>, </a:t>
            </a:r>
            <a:r>
              <a:rPr lang="ko-KR" altLang="en-US" dirty="0" smtClean="0"/>
              <a:t>그 원칙은 </a:t>
            </a:r>
            <a:endParaRPr lang="en-US" altLang="ko-KR" dirty="0" smtClean="0"/>
          </a:p>
          <a:p>
            <a:endParaRPr lang="en-US" altLang="ko-KR" dirty="0" smtClean="0"/>
          </a:p>
          <a:p>
            <a:pPr marL="400050" indent="-400050">
              <a:buAutoNum type="romanLcParenR"/>
            </a:pPr>
            <a:r>
              <a:rPr lang="ko-KR" altLang="en-US" dirty="0" err="1" smtClean="0"/>
              <a:t>성평등을</a:t>
            </a:r>
            <a:r>
              <a:rPr lang="ko-KR" altLang="en-US" dirty="0" smtClean="0"/>
              <a:t> 지속가능발전</a:t>
            </a:r>
            <a:r>
              <a:rPr lang="en-US" altLang="ko-KR" dirty="0" smtClean="0"/>
              <a:t>, </a:t>
            </a:r>
            <a:r>
              <a:rPr lang="ko-KR" altLang="en-US" dirty="0" smtClean="0"/>
              <a:t>빈곤완화</a:t>
            </a:r>
            <a:r>
              <a:rPr lang="en-US" altLang="ko-KR" dirty="0" smtClean="0"/>
              <a:t>, </a:t>
            </a:r>
            <a:r>
              <a:rPr lang="ko-KR" altLang="en-US" dirty="0" smtClean="0"/>
              <a:t>개발의 기회와 혜택을 동등하게 분배한다는 기본 인권 향상의 방향으로 추진하고</a:t>
            </a:r>
            <a:r>
              <a:rPr lang="en-US" altLang="ko-KR" dirty="0" smtClean="0"/>
              <a:t>, </a:t>
            </a:r>
          </a:p>
          <a:p>
            <a:pPr marL="400050" indent="-400050">
              <a:buAutoNum type="romanLcParenR"/>
            </a:pPr>
            <a:r>
              <a:rPr lang="ko-KR" altLang="en-US" dirty="0" smtClean="0"/>
              <a:t>사업과 관계된 모든 의사결정 과정에 여성과 남성의 동등한 참여가 이루어질 수 있도록 국가지정기관 및 연락담당자와 긴밀한 협력을 유지하며</a:t>
            </a:r>
            <a:r>
              <a:rPr lang="en-US" altLang="ko-KR" dirty="0" smtClean="0"/>
              <a:t>, </a:t>
            </a:r>
          </a:p>
          <a:p>
            <a:pPr marL="400050" indent="-400050">
              <a:buAutoNum type="romanLcParenR"/>
            </a:pPr>
            <a:r>
              <a:rPr lang="ko-KR" altLang="en-US" dirty="0" smtClean="0"/>
              <a:t>사업 이해관계자로서 남성과 여성</a:t>
            </a:r>
            <a:r>
              <a:rPr lang="en-US" altLang="ko-KR" dirty="0" smtClean="0"/>
              <a:t>, </a:t>
            </a:r>
            <a:r>
              <a:rPr lang="ko-KR" altLang="en-US" dirty="0" smtClean="0"/>
              <a:t>소외</a:t>
            </a:r>
            <a:r>
              <a:rPr lang="en-US" altLang="ko-KR" dirty="0" smtClean="0"/>
              <a:t>·</a:t>
            </a:r>
            <a:r>
              <a:rPr lang="ko-KR" altLang="en-US" dirty="0" smtClean="0"/>
              <a:t>취약계층 모두의 동등한 참여와 논의가 반영되어 포용적이고 성</a:t>
            </a:r>
            <a:r>
              <a:rPr lang="en-US" altLang="ko-KR" dirty="0" smtClean="0"/>
              <a:t>-</a:t>
            </a:r>
            <a:r>
              <a:rPr lang="ko-KR" altLang="en-US" dirty="0" smtClean="0"/>
              <a:t>반응적인 사업을 추진</a:t>
            </a:r>
            <a:r>
              <a:rPr lang="en-US" altLang="ko-KR" dirty="0" smtClean="0"/>
              <a:t>, </a:t>
            </a:r>
          </a:p>
          <a:p>
            <a:pPr marL="400050" indent="-400050">
              <a:buAutoNum type="romanLcParenR"/>
            </a:pPr>
            <a:r>
              <a:rPr lang="ko-KR" altLang="en-US" dirty="0" smtClean="0"/>
              <a:t>모든 사업 이해관계자에게 성</a:t>
            </a:r>
            <a:r>
              <a:rPr lang="en-US" altLang="ko-KR" dirty="0" smtClean="0"/>
              <a:t>-</a:t>
            </a:r>
            <a:r>
              <a:rPr lang="ko-KR" altLang="en-US" dirty="0" smtClean="0"/>
              <a:t>반응적인 정보를 정확하고</a:t>
            </a:r>
            <a:r>
              <a:rPr lang="en-US" altLang="ko-KR" dirty="0" smtClean="0"/>
              <a:t>, </a:t>
            </a:r>
            <a:r>
              <a:rPr lang="ko-KR" altLang="en-US" dirty="0" smtClean="0"/>
              <a:t>투명하며 신속하게 전달하는 것을 추구하고 있음을 확인할 수 있다</a:t>
            </a:r>
            <a:r>
              <a:rPr lang="en-US" altLang="ko-KR" dirty="0" smtClean="0"/>
              <a:t>.</a:t>
            </a:r>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40</a:t>
            </a:fld>
            <a:endParaRPr lang="ko-KR" altLang="en-US"/>
          </a:p>
        </p:txBody>
      </p:sp>
    </p:spTree>
    <p:extLst>
      <p:ext uri="{BB962C8B-B14F-4D97-AF65-F5344CB8AC3E}">
        <p14:creationId xmlns:p14="http://schemas.microsoft.com/office/powerpoint/2010/main" val="18591410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332656"/>
            <a:ext cx="8352928" cy="5078313"/>
          </a:xfrm>
          <a:prstGeom prst="rect">
            <a:avLst/>
          </a:prstGeom>
        </p:spPr>
        <p:txBody>
          <a:bodyPr wrap="square">
            <a:spAutoFit/>
          </a:bodyPr>
          <a:lstStyle/>
          <a:p>
            <a:r>
              <a:rPr lang="en-US" altLang="ko-KR" dirty="0" smtClean="0"/>
              <a:t>GCF</a:t>
            </a:r>
            <a:r>
              <a:rPr lang="ko-KR" altLang="en-US" dirty="0" smtClean="0"/>
              <a:t>의 </a:t>
            </a:r>
            <a:r>
              <a:rPr lang="ko-KR" altLang="en-US" dirty="0" err="1" smtClean="0"/>
              <a:t>젠더</a:t>
            </a:r>
            <a:r>
              <a:rPr lang="ko-KR" altLang="en-US" dirty="0" smtClean="0"/>
              <a:t> 주류화 노력은 개도국에 특정사업을 </a:t>
            </a:r>
            <a:r>
              <a:rPr lang="ko-KR" altLang="en-US" dirty="0" err="1" smtClean="0"/>
              <a:t>지원함으로서</a:t>
            </a:r>
            <a:r>
              <a:rPr lang="ko-KR" altLang="en-US" dirty="0" smtClean="0"/>
              <a:t> </a:t>
            </a:r>
            <a:r>
              <a:rPr lang="ko-KR" altLang="en-US" dirty="0" err="1" smtClean="0"/>
              <a:t>젠더에</a:t>
            </a:r>
            <a:r>
              <a:rPr lang="ko-KR" altLang="en-US" dirty="0" smtClean="0"/>
              <a:t> 대한 선입견과 불평등을 초래한 요인을 심층적으로 분석하여 해결방안을 도출하고 있음을 알 수 있다</a:t>
            </a:r>
            <a:r>
              <a:rPr lang="en-US" altLang="ko-KR" dirty="0" smtClean="0"/>
              <a:t>. </a:t>
            </a:r>
            <a:r>
              <a:rPr lang="ko-KR" altLang="en-US" dirty="0" smtClean="0"/>
              <a:t>이행부속기구가 제</a:t>
            </a:r>
            <a:r>
              <a:rPr lang="en-US" altLang="ko-KR" dirty="0" smtClean="0"/>
              <a:t>51</a:t>
            </a:r>
            <a:r>
              <a:rPr lang="ko-KR" altLang="en-US" dirty="0" smtClean="0"/>
              <a:t>차 회의에서</a:t>
            </a:r>
            <a:r>
              <a:rPr lang="en-US" altLang="ko-KR" dirty="0" smtClean="0"/>
              <a:t>UNFCCC </a:t>
            </a:r>
            <a:r>
              <a:rPr lang="ko-KR" altLang="en-US" dirty="0" err="1" smtClean="0"/>
              <a:t>젠더액션플랜에</a:t>
            </a:r>
            <a:r>
              <a:rPr lang="ko-KR" altLang="en-US" dirty="0" smtClean="0"/>
              <a:t> 대한 </a:t>
            </a:r>
            <a:r>
              <a:rPr lang="en-US" altLang="ko-KR" dirty="0" smtClean="0"/>
              <a:t>GCF</a:t>
            </a:r>
            <a:r>
              <a:rPr lang="ko-KR" altLang="en-US" dirty="0" smtClean="0"/>
              <a:t>의 준수사항을 검토한 내용을 살펴보면 주요 개도국의 사업을 성</a:t>
            </a:r>
            <a:r>
              <a:rPr lang="en-US" altLang="ko-KR" dirty="0" smtClean="0"/>
              <a:t>-</a:t>
            </a:r>
            <a:r>
              <a:rPr lang="ko-KR" altLang="en-US" dirty="0" smtClean="0"/>
              <a:t>반응적인 방법으로 지원해 왔으며</a:t>
            </a:r>
            <a:r>
              <a:rPr lang="en-US" altLang="ko-KR" dirty="0" smtClean="0"/>
              <a:t>, </a:t>
            </a:r>
            <a:r>
              <a:rPr lang="ko-KR" altLang="en-US" dirty="0" smtClean="0"/>
              <a:t>모니터링과 평가단계에 이르기까지 </a:t>
            </a:r>
            <a:r>
              <a:rPr lang="ko-KR" altLang="en-US" dirty="0" err="1" smtClean="0"/>
              <a:t>젠더주류화를</a:t>
            </a:r>
            <a:r>
              <a:rPr lang="ko-KR" altLang="en-US" dirty="0" smtClean="0"/>
              <a:t> 개선해 온 것으로 평가했다</a:t>
            </a:r>
            <a:r>
              <a:rPr lang="en-US" altLang="ko-KR" dirty="0" smtClean="0"/>
              <a:t>(UNFCCC,2019b, </a:t>
            </a:r>
            <a:r>
              <a:rPr lang="en-US" altLang="ko-KR" dirty="0" err="1" smtClean="0"/>
              <a:t>paras</a:t>
            </a:r>
            <a:r>
              <a:rPr lang="en-US" altLang="ko-KR" dirty="0" smtClean="0"/>
              <a:t> 74(c) and 84(f)). </a:t>
            </a:r>
            <a:r>
              <a:rPr lang="ko-KR" altLang="en-US" dirty="0" smtClean="0">
                <a:solidFill>
                  <a:srgbClr val="00B050"/>
                </a:solidFill>
              </a:rPr>
              <a:t>이행부속기구는 </a:t>
            </a:r>
            <a:r>
              <a:rPr lang="en-US" altLang="ko-KR" dirty="0" smtClean="0">
                <a:solidFill>
                  <a:srgbClr val="00B050"/>
                </a:solidFill>
              </a:rPr>
              <a:t>GCF</a:t>
            </a:r>
            <a:r>
              <a:rPr lang="ko-KR" altLang="en-US" dirty="0" smtClean="0">
                <a:solidFill>
                  <a:srgbClr val="00B050"/>
                </a:solidFill>
              </a:rPr>
              <a:t>가 향후에도 </a:t>
            </a:r>
            <a:r>
              <a:rPr lang="ko-KR" altLang="en-US" dirty="0" err="1" smtClean="0">
                <a:solidFill>
                  <a:srgbClr val="00B050"/>
                </a:solidFill>
              </a:rPr>
              <a:t>젠더주류화를</a:t>
            </a:r>
            <a:r>
              <a:rPr lang="ko-KR" altLang="en-US" dirty="0" smtClean="0">
                <a:solidFill>
                  <a:srgbClr val="00B050"/>
                </a:solidFill>
              </a:rPr>
              <a:t> 강화하기 위해 재정공급 체계와 각 사업주기에 대한 여성의 참여를 확대하며</a:t>
            </a:r>
            <a:r>
              <a:rPr lang="en-US" altLang="ko-KR" dirty="0" smtClean="0">
                <a:solidFill>
                  <a:srgbClr val="00B050"/>
                </a:solidFill>
              </a:rPr>
              <a:t>, </a:t>
            </a:r>
            <a:r>
              <a:rPr lang="ko-KR" altLang="en-US" dirty="0" smtClean="0">
                <a:solidFill>
                  <a:srgbClr val="00B050"/>
                </a:solidFill>
              </a:rPr>
              <a:t>재정상설위원회</a:t>
            </a:r>
            <a:r>
              <a:rPr lang="en-US" altLang="ko-KR" dirty="0" smtClean="0">
                <a:solidFill>
                  <a:srgbClr val="00B050"/>
                </a:solidFill>
              </a:rPr>
              <a:t>(Standing Committee on Finance)</a:t>
            </a:r>
            <a:r>
              <a:rPr lang="ko-KR" altLang="en-US" dirty="0" smtClean="0">
                <a:solidFill>
                  <a:srgbClr val="00B050"/>
                </a:solidFill>
              </a:rPr>
              <a:t>와의 협의를 통해 성</a:t>
            </a:r>
            <a:r>
              <a:rPr lang="en-US" altLang="ko-KR" dirty="0" smtClean="0">
                <a:solidFill>
                  <a:srgbClr val="00B050"/>
                </a:solidFill>
              </a:rPr>
              <a:t>-</a:t>
            </a:r>
            <a:r>
              <a:rPr lang="ko-KR" altLang="en-US" dirty="0" smtClean="0">
                <a:solidFill>
                  <a:srgbClr val="00B050"/>
                </a:solidFill>
              </a:rPr>
              <a:t>반응적인 사업에 대한 </a:t>
            </a:r>
            <a:r>
              <a:rPr lang="en-US" altLang="ko-KR" dirty="0" smtClean="0">
                <a:solidFill>
                  <a:srgbClr val="00B050"/>
                </a:solidFill>
              </a:rPr>
              <a:t>UNFCCC </a:t>
            </a:r>
            <a:r>
              <a:rPr lang="ko-KR" altLang="en-US" dirty="0" smtClean="0">
                <a:solidFill>
                  <a:srgbClr val="00B050"/>
                </a:solidFill>
              </a:rPr>
              <a:t>차원의 재정지원을 신속화하고</a:t>
            </a:r>
            <a:r>
              <a:rPr lang="en-US" altLang="ko-KR" dirty="0" smtClean="0">
                <a:solidFill>
                  <a:srgbClr val="00B050"/>
                </a:solidFill>
              </a:rPr>
              <a:t>, </a:t>
            </a:r>
            <a:r>
              <a:rPr lang="ko-KR" altLang="en-US" dirty="0" smtClean="0">
                <a:solidFill>
                  <a:srgbClr val="00B050"/>
                </a:solidFill>
              </a:rPr>
              <a:t>국가결정기여</a:t>
            </a:r>
            <a:r>
              <a:rPr lang="en-US" altLang="ko-KR" dirty="0" smtClean="0">
                <a:solidFill>
                  <a:srgbClr val="00B050"/>
                </a:solidFill>
              </a:rPr>
              <a:t>(NDC) </a:t>
            </a:r>
            <a:r>
              <a:rPr lang="ko-KR" altLang="en-US" dirty="0" smtClean="0">
                <a:solidFill>
                  <a:srgbClr val="00B050"/>
                </a:solidFill>
              </a:rPr>
              <a:t>이행 과정에 반영된 </a:t>
            </a:r>
            <a:r>
              <a:rPr lang="ko-KR" altLang="en-US" dirty="0" err="1" smtClean="0">
                <a:solidFill>
                  <a:srgbClr val="00B050"/>
                </a:solidFill>
              </a:rPr>
              <a:t>젠더</a:t>
            </a:r>
            <a:r>
              <a:rPr lang="ko-KR" altLang="en-US" dirty="0" smtClean="0">
                <a:solidFill>
                  <a:srgbClr val="00B050"/>
                </a:solidFill>
              </a:rPr>
              <a:t> 관점 및 비중을 당사국과 공유할 것을 요청하였다</a:t>
            </a:r>
            <a:r>
              <a:rPr lang="en-US" altLang="ko-KR" dirty="0" smtClean="0">
                <a:solidFill>
                  <a:srgbClr val="00B050"/>
                </a:solidFill>
              </a:rPr>
              <a:t>.</a:t>
            </a:r>
          </a:p>
          <a:p>
            <a:r>
              <a:rPr lang="en-US" altLang="ko-KR" dirty="0" smtClean="0"/>
              <a:t>GCF</a:t>
            </a:r>
            <a:r>
              <a:rPr lang="ko-KR" altLang="en-US" dirty="0" smtClean="0"/>
              <a:t>가 </a:t>
            </a:r>
            <a:r>
              <a:rPr lang="ko-KR" altLang="en-US" dirty="0" err="1" smtClean="0"/>
              <a:t>젠더</a:t>
            </a:r>
            <a:r>
              <a:rPr lang="ko-KR" altLang="en-US" dirty="0" smtClean="0"/>
              <a:t> 정책을 통해 궁극적으로 달성하고자 하는 것은 해당 국가가 향후 기후변화 국가 정책을 수립하고 사업을 추진하는데 있어 각 사업을 통해 도출된 시사점을 활용하여 </a:t>
            </a:r>
            <a:r>
              <a:rPr lang="ko-KR" altLang="en-US" dirty="0" err="1" smtClean="0">
                <a:solidFill>
                  <a:srgbClr val="FF0000"/>
                </a:solidFill>
              </a:rPr>
              <a:t>젠더</a:t>
            </a:r>
            <a:r>
              <a:rPr lang="ko-KR" altLang="en-US" dirty="0" smtClean="0">
                <a:solidFill>
                  <a:srgbClr val="FF0000"/>
                </a:solidFill>
              </a:rPr>
              <a:t> 불평등을 개선</a:t>
            </a:r>
            <a:r>
              <a:rPr lang="ko-KR" altLang="en-US" dirty="0" smtClean="0"/>
              <a:t>할 수 있도록 돕는 데에 있다</a:t>
            </a:r>
            <a:r>
              <a:rPr lang="en-US" altLang="ko-KR" dirty="0" smtClean="0"/>
              <a:t>(GCF, 2017, p.52). </a:t>
            </a:r>
            <a:r>
              <a:rPr lang="ko-KR" altLang="en-US" dirty="0" smtClean="0"/>
              <a:t>이는 곧 </a:t>
            </a:r>
            <a:r>
              <a:rPr lang="en-US" altLang="ko-KR" dirty="0" smtClean="0"/>
              <a:t>GCF </a:t>
            </a:r>
            <a:r>
              <a:rPr lang="ko-KR" altLang="en-US" dirty="0" smtClean="0"/>
              <a:t>전 사업</a:t>
            </a:r>
            <a:r>
              <a:rPr lang="en-US" altLang="ko-KR" dirty="0" smtClean="0"/>
              <a:t>(</a:t>
            </a:r>
            <a:r>
              <a:rPr lang="ko-KR" altLang="en-US" dirty="0" smtClean="0"/>
              <a:t>재정 공급</a:t>
            </a:r>
            <a:r>
              <a:rPr lang="en-US" altLang="ko-KR" dirty="0" smtClean="0"/>
              <a:t>) </a:t>
            </a:r>
            <a:r>
              <a:rPr lang="ko-KR" altLang="en-US" dirty="0" smtClean="0"/>
              <a:t>과정에 있어 사업 실행자뿐 아니라 </a:t>
            </a:r>
            <a:r>
              <a:rPr lang="en-US" altLang="ko-KR" dirty="0" smtClean="0"/>
              <a:t>NDA </a:t>
            </a:r>
            <a:r>
              <a:rPr lang="ko-KR" altLang="en-US" dirty="0" smtClean="0"/>
              <a:t>등 이해관계자와의 긴밀하고 지속적인 협력과 논의 과정이 수반됨을 의미하며</a:t>
            </a:r>
            <a:r>
              <a:rPr lang="en-US" altLang="ko-KR" dirty="0" smtClean="0"/>
              <a:t>, </a:t>
            </a:r>
            <a:r>
              <a:rPr lang="ko-KR" altLang="en-US" dirty="0" err="1" smtClean="0">
                <a:solidFill>
                  <a:srgbClr val="00B050"/>
                </a:solidFill>
              </a:rPr>
              <a:t>젠더에</a:t>
            </a:r>
            <a:r>
              <a:rPr lang="ko-KR" altLang="en-US" dirty="0" smtClean="0">
                <a:solidFill>
                  <a:srgbClr val="00B050"/>
                </a:solidFill>
              </a:rPr>
              <a:t> 대한 국가 정책수립에 기여한다는 점에서 </a:t>
            </a:r>
            <a:r>
              <a:rPr lang="en-US" altLang="ko-KR" dirty="0" smtClean="0"/>
              <a:t>UNFCCC</a:t>
            </a:r>
            <a:r>
              <a:rPr lang="ko-KR" altLang="en-US" dirty="0" smtClean="0"/>
              <a:t>가 추구하고 있는 전 지구적 기후변화 대응체계 수립에 상당한 역할을 담당하고 있음을 알 수 있다</a:t>
            </a:r>
            <a:r>
              <a:rPr lang="en-US" altLang="ko-KR" dirty="0" smtClean="0"/>
              <a:t>.</a:t>
            </a:r>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41</a:t>
            </a:fld>
            <a:endParaRPr lang="ko-KR" altLang="en-US"/>
          </a:p>
        </p:txBody>
      </p:sp>
    </p:spTree>
    <p:extLst>
      <p:ext uri="{BB962C8B-B14F-4D97-AF65-F5344CB8AC3E}">
        <p14:creationId xmlns:p14="http://schemas.microsoft.com/office/powerpoint/2010/main" val="41902775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39257" y="404664"/>
            <a:ext cx="8568952" cy="5078313"/>
          </a:xfrm>
          <a:prstGeom prst="rect">
            <a:avLst/>
          </a:prstGeom>
        </p:spPr>
        <p:txBody>
          <a:bodyPr wrap="square">
            <a:spAutoFit/>
          </a:bodyPr>
          <a:lstStyle/>
          <a:p>
            <a:r>
              <a:rPr lang="ko-KR" altLang="en-US" dirty="0" smtClean="0"/>
              <a:t>파리협정의 세부 이행규칙 중 ‘기술개발 및 이전’에 관한 규칙으로 </a:t>
            </a:r>
            <a:r>
              <a:rPr lang="ko-KR" altLang="en-US" dirty="0" smtClean="0">
                <a:solidFill>
                  <a:srgbClr val="0000FF"/>
                </a:solidFill>
              </a:rPr>
              <a:t>기술 프레임워크</a:t>
            </a:r>
            <a:r>
              <a:rPr lang="en-US" altLang="ko-KR" dirty="0" smtClean="0">
                <a:solidFill>
                  <a:srgbClr val="0000FF"/>
                </a:solidFill>
              </a:rPr>
              <a:t>(technology framework)</a:t>
            </a:r>
            <a:r>
              <a:rPr lang="ko-KR" altLang="en-US" dirty="0" smtClean="0"/>
              <a:t>가 존재한다</a:t>
            </a:r>
            <a:r>
              <a:rPr lang="en-US" altLang="ko-KR" dirty="0" smtClean="0"/>
              <a:t>. </a:t>
            </a:r>
            <a:r>
              <a:rPr lang="ko-KR" altLang="en-US" dirty="0" smtClean="0"/>
              <a:t>기술 프레임워크는 기술 메커니즘의 당사국을 지원 하는 활동</a:t>
            </a:r>
            <a:r>
              <a:rPr lang="en-US" altLang="ko-KR" dirty="0" smtClean="0"/>
              <a:t>·</a:t>
            </a:r>
            <a:r>
              <a:rPr lang="ko-KR" altLang="en-US" dirty="0" smtClean="0"/>
              <a:t>행동에 대해 지침을 제공하기 위해 업무의 방향성</a:t>
            </a:r>
            <a:r>
              <a:rPr lang="en-US" altLang="ko-KR" dirty="0" smtClean="0"/>
              <a:t>, </a:t>
            </a:r>
            <a:r>
              <a:rPr lang="ko-KR" altLang="en-US" dirty="0" smtClean="0"/>
              <a:t>업무 범주</a:t>
            </a:r>
            <a:r>
              <a:rPr lang="en-US" altLang="ko-KR" dirty="0" smtClean="0"/>
              <a:t>, </a:t>
            </a:r>
            <a:r>
              <a:rPr lang="ko-KR" altLang="en-US" dirty="0" smtClean="0"/>
              <a:t>그리고 세부 활동</a:t>
            </a:r>
            <a:r>
              <a:rPr lang="en-US" altLang="ko-KR" dirty="0" smtClean="0"/>
              <a:t>·</a:t>
            </a:r>
            <a:r>
              <a:rPr lang="ko-KR" altLang="en-US" dirty="0" smtClean="0"/>
              <a:t>행동을 포함하고 있다</a:t>
            </a:r>
            <a:r>
              <a:rPr lang="en-US" altLang="ko-KR" dirty="0" smtClean="0"/>
              <a:t>(UNFCCC, 2018). </a:t>
            </a:r>
            <a:r>
              <a:rPr lang="ko-KR" altLang="en-US" dirty="0" smtClean="0"/>
              <a:t>기술 프레임워크는 기술 메커니즘에 대한 업무 지침이나</a:t>
            </a:r>
            <a:r>
              <a:rPr lang="en-US" altLang="ko-KR" dirty="0" smtClean="0"/>
              <a:t>, </a:t>
            </a:r>
            <a:r>
              <a:rPr lang="ko-KR" altLang="en-US" dirty="0" smtClean="0"/>
              <a:t>개도국들이 기술에 대한 협력행동을 강화해야 한다는 의무를 이행하는 과정에 기술 메커니즘이 지원을 하는 것이므로</a:t>
            </a:r>
            <a:r>
              <a:rPr lang="en-US" altLang="ko-KR" dirty="0" smtClean="0"/>
              <a:t>, </a:t>
            </a:r>
            <a:r>
              <a:rPr lang="ko-KR" altLang="en-US" dirty="0" smtClean="0"/>
              <a:t>결국 기술 프레임워크는 개도국들의 기술협력 활동에 간접적인 지침으로서 작용한다고 볼 수 있다</a:t>
            </a:r>
            <a:r>
              <a:rPr lang="en-US" altLang="ko-KR" dirty="0" smtClean="0"/>
              <a:t>. </a:t>
            </a:r>
            <a:r>
              <a:rPr lang="ko-KR" altLang="en-US" dirty="0" smtClean="0"/>
              <a:t>즉</a:t>
            </a:r>
            <a:r>
              <a:rPr lang="en-US" altLang="ko-KR" dirty="0" smtClean="0"/>
              <a:t>, </a:t>
            </a:r>
            <a:r>
              <a:rPr lang="ko-KR" altLang="en-US" dirty="0" smtClean="0"/>
              <a:t>기술 프레임워크는 “</a:t>
            </a:r>
            <a:r>
              <a:rPr lang="ko-KR" altLang="en-US" dirty="0" err="1" smtClean="0"/>
              <a:t>신기후체제</a:t>
            </a:r>
            <a:r>
              <a:rPr lang="ko-KR" altLang="en-US" dirty="0" smtClean="0"/>
              <a:t> 하에서 당사국들이 기술 메커니즘을 활용한 기술협력의 방향성</a:t>
            </a:r>
            <a:r>
              <a:rPr lang="en-US" altLang="ko-KR" dirty="0" smtClean="0"/>
              <a:t>, </a:t>
            </a:r>
            <a:r>
              <a:rPr lang="ko-KR" altLang="en-US" dirty="0" smtClean="0"/>
              <a:t>분야</a:t>
            </a:r>
            <a:r>
              <a:rPr lang="en-US" altLang="ko-KR" dirty="0" smtClean="0"/>
              <a:t>, </a:t>
            </a:r>
            <a:r>
              <a:rPr lang="ko-KR" altLang="en-US" dirty="0" smtClean="0"/>
              <a:t>주체</a:t>
            </a:r>
            <a:r>
              <a:rPr lang="en-US" altLang="ko-KR" dirty="0" smtClean="0"/>
              <a:t>, </a:t>
            </a:r>
            <a:r>
              <a:rPr lang="ko-KR" altLang="en-US" dirty="0" smtClean="0"/>
              <a:t>방식을 담은 지침”인 것이다</a:t>
            </a:r>
            <a:r>
              <a:rPr lang="en-US" altLang="ko-KR" sz="1400" dirty="0" smtClean="0"/>
              <a:t>(Lee and Oh, 2020,p.5).</a:t>
            </a:r>
            <a:r>
              <a:rPr lang="en-US" altLang="ko-KR" dirty="0" smtClean="0"/>
              <a:t> </a:t>
            </a:r>
            <a:r>
              <a:rPr lang="ko-KR" altLang="en-US" dirty="0" smtClean="0">
                <a:solidFill>
                  <a:srgbClr val="0000FF"/>
                </a:solidFill>
              </a:rPr>
              <a:t>동 지침에는 총 다섯 가지 원칙이 포함되어 있는데</a:t>
            </a:r>
            <a:r>
              <a:rPr lang="en-US" altLang="ko-KR" dirty="0" smtClean="0">
                <a:solidFill>
                  <a:srgbClr val="0000FF"/>
                </a:solidFill>
              </a:rPr>
              <a:t>, </a:t>
            </a:r>
            <a:r>
              <a:rPr lang="ko-KR" altLang="en-US" dirty="0" smtClean="0">
                <a:solidFill>
                  <a:srgbClr val="0000FF"/>
                </a:solidFill>
              </a:rPr>
              <a:t>이 중 한 원칙이 포괄성</a:t>
            </a:r>
            <a:r>
              <a:rPr lang="en-US" altLang="ko-KR" dirty="0" smtClean="0">
                <a:solidFill>
                  <a:srgbClr val="0000FF"/>
                </a:solidFill>
              </a:rPr>
              <a:t>(inclusiveness)</a:t>
            </a:r>
            <a:r>
              <a:rPr lang="ko-KR" altLang="en-US" dirty="0" smtClean="0">
                <a:solidFill>
                  <a:srgbClr val="0000FF"/>
                </a:solidFill>
              </a:rPr>
              <a:t>으로 국제사회에 존재하는 중요한 가치들에 대해서 포용적인 접근이 필요하며</a:t>
            </a:r>
            <a:r>
              <a:rPr lang="en-US" altLang="ko-KR" dirty="0" smtClean="0">
                <a:solidFill>
                  <a:srgbClr val="0000FF"/>
                </a:solidFill>
              </a:rPr>
              <a:t>, </a:t>
            </a:r>
            <a:r>
              <a:rPr lang="ko-KR" altLang="en-US" dirty="0" smtClean="0">
                <a:solidFill>
                  <a:srgbClr val="0000FF"/>
                </a:solidFill>
              </a:rPr>
              <a:t>이 가치들 중 하나가 바로 </a:t>
            </a:r>
            <a:r>
              <a:rPr lang="ko-KR" altLang="en-US" dirty="0" err="1" smtClean="0">
                <a:solidFill>
                  <a:srgbClr val="0000FF"/>
                </a:solidFill>
              </a:rPr>
              <a:t>젠더이다</a:t>
            </a:r>
            <a:r>
              <a:rPr lang="en-US" altLang="ko-KR" sz="1400" dirty="0" smtClean="0"/>
              <a:t>(UNFCCC, 2018,</a:t>
            </a:r>
            <a:r>
              <a:rPr lang="ko-KR" altLang="en-US" sz="1400" dirty="0" smtClean="0"/>
              <a:t> </a:t>
            </a:r>
            <a:r>
              <a:rPr lang="en-US" altLang="ko-KR" sz="1400" dirty="0" smtClean="0"/>
              <a:t>Annex, </a:t>
            </a:r>
            <a:r>
              <a:rPr lang="en-US" altLang="ko-KR" sz="1400" dirty="0" err="1" smtClean="0"/>
              <a:t>para</a:t>
            </a:r>
            <a:r>
              <a:rPr lang="en-US" altLang="ko-KR" sz="1400" dirty="0" smtClean="0"/>
              <a:t> 3(b)).</a:t>
            </a:r>
            <a:r>
              <a:rPr lang="en-US" altLang="ko-KR" dirty="0" smtClean="0"/>
              <a:t> </a:t>
            </a:r>
            <a:r>
              <a:rPr lang="ko-KR" altLang="en-US" dirty="0" smtClean="0"/>
              <a:t>또한 다섯 가지 주요 주제에 혁신에 대한 노력에 있어서 성</a:t>
            </a:r>
            <a:r>
              <a:rPr lang="en-US" altLang="ko-KR" dirty="0" smtClean="0"/>
              <a:t>-</a:t>
            </a:r>
            <a:r>
              <a:rPr lang="ko-KR" altLang="en-US" dirty="0" smtClean="0"/>
              <a:t>반응성의 확보</a:t>
            </a:r>
            <a:r>
              <a:rPr lang="en-US" altLang="ko-KR" dirty="0" smtClean="0"/>
              <a:t>, “</a:t>
            </a:r>
            <a:r>
              <a:rPr lang="ko-KR" altLang="en-US" dirty="0" smtClean="0"/>
              <a:t>감축 및 적응 행동을 위한 내생적이고 성</a:t>
            </a:r>
            <a:r>
              <a:rPr lang="en-US" altLang="ko-KR" dirty="0" smtClean="0"/>
              <a:t>-</a:t>
            </a:r>
            <a:r>
              <a:rPr lang="ko-KR" altLang="en-US" dirty="0" smtClean="0"/>
              <a:t>반응적인 기술을 촉진하기 위한 가능환경 강화” 이해관계자 참여의 성</a:t>
            </a:r>
            <a:r>
              <a:rPr lang="en-US" altLang="ko-KR" dirty="0" smtClean="0"/>
              <a:t>-</a:t>
            </a:r>
            <a:r>
              <a:rPr lang="ko-KR" altLang="en-US" dirty="0" smtClean="0"/>
              <a:t>반응적인 방식이 고려된 이해관계자 참여</a:t>
            </a:r>
            <a:r>
              <a:rPr lang="en-US" altLang="ko-KR" dirty="0" smtClean="0"/>
              <a:t>, </a:t>
            </a:r>
            <a:r>
              <a:rPr lang="ko-KR" altLang="en-US" dirty="0" smtClean="0"/>
              <a:t>그리고 </a:t>
            </a:r>
            <a:r>
              <a:rPr lang="ko-KR" altLang="en-US" dirty="0" err="1" smtClean="0"/>
              <a:t>젠더</a:t>
            </a:r>
            <a:r>
              <a:rPr lang="ko-KR" altLang="en-US" dirty="0" smtClean="0"/>
              <a:t> 관점의 반영 등 대한 사항들이 언급되어 있다</a:t>
            </a:r>
            <a:r>
              <a:rPr lang="en-US" altLang="ko-KR" sz="1600" dirty="0" smtClean="0"/>
              <a:t>(Ibid., Annex </a:t>
            </a:r>
            <a:r>
              <a:rPr lang="en-US" altLang="ko-KR" sz="1600" dirty="0" err="1" smtClean="0"/>
              <a:t>paras</a:t>
            </a:r>
            <a:r>
              <a:rPr lang="en-US" altLang="ko-KR" sz="1600" dirty="0" smtClean="0"/>
              <a:t> 6, 16(c),18, 22).</a:t>
            </a:r>
            <a:r>
              <a:rPr lang="en-US" altLang="ko-KR" dirty="0" smtClean="0"/>
              <a:t> </a:t>
            </a:r>
            <a:r>
              <a:rPr lang="ko-KR" altLang="en-US" dirty="0" smtClean="0"/>
              <a:t>따라서</a:t>
            </a:r>
            <a:r>
              <a:rPr lang="en-US" altLang="ko-KR" dirty="0" smtClean="0"/>
              <a:t>, </a:t>
            </a:r>
            <a:r>
              <a:rPr lang="ko-KR" altLang="en-US" dirty="0" err="1" smtClean="0"/>
              <a:t>신기후체제</a:t>
            </a:r>
            <a:r>
              <a:rPr lang="ko-KR" altLang="en-US" dirty="0" smtClean="0"/>
              <a:t> 하에서의 글로벌 기후기술협력에 있어 </a:t>
            </a:r>
            <a:r>
              <a:rPr lang="ko-KR" altLang="en-US" dirty="0" err="1" smtClean="0"/>
              <a:t>젠더</a:t>
            </a:r>
            <a:r>
              <a:rPr lang="ko-KR" altLang="en-US" dirty="0" smtClean="0"/>
              <a:t> 주류화는 이제 </a:t>
            </a:r>
            <a:r>
              <a:rPr lang="ko-KR" altLang="en-US" dirty="0" smtClean="0">
                <a:solidFill>
                  <a:srgbClr val="FF0000"/>
                </a:solidFill>
              </a:rPr>
              <a:t>필수적이면서도 협력을 선도하기 위한 전략적인 요소</a:t>
            </a:r>
            <a:r>
              <a:rPr lang="ko-KR" altLang="en-US" dirty="0" smtClean="0"/>
              <a:t>가 아닐 수 없다</a:t>
            </a:r>
            <a:r>
              <a:rPr lang="en-US" altLang="ko-KR" dirty="0" smtClean="0"/>
              <a:t>.</a:t>
            </a:r>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42</a:t>
            </a:fld>
            <a:endParaRPr lang="ko-KR" altLang="en-US"/>
          </a:p>
        </p:txBody>
      </p:sp>
    </p:spTree>
    <p:extLst>
      <p:ext uri="{BB962C8B-B14F-4D97-AF65-F5344CB8AC3E}">
        <p14:creationId xmlns:p14="http://schemas.microsoft.com/office/powerpoint/2010/main" val="1528243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332656"/>
            <a:ext cx="8568952" cy="5940088"/>
          </a:xfrm>
          <a:prstGeom prst="rect">
            <a:avLst/>
          </a:prstGeom>
        </p:spPr>
        <p:txBody>
          <a:bodyPr wrap="square">
            <a:spAutoFit/>
          </a:bodyPr>
          <a:lstStyle/>
          <a:p>
            <a:r>
              <a:rPr lang="ko-KR" altLang="en-US" dirty="0" smtClean="0">
                <a:solidFill>
                  <a:srgbClr val="0000FF"/>
                </a:solidFill>
              </a:rPr>
              <a:t>우리나라는 </a:t>
            </a:r>
            <a:r>
              <a:rPr lang="ko-KR" altLang="en-US" dirty="0" err="1" smtClean="0">
                <a:solidFill>
                  <a:srgbClr val="0000FF"/>
                </a:solidFill>
              </a:rPr>
              <a:t>유엔기후변화협약하에서</a:t>
            </a:r>
            <a:r>
              <a:rPr lang="ko-KR" altLang="en-US" dirty="0" smtClean="0">
                <a:solidFill>
                  <a:srgbClr val="0000FF"/>
                </a:solidFill>
              </a:rPr>
              <a:t> 기후기술 개발 및 이전에 대한 협력을 도모하기 위해 </a:t>
            </a:r>
            <a:r>
              <a:rPr lang="en-US" altLang="ko-KR" dirty="0" smtClean="0">
                <a:solidFill>
                  <a:srgbClr val="0000FF"/>
                </a:solidFill>
              </a:rPr>
              <a:t>2015</a:t>
            </a:r>
            <a:r>
              <a:rPr lang="ko-KR" altLang="en-US" dirty="0" smtClean="0">
                <a:solidFill>
                  <a:srgbClr val="0000FF"/>
                </a:solidFill>
              </a:rPr>
              <a:t>년</a:t>
            </a:r>
            <a:r>
              <a:rPr lang="en-US" altLang="ko-KR" dirty="0" smtClean="0">
                <a:solidFill>
                  <a:srgbClr val="0000FF"/>
                </a:solidFill>
              </a:rPr>
              <a:t>, 2016</a:t>
            </a:r>
            <a:r>
              <a:rPr lang="ko-KR" altLang="en-US" dirty="0" smtClean="0">
                <a:solidFill>
                  <a:srgbClr val="0000FF"/>
                </a:solidFill>
              </a:rPr>
              <a:t>년 그리고 </a:t>
            </a:r>
            <a:r>
              <a:rPr lang="en-US" altLang="ko-KR" dirty="0" smtClean="0">
                <a:solidFill>
                  <a:srgbClr val="0000FF"/>
                </a:solidFill>
              </a:rPr>
              <a:t>2018</a:t>
            </a:r>
            <a:r>
              <a:rPr lang="ko-KR" altLang="en-US" dirty="0" smtClean="0">
                <a:solidFill>
                  <a:srgbClr val="0000FF"/>
                </a:solidFill>
              </a:rPr>
              <a:t>년에 걸쳐 관련 전략을 수립해 왔지만</a:t>
            </a:r>
            <a:r>
              <a:rPr lang="en-US" altLang="ko-KR" dirty="0" smtClean="0">
                <a:solidFill>
                  <a:srgbClr val="0000FF"/>
                </a:solidFill>
              </a:rPr>
              <a:t>, </a:t>
            </a:r>
            <a:r>
              <a:rPr lang="ko-KR" altLang="en-US" dirty="0" err="1" smtClean="0">
                <a:solidFill>
                  <a:srgbClr val="0000FF"/>
                </a:solidFill>
              </a:rPr>
              <a:t>젠더</a:t>
            </a:r>
            <a:r>
              <a:rPr lang="ko-KR" altLang="en-US" dirty="0" smtClean="0">
                <a:solidFill>
                  <a:srgbClr val="0000FF"/>
                </a:solidFill>
              </a:rPr>
              <a:t> 관점을 반영하지는 않은 상태이다</a:t>
            </a:r>
            <a:r>
              <a:rPr lang="en-US" altLang="ko-KR" dirty="0" smtClean="0">
                <a:solidFill>
                  <a:srgbClr val="0000FF"/>
                </a:solidFill>
              </a:rPr>
              <a:t>.</a:t>
            </a:r>
          </a:p>
          <a:p>
            <a:r>
              <a:rPr lang="ko-KR" altLang="en-US" dirty="0" smtClean="0"/>
              <a:t>파리협정 세부 이행규칙인 기술 프레임워크가 기술협력의 방향성으로 </a:t>
            </a:r>
            <a:r>
              <a:rPr lang="ko-KR" altLang="en-US" dirty="0" err="1" smtClean="0"/>
              <a:t>젠더를</a:t>
            </a:r>
            <a:r>
              <a:rPr lang="ko-KR" altLang="en-US" dirty="0" smtClean="0"/>
              <a:t> 포함한 인권적 가치들에 포용적 접근을 추구하고 성</a:t>
            </a:r>
            <a:r>
              <a:rPr lang="en-US" altLang="ko-KR" dirty="0" smtClean="0"/>
              <a:t>-</a:t>
            </a:r>
            <a:r>
              <a:rPr lang="ko-KR" altLang="en-US" dirty="0" smtClean="0"/>
              <a:t>반응적 참여방식에 대한 지침을 안내하고 있다</a:t>
            </a:r>
            <a:r>
              <a:rPr lang="en-US" altLang="ko-KR" dirty="0" smtClean="0"/>
              <a:t>. </a:t>
            </a:r>
            <a:r>
              <a:rPr lang="ko-KR" altLang="en-US" dirty="0" smtClean="0"/>
              <a:t>그리고</a:t>
            </a:r>
            <a:r>
              <a:rPr lang="en-US" altLang="ko-KR" dirty="0" smtClean="0"/>
              <a:t>, 2020</a:t>
            </a:r>
            <a:r>
              <a:rPr lang="ko-KR" altLang="en-US" dirty="0" smtClean="0"/>
              <a:t>년 현재 정부에서 「기후기술 확보</a:t>
            </a:r>
            <a:r>
              <a:rPr lang="en-US" altLang="ko-KR" dirty="0" smtClean="0"/>
              <a:t>·</a:t>
            </a:r>
            <a:r>
              <a:rPr lang="ko-KR" altLang="en-US" dirty="0" smtClean="0"/>
              <a:t>활용 촉진 </a:t>
            </a:r>
            <a:r>
              <a:rPr lang="ko-KR" altLang="en-US" dirty="0" err="1" smtClean="0"/>
              <a:t>로드맵</a:t>
            </a:r>
            <a:r>
              <a:rPr lang="ko-KR" altLang="en-US" dirty="0" smtClean="0"/>
              <a:t>」을 개정하려고 계획하고 있는 가운데</a:t>
            </a:r>
            <a:r>
              <a:rPr lang="en-US" altLang="ko-KR" dirty="0" smtClean="0"/>
              <a:t>, </a:t>
            </a:r>
            <a:r>
              <a:rPr lang="ko-KR" altLang="en-US" dirty="0" smtClean="0"/>
              <a:t>본 논문은 상기 </a:t>
            </a:r>
            <a:r>
              <a:rPr lang="en-US" altLang="ko-KR" dirty="0" smtClean="0"/>
              <a:t>CTCN</a:t>
            </a:r>
            <a:r>
              <a:rPr lang="ko-KR" altLang="en-US" dirty="0" smtClean="0"/>
              <a:t>과 </a:t>
            </a:r>
            <a:r>
              <a:rPr lang="en-US" altLang="ko-KR" dirty="0" smtClean="0"/>
              <a:t>GCF</a:t>
            </a:r>
            <a:r>
              <a:rPr lang="ko-KR" altLang="en-US" dirty="0" smtClean="0"/>
              <a:t>의 </a:t>
            </a:r>
            <a:r>
              <a:rPr lang="ko-KR" altLang="en-US" dirty="0" err="1" smtClean="0"/>
              <a:t>젠더</a:t>
            </a:r>
            <a:r>
              <a:rPr lang="ko-KR" altLang="en-US" dirty="0" smtClean="0"/>
              <a:t> 주류화 정책 및 이행 현황 분석 결과를 토대로 우리나라 기후기술협력에 대한 </a:t>
            </a:r>
            <a:r>
              <a:rPr lang="ko-KR" altLang="en-US" dirty="0" err="1" smtClean="0"/>
              <a:t>젠더</a:t>
            </a:r>
            <a:r>
              <a:rPr lang="ko-KR" altLang="en-US" dirty="0" smtClean="0"/>
              <a:t> 주류화 전략 차원에서 사업단계별로 필요한 사항을 도출하였다</a:t>
            </a:r>
            <a:r>
              <a:rPr lang="en-US" altLang="ko-KR" dirty="0" smtClean="0"/>
              <a:t>.</a:t>
            </a:r>
          </a:p>
          <a:p>
            <a:endParaRPr lang="en-US" altLang="ko-KR" dirty="0"/>
          </a:p>
          <a:p>
            <a:r>
              <a:rPr lang="ko-KR" altLang="en-US" dirty="0" smtClean="0"/>
              <a:t>단계별 </a:t>
            </a:r>
            <a:r>
              <a:rPr lang="ko-KR" altLang="en-US" dirty="0" err="1" smtClean="0"/>
              <a:t>젠더</a:t>
            </a:r>
            <a:r>
              <a:rPr lang="ko-KR" altLang="en-US" dirty="0" smtClean="0"/>
              <a:t> 주류화를 추진하기 위한 </a:t>
            </a:r>
            <a:r>
              <a:rPr lang="ko-KR" altLang="en-US" dirty="0" smtClean="0">
                <a:solidFill>
                  <a:srgbClr val="0000FF"/>
                </a:solidFill>
              </a:rPr>
              <a:t>미시적인 측면의 시사점과 더불어 기후기술 글로벌 협력을 위한 네 가지 거시적 차원의 시사점</a:t>
            </a:r>
            <a:r>
              <a:rPr lang="ko-KR" altLang="en-US" dirty="0" smtClean="0"/>
              <a:t>을 도출</a:t>
            </a:r>
            <a:endParaRPr lang="en-US" altLang="ko-KR" dirty="0" smtClean="0"/>
          </a:p>
          <a:p>
            <a:endParaRPr lang="en-US" altLang="ko-KR" dirty="0" smtClean="0"/>
          </a:p>
          <a:p>
            <a:r>
              <a:rPr lang="en-US" altLang="ko-KR" sz="1600" dirty="0" smtClean="0"/>
              <a:t>i) </a:t>
            </a:r>
            <a:r>
              <a:rPr lang="ko-KR" altLang="en-US" sz="1600" dirty="0" smtClean="0"/>
              <a:t>사업수요발굴</a:t>
            </a:r>
            <a:r>
              <a:rPr lang="en-US" altLang="ko-KR" sz="1600" dirty="0" smtClean="0"/>
              <a:t>, ii) </a:t>
            </a:r>
            <a:r>
              <a:rPr lang="ko-KR" altLang="en-US" sz="1600" dirty="0" smtClean="0"/>
              <a:t>사업준비</a:t>
            </a:r>
            <a:r>
              <a:rPr lang="en-US" altLang="ko-KR" sz="1600" dirty="0" smtClean="0"/>
              <a:t>·</a:t>
            </a:r>
            <a:r>
              <a:rPr lang="ko-KR" altLang="en-US" sz="1600" dirty="0" smtClean="0"/>
              <a:t>계획</a:t>
            </a:r>
            <a:r>
              <a:rPr lang="en-US" altLang="ko-KR" sz="1600" dirty="0" smtClean="0"/>
              <a:t>, iii) </a:t>
            </a:r>
            <a:r>
              <a:rPr lang="ko-KR" altLang="en-US" sz="1600" dirty="0" smtClean="0"/>
              <a:t>사업승인</a:t>
            </a:r>
            <a:r>
              <a:rPr lang="en-US" altLang="ko-KR" sz="1600" dirty="0" smtClean="0"/>
              <a:t>, iv) </a:t>
            </a:r>
            <a:r>
              <a:rPr lang="ko-KR" altLang="en-US" sz="1600" dirty="0" smtClean="0"/>
              <a:t>사업실행</a:t>
            </a:r>
            <a:r>
              <a:rPr lang="en-US" altLang="ko-KR" sz="1600" dirty="0" smtClean="0"/>
              <a:t>,v) </a:t>
            </a:r>
            <a:r>
              <a:rPr lang="ko-KR" altLang="en-US" sz="1600" dirty="0" smtClean="0"/>
              <a:t>사업완료 및 평가의 순서로 접근할 수 있겠으나 상황에 따라 사업수요발굴이 승인단계와 동시에 이루어 질 수도 있다</a:t>
            </a:r>
            <a:r>
              <a:rPr lang="en-US" altLang="ko-KR" sz="1600" dirty="0" smtClean="0"/>
              <a:t>. </a:t>
            </a:r>
            <a:r>
              <a:rPr lang="ko-KR" altLang="en-US" sz="1600" dirty="0" smtClean="0"/>
              <a:t>첫 번째 단계인 개도국과의 기후기술사업 수요발굴 단계에서 </a:t>
            </a:r>
            <a:r>
              <a:rPr lang="ko-KR" altLang="en-US" sz="1600" dirty="0" err="1" smtClean="0"/>
              <a:t>젠더분석을</a:t>
            </a:r>
            <a:r>
              <a:rPr lang="ko-KR" altLang="en-US" sz="1600" dirty="0" smtClean="0"/>
              <a:t> 고려해야 하며</a:t>
            </a:r>
            <a:r>
              <a:rPr lang="en-US" altLang="ko-KR" sz="1600" dirty="0" smtClean="0"/>
              <a:t>, </a:t>
            </a:r>
            <a:r>
              <a:rPr lang="ko-KR" altLang="en-US" sz="1600" dirty="0" smtClean="0"/>
              <a:t>이를 위해서는 </a:t>
            </a:r>
            <a:r>
              <a:rPr lang="ko-KR" altLang="en-US" sz="1600" dirty="0" err="1" smtClean="0"/>
              <a:t>젠더분석과</a:t>
            </a:r>
            <a:r>
              <a:rPr lang="ko-KR" altLang="en-US" sz="1600" dirty="0" smtClean="0"/>
              <a:t> 데이터 수집 접근법에 대한 지침</a:t>
            </a:r>
            <a:r>
              <a:rPr lang="en-US" altLang="ko-KR" sz="1600" dirty="0" smtClean="0"/>
              <a:t>, </a:t>
            </a:r>
            <a:r>
              <a:rPr lang="ko-KR" altLang="en-US" sz="1600" dirty="0" smtClean="0"/>
              <a:t>가능하다면 </a:t>
            </a:r>
            <a:r>
              <a:rPr lang="ko-KR" altLang="en-US" sz="1600" dirty="0" err="1" smtClean="0"/>
              <a:t>젠더분석</a:t>
            </a:r>
            <a:r>
              <a:rPr lang="ko-KR" altLang="en-US" sz="1600" dirty="0" smtClean="0"/>
              <a:t> 전문가의 활용</a:t>
            </a:r>
            <a:r>
              <a:rPr lang="en-US" altLang="ko-KR" sz="1600" dirty="0" smtClean="0"/>
              <a:t>, </a:t>
            </a:r>
            <a:r>
              <a:rPr lang="ko-KR" altLang="en-US" sz="1600" dirty="0" smtClean="0"/>
              <a:t>그리고 사업발굴 인력 및 관련기관에 대한 </a:t>
            </a:r>
            <a:r>
              <a:rPr lang="ko-KR" altLang="en-US" sz="1600" dirty="0" err="1" smtClean="0"/>
              <a:t>젠더</a:t>
            </a:r>
            <a:r>
              <a:rPr lang="ko-KR" altLang="en-US" sz="1600" dirty="0" smtClean="0"/>
              <a:t> 역량배양 교육이 필요하다</a:t>
            </a:r>
            <a:r>
              <a:rPr lang="en-US" altLang="ko-KR" sz="1600" dirty="0" smtClean="0"/>
              <a:t>. </a:t>
            </a:r>
            <a:r>
              <a:rPr lang="ko-KR" altLang="en-US" sz="1600" dirty="0" smtClean="0"/>
              <a:t>두 번째 사업 준비</a:t>
            </a:r>
            <a:r>
              <a:rPr lang="en-US" altLang="ko-KR" sz="1600" dirty="0" smtClean="0"/>
              <a:t>·</a:t>
            </a:r>
            <a:r>
              <a:rPr lang="ko-KR" altLang="en-US" sz="1600" dirty="0" smtClean="0"/>
              <a:t>기획 단계에서는 보다 심화된 </a:t>
            </a:r>
            <a:r>
              <a:rPr lang="ko-KR" altLang="en-US" sz="1600" dirty="0" err="1" smtClean="0"/>
              <a:t>젠더분석</a:t>
            </a:r>
            <a:r>
              <a:rPr lang="ko-KR" altLang="en-US" sz="1600" dirty="0" smtClean="0"/>
              <a:t> 또는 </a:t>
            </a:r>
            <a:r>
              <a:rPr lang="ko-KR" altLang="en-US" sz="1600" dirty="0" err="1" smtClean="0"/>
              <a:t>젠더평가를</a:t>
            </a:r>
            <a:r>
              <a:rPr lang="ko-KR" altLang="en-US" sz="1600" dirty="0" smtClean="0"/>
              <a:t> 시행해야 하므로</a:t>
            </a:r>
            <a:r>
              <a:rPr lang="en-US" altLang="ko-KR" sz="1600" dirty="0" smtClean="0"/>
              <a:t>, </a:t>
            </a:r>
            <a:r>
              <a:rPr lang="ko-KR" altLang="en-US" sz="1600" dirty="0" smtClean="0"/>
              <a:t>관련 인력 및 재원에 대한 할당이 필요하다</a:t>
            </a:r>
            <a:r>
              <a:rPr lang="en-US" altLang="ko-KR" sz="1600" dirty="0" smtClean="0"/>
              <a:t>. </a:t>
            </a:r>
            <a:r>
              <a:rPr lang="ko-KR" altLang="en-US" sz="1600" dirty="0" smtClean="0"/>
              <a:t>그리고 사업별 </a:t>
            </a:r>
            <a:r>
              <a:rPr lang="ko-KR" altLang="en-US" sz="1600" dirty="0" err="1" smtClean="0"/>
              <a:t>젠더분석에</a:t>
            </a:r>
            <a:r>
              <a:rPr lang="ko-KR" altLang="en-US" sz="1600" dirty="0" smtClean="0"/>
              <a:t> 대한 비용 효율성을 고려하여</a:t>
            </a:r>
            <a:r>
              <a:rPr lang="en-US" altLang="ko-KR" sz="1600" dirty="0" smtClean="0"/>
              <a:t>, </a:t>
            </a:r>
            <a:r>
              <a:rPr lang="ko-KR" altLang="en-US" sz="1600" dirty="0" smtClean="0"/>
              <a:t>해당 기후기술 또는 해당 사업 부문별로 </a:t>
            </a:r>
            <a:r>
              <a:rPr lang="ko-KR" altLang="en-US" sz="1600" dirty="0" err="1" smtClean="0"/>
              <a:t>젠더분석</a:t>
            </a:r>
            <a:r>
              <a:rPr lang="en-US" altLang="ko-KR" sz="1600" dirty="0" smtClean="0"/>
              <a:t>, </a:t>
            </a:r>
            <a:r>
              <a:rPr lang="ko-KR" altLang="en-US" sz="1600" dirty="0" err="1" smtClean="0"/>
              <a:t>젠더평가</a:t>
            </a:r>
            <a:r>
              <a:rPr lang="ko-KR" altLang="en-US" sz="1600" dirty="0" smtClean="0"/>
              <a:t> 수행 및 </a:t>
            </a:r>
            <a:r>
              <a:rPr lang="ko-KR" altLang="en-US" sz="1600" dirty="0" err="1" smtClean="0"/>
              <a:t>젠더행동계획</a:t>
            </a:r>
            <a:r>
              <a:rPr lang="ko-KR" altLang="en-US" sz="1600" dirty="0" smtClean="0"/>
              <a:t> 수립에 관한 지침을 마련하고 공유하는 것이 필요하다</a:t>
            </a:r>
            <a:r>
              <a:rPr lang="en-US" altLang="ko-KR" dirty="0" smtClean="0"/>
              <a:t>.</a:t>
            </a:r>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43</a:t>
            </a:fld>
            <a:endParaRPr lang="ko-KR" altLang="en-US"/>
          </a:p>
        </p:txBody>
      </p:sp>
    </p:spTree>
    <p:extLst>
      <p:ext uri="{BB962C8B-B14F-4D97-AF65-F5344CB8AC3E}">
        <p14:creationId xmlns:p14="http://schemas.microsoft.com/office/powerpoint/2010/main" val="4171025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27140" y="620688"/>
            <a:ext cx="8465340" cy="5078313"/>
          </a:xfrm>
          <a:prstGeom prst="rect">
            <a:avLst/>
          </a:prstGeom>
        </p:spPr>
        <p:txBody>
          <a:bodyPr wrap="square">
            <a:spAutoFit/>
          </a:bodyPr>
          <a:lstStyle/>
          <a:p>
            <a:r>
              <a:rPr lang="ko-KR" altLang="en-US" sz="1600" dirty="0" smtClean="0"/>
              <a:t>세 번째 사업승인 단계에서는 사업승인 기준에 </a:t>
            </a:r>
            <a:r>
              <a:rPr lang="ko-KR" altLang="en-US" sz="1600" dirty="0" err="1" smtClean="0"/>
              <a:t>젠더</a:t>
            </a:r>
            <a:r>
              <a:rPr lang="ko-KR" altLang="en-US" sz="1600" dirty="0" smtClean="0"/>
              <a:t> 관련 기준이 포함되어야 한다</a:t>
            </a:r>
            <a:r>
              <a:rPr lang="en-US" altLang="ko-KR" sz="1600" dirty="0" smtClean="0"/>
              <a:t>. </a:t>
            </a:r>
            <a:r>
              <a:rPr lang="ko-KR" altLang="en-US" sz="1600" dirty="0" smtClean="0"/>
              <a:t>네 번째 사업 실행단계에서는 사업 수행자 및 실행자의 역할이 매우 중요하기 때문에</a:t>
            </a:r>
            <a:r>
              <a:rPr lang="en-US" altLang="ko-KR" sz="1600" dirty="0" smtClean="0"/>
              <a:t>, </a:t>
            </a:r>
            <a:r>
              <a:rPr lang="ko-KR" altLang="en-US" sz="1600" dirty="0" smtClean="0"/>
              <a:t>이들이 </a:t>
            </a:r>
            <a:r>
              <a:rPr lang="ko-KR" altLang="en-US" sz="1600" dirty="0" err="1" smtClean="0"/>
              <a:t>젠더</a:t>
            </a:r>
            <a:r>
              <a:rPr lang="ko-KR" altLang="en-US" sz="1600" dirty="0" smtClean="0"/>
              <a:t> 관점을 이해하고</a:t>
            </a:r>
            <a:r>
              <a:rPr lang="en-US" altLang="ko-KR" sz="1600" dirty="0" smtClean="0"/>
              <a:t>, </a:t>
            </a:r>
            <a:r>
              <a:rPr lang="ko-KR" altLang="en-US" sz="1600" dirty="0" err="1" smtClean="0"/>
              <a:t>젠더</a:t>
            </a:r>
            <a:r>
              <a:rPr lang="ko-KR" altLang="en-US" sz="1600" dirty="0" smtClean="0"/>
              <a:t> 이행계획에 따라 사업을 수행하며</a:t>
            </a:r>
            <a:r>
              <a:rPr lang="en-US" altLang="ko-KR" sz="1600" dirty="0" smtClean="0"/>
              <a:t>, </a:t>
            </a:r>
            <a:r>
              <a:rPr lang="ko-KR" altLang="en-US" sz="1600" dirty="0" smtClean="0"/>
              <a:t>사업 결과 보고서를 </a:t>
            </a:r>
            <a:r>
              <a:rPr lang="ko-KR" altLang="en-US" sz="1600" dirty="0" err="1" smtClean="0"/>
              <a:t>젠더</a:t>
            </a:r>
            <a:r>
              <a:rPr lang="ko-KR" altLang="en-US" sz="1600" dirty="0" smtClean="0"/>
              <a:t> 지표에 따라 대응할 수 있도록 교육 및 훈련이 필요하다</a:t>
            </a:r>
            <a:r>
              <a:rPr lang="en-US" altLang="ko-KR" sz="1600" dirty="0" smtClean="0"/>
              <a:t>. </a:t>
            </a:r>
            <a:r>
              <a:rPr lang="ko-KR" altLang="en-US" sz="1600" dirty="0" smtClean="0"/>
              <a:t>이러한 역량배양이 어렵다면</a:t>
            </a:r>
            <a:r>
              <a:rPr lang="en-US" altLang="ko-KR" sz="1600" dirty="0" smtClean="0"/>
              <a:t>, </a:t>
            </a:r>
            <a:r>
              <a:rPr lang="ko-KR" altLang="en-US" sz="1600" dirty="0" smtClean="0"/>
              <a:t>관련 지원 인력이 필요하다</a:t>
            </a:r>
            <a:r>
              <a:rPr lang="en-US" altLang="ko-KR" sz="1600" dirty="0" smtClean="0"/>
              <a:t>. </a:t>
            </a:r>
          </a:p>
          <a:p>
            <a:r>
              <a:rPr lang="ko-KR" altLang="en-US" sz="1600" dirty="0" smtClean="0"/>
              <a:t>마지막으로 다섯 </a:t>
            </a:r>
            <a:r>
              <a:rPr lang="ko-KR" altLang="en-US" sz="1600" dirty="0" err="1" smtClean="0"/>
              <a:t>번째사업</a:t>
            </a:r>
            <a:r>
              <a:rPr lang="ko-KR" altLang="en-US" sz="1600" dirty="0" smtClean="0"/>
              <a:t> 완료 및 평가 단계에서는 사업 </a:t>
            </a:r>
            <a:r>
              <a:rPr lang="ko-KR" altLang="en-US" sz="1600" dirty="0" err="1" smtClean="0"/>
              <a:t>이행자</a:t>
            </a:r>
            <a:r>
              <a:rPr lang="en-US" altLang="ko-KR" sz="1600" dirty="0" smtClean="0"/>
              <a:t>·</a:t>
            </a:r>
            <a:r>
              <a:rPr lang="ko-KR" altLang="en-US" sz="1600" dirty="0" smtClean="0"/>
              <a:t>실행자가 사업 완료 후 </a:t>
            </a:r>
            <a:r>
              <a:rPr lang="ko-KR" altLang="en-US" sz="1600" dirty="0" err="1" smtClean="0"/>
              <a:t>젠더</a:t>
            </a:r>
            <a:r>
              <a:rPr lang="ko-KR" altLang="en-US" sz="1600" dirty="0" smtClean="0"/>
              <a:t> 관계성이 변화되었다는 것을 결과보고서에 정성 및 정량적 </a:t>
            </a:r>
            <a:r>
              <a:rPr lang="ko-KR" altLang="en-US" sz="1600" dirty="0" err="1" smtClean="0"/>
              <a:t>젠더</a:t>
            </a:r>
            <a:r>
              <a:rPr lang="ko-KR" altLang="en-US" sz="1600" dirty="0" smtClean="0"/>
              <a:t> 지표에 대한 지침을 마련하고</a:t>
            </a:r>
            <a:r>
              <a:rPr lang="en-US" altLang="ko-KR" sz="1600" dirty="0" smtClean="0"/>
              <a:t>, </a:t>
            </a:r>
            <a:r>
              <a:rPr lang="ko-KR" altLang="en-US" sz="1600" dirty="0" smtClean="0"/>
              <a:t>사업 </a:t>
            </a:r>
            <a:r>
              <a:rPr lang="ko-KR" altLang="en-US" sz="1600" dirty="0" err="1" smtClean="0"/>
              <a:t>이행자</a:t>
            </a:r>
            <a:r>
              <a:rPr lang="en-US" altLang="ko-KR" sz="1600" dirty="0" smtClean="0"/>
              <a:t>·</a:t>
            </a:r>
            <a:r>
              <a:rPr lang="ko-KR" altLang="en-US" sz="1600" dirty="0" smtClean="0"/>
              <a:t>실행자가 이 지침에 따라 작성할 수 있도록 지원 및 역량배양이 필요하다</a:t>
            </a:r>
            <a:r>
              <a:rPr lang="en-US" altLang="ko-KR" sz="1600" dirty="0" smtClean="0"/>
              <a:t>.</a:t>
            </a:r>
          </a:p>
          <a:p>
            <a:endParaRPr lang="en-US" altLang="ko-KR" dirty="0" smtClean="0"/>
          </a:p>
          <a:p>
            <a:r>
              <a:rPr lang="ko-KR" altLang="en-US" dirty="0" smtClean="0">
                <a:solidFill>
                  <a:srgbClr val="0000FF"/>
                </a:solidFill>
              </a:rPr>
              <a:t>거시적 차원에서 </a:t>
            </a:r>
            <a:r>
              <a:rPr lang="ko-KR" altLang="en-US" dirty="0" smtClean="0"/>
              <a:t>도출된 </a:t>
            </a:r>
            <a:r>
              <a:rPr lang="ko-KR" altLang="en-US" u="sng" dirty="0" smtClean="0"/>
              <a:t>첫 번째 시사점으로서 </a:t>
            </a:r>
            <a:r>
              <a:rPr lang="ko-KR" altLang="en-US" dirty="0" smtClean="0"/>
              <a:t>원칙과 방향성을 제안하면</a:t>
            </a:r>
            <a:r>
              <a:rPr lang="en-US" altLang="ko-KR" dirty="0" smtClean="0"/>
              <a:t>, CTCN</a:t>
            </a:r>
            <a:r>
              <a:rPr lang="ko-KR" altLang="en-US" dirty="0" smtClean="0"/>
              <a:t>과 </a:t>
            </a:r>
            <a:r>
              <a:rPr lang="en-US" altLang="ko-KR" dirty="0" smtClean="0"/>
              <a:t>GCF </a:t>
            </a:r>
            <a:r>
              <a:rPr lang="ko-KR" altLang="en-US" dirty="0" smtClean="0"/>
              <a:t>두 기관이 추구하고 있는 바와 같이 </a:t>
            </a:r>
            <a:r>
              <a:rPr lang="ko-KR" altLang="en-US" dirty="0" err="1" smtClean="0"/>
              <a:t>범지구적</a:t>
            </a:r>
            <a:r>
              <a:rPr lang="ko-KR" altLang="en-US" dirty="0" smtClean="0"/>
              <a:t> </a:t>
            </a:r>
            <a:r>
              <a:rPr lang="ko-KR" altLang="en-US" dirty="0" err="1" smtClean="0"/>
              <a:t>지속가능한</a:t>
            </a:r>
            <a:r>
              <a:rPr lang="ko-KR" altLang="en-US" dirty="0" smtClean="0"/>
              <a:t> 발전에 </a:t>
            </a:r>
            <a:r>
              <a:rPr lang="ko-KR" altLang="en-US" dirty="0" smtClean="0">
                <a:solidFill>
                  <a:srgbClr val="0000FF"/>
                </a:solidFill>
              </a:rPr>
              <a:t>여성이 남성과 같은 이해관계자이자 기여자임을 인정하고</a:t>
            </a:r>
            <a:r>
              <a:rPr lang="en-US" altLang="ko-KR" dirty="0" smtClean="0">
                <a:solidFill>
                  <a:srgbClr val="0000FF"/>
                </a:solidFill>
              </a:rPr>
              <a:t>, </a:t>
            </a:r>
            <a:r>
              <a:rPr lang="ko-KR" altLang="en-US" dirty="0" smtClean="0">
                <a:solidFill>
                  <a:srgbClr val="0000FF"/>
                </a:solidFill>
              </a:rPr>
              <a:t>기후변화 대응 국제적 협력에 여성을 포함한 소외</a:t>
            </a:r>
            <a:r>
              <a:rPr lang="en-US" altLang="ko-KR" dirty="0" smtClean="0">
                <a:solidFill>
                  <a:srgbClr val="0000FF"/>
                </a:solidFill>
              </a:rPr>
              <a:t>·</a:t>
            </a:r>
            <a:r>
              <a:rPr lang="ko-KR" altLang="en-US" dirty="0" smtClean="0">
                <a:solidFill>
                  <a:srgbClr val="0000FF"/>
                </a:solidFill>
              </a:rPr>
              <a:t>취약계층의 상황을 반영하여 인권 개선이라는 가치를 추구하여야 할 것이다</a:t>
            </a:r>
            <a:r>
              <a:rPr lang="en-US" altLang="ko-KR" dirty="0" smtClean="0">
                <a:solidFill>
                  <a:srgbClr val="0000FF"/>
                </a:solidFill>
              </a:rPr>
              <a:t>. </a:t>
            </a:r>
            <a:r>
              <a:rPr lang="ko-KR" altLang="en-US" dirty="0" smtClean="0"/>
              <a:t>그리고 이는 국가별 상황</a:t>
            </a:r>
            <a:r>
              <a:rPr lang="en-US" altLang="ko-KR" dirty="0" smtClean="0"/>
              <a:t>, </a:t>
            </a:r>
            <a:r>
              <a:rPr lang="ko-KR" altLang="en-US" dirty="0" smtClean="0"/>
              <a:t>즉 해당 국가가 우선적으로 필요로 하고 있는 기술영역에 대해 정책기조에 부합한 방향으로 추진되어야 하며</a:t>
            </a:r>
            <a:r>
              <a:rPr lang="en-US" altLang="ko-KR" dirty="0" smtClean="0"/>
              <a:t>, </a:t>
            </a:r>
            <a:r>
              <a:rPr lang="ko-KR" altLang="en-US" dirty="0" smtClean="0">
                <a:solidFill>
                  <a:srgbClr val="0000FF"/>
                </a:solidFill>
              </a:rPr>
              <a:t>국가지정기구</a:t>
            </a:r>
            <a:r>
              <a:rPr lang="en-US" altLang="ko-KR" dirty="0" smtClean="0">
                <a:solidFill>
                  <a:srgbClr val="0000FF"/>
                </a:solidFill>
              </a:rPr>
              <a:t>(NDE) </a:t>
            </a:r>
            <a:r>
              <a:rPr lang="ko-KR" altLang="en-US" dirty="0" smtClean="0">
                <a:solidFill>
                  <a:srgbClr val="0000FF"/>
                </a:solidFill>
              </a:rPr>
              <a:t>혹은 국가지정기관</a:t>
            </a:r>
            <a:r>
              <a:rPr lang="en-US" altLang="ko-KR" dirty="0" smtClean="0">
                <a:solidFill>
                  <a:srgbClr val="0000FF"/>
                </a:solidFill>
              </a:rPr>
              <a:t>(NDA) </a:t>
            </a:r>
            <a:r>
              <a:rPr lang="ko-KR" altLang="en-US" dirty="0" smtClean="0">
                <a:solidFill>
                  <a:srgbClr val="0000FF"/>
                </a:solidFill>
              </a:rPr>
              <a:t>간 소통과 사업 참여자의 전문성 배양이 수반</a:t>
            </a:r>
            <a:r>
              <a:rPr lang="ko-KR" altLang="en-US" dirty="0" smtClean="0"/>
              <a:t>되어야 할 것이다</a:t>
            </a:r>
            <a:r>
              <a:rPr lang="en-US" altLang="ko-KR" dirty="0" smtClean="0"/>
              <a:t>.</a:t>
            </a:r>
          </a:p>
          <a:p>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44</a:t>
            </a:fld>
            <a:endParaRPr lang="ko-KR" altLang="en-US"/>
          </a:p>
        </p:txBody>
      </p:sp>
    </p:spTree>
    <p:extLst>
      <p:ext uri="{BB962C8B-B14F-4D97-AF65-F5344CB8AC3E}">
        <p14:creationId xmlns:p14="http://schemas.microsoft.com/office/powerpoint/2010/main" val="2208252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404664"/>
            <a:ext cx="8496944" cy="4278094"/>
          </a:xfrm>
          <a:prstGeom prst="rect">
            <a:avLst/>
          </a:prstGeom>
        </p:spPr>
        <p:txBody>
          <a:bodyPr wrap="square">
            <a:spAutoFit/>
          </a:bodyPr>
          <a:lstStyle/>
          <a:p>
            <a:r>
              <a:rPr lang="ko-KR" altLang="en-US" u="sng" dirty="0" smtClean="0"/>
              <a:t>둘째</a:t>
            </a:r>
            <a:r>
              <a:rPr lang="en-US" altLang="ko-KR" u="sng" dirty="0" smtClean="0"/>
              <a:t>,</a:t>
            </a:r>
            <a:r>
              <a:rPr lang="en-US" altLang="ko-KR" sz="1600" dirty="0" smtClean="0"/>
              <a:t> </a:t>
            </a:r>
            <a:r>
              <a:rPr lang="ko-KR" altLang="en-US" sz="1600" dirty="0" smtClean="0"/>
              <a:t>상기 언급된 지침이 필요하다고 해서 정책적으로 그리고 실행적으로 모두 반영되는 것은 아니다</a:t>
            </a:r>
            <a:r>
              <a:rPr lang="en-US" altLang="ko-KR" sz="1600" dirty="0" smtClean="0"/>
              <a:t>. </a:t>
            </a:r>
            <a:r>
              <a:rPr lang="ko-KR" altLang="en-US" sz="1600" dirty="0" smtClean="0"/>
              <a:t>그 이유는 </a:t>
            </a:r>
            <a:r>
              <a:rPr lang="ko-KR" altLang="en-US" sz="1600" dirty="0" err="1" smtClean="0"/>
              <a:t>젠더</a:t>
            </a:r>
            <a:r>
              <a:rPr lang="ko-KR" altLang="en-US" sz="1600" dirty="0" smtClean="0"/>
              <a:t> 주류화 전략을 반영한 사업이 기본적으로 참여적 접근</a:t>
            </a:r>
            <a:r>
              <a:rPr lang="en-US" altLang="ko-KR" sz="1600" dirty="0" smtClean="0"/>
              <a:t>(participatory approach)</a:t>
            </a:r>
            <a:r>
              <a:rPr lang="ko-KR" altLang="en-US" sz="1600" dirty="0" smtClean="0"/>
              <a:t>을 취하는데</a:t>
            </a:r>
            <a:r>
              <a:rPr lang="en-US" altLang="ko-KR" sz="1600" dirty="0" smtClean="0"/>
              <a:t>, </a:t>
            </a:r>
            <a:r>
              <a:rPr lang="ko-KR" altLang="en-US" sz="1600" dirty="0" smtClean="0"/>
              <a:t>이는 사업의 비용효율성이 떨어진다는 것을 의미하기 때문이다</a:t>
            </a:r>
            <a:r>
              <a:rPr lang="en-US" altLang="ko-KR" sz="1600" dirty="0" smtClean="0"/>
              <a:t>(UNOPS,2018, p. 4). </a:t>
            </a:r>
            <a:r>
              <a:rPr lang="ko-KR" altLang="en-US" sz="1600" dirty="0" smtClean="0"/>
              <a:t>여기서 참여적 접근이란 사업 기획 혹은 정책수립단계에서 다양한 이해관계자가 의사결정 과정에 참여하여 사업</a:t>
            </a:r>
            <a:r>
              <a:rPr lang="en-US" altLang="ko-KR" sz="1600" dirty="0" smtClean="0"/>
              <a:t>·</a:t>
            </a:r>
            <a:r>
              <a:rPr lang="ko-KR" altLang="en-US" sz="1600" dirty="0" smtClean="0"/>
              <a:t>정책 수혜자의 범위와 지속가능성을 확대하는 것으로</a:t>
            </a:r>
            <a:r>
              <a:rPr lang="en-US" altLang="ko-KR" sz="1600" dirty="0" smtClean="0"/>
              <a:t>, </a:t>
            </a:r>
            <a:r>
              <a:rPr lang="ko-KR" altLang="en-US" sz="1600" dirty="0" smtClean="0"/>
              <a:t>각 단계별로 넓은 범위의 이해관계자를 고려해야 한다는 점에서 비용효율성이 낮아지는 특징을 지닌다</a:t>
            </a:r>
            <a:r>
              <a:rPr lang="en-US" altLang="ko-KR" sz="1600" dirty="0" smtClean="0"/>
              <a:t>(UN, 2003, p.3). </a:t>
            </a:r>
            <a:r>
              <a:rPr lang="ko-KR" altLang="en-US" sz="1600" dirty="0" smtClean="0"/>
              <a:t>그럼에도 불구하고 개도국 기후기술협력 과정에 </a:t>
            </a:r>
            <a:r>
              <a:rPr lang="ko-KR" altLang="en-US" sz="1600" dirty="0" err="1" smtClean="0"/>
              <a:t>젠더</a:t>
            </a:r>
            <a:r>
              <a:rPr lang="ko-KR" altLang="en-US" sz="1600" dirty="0" smtClean="0"/>
              <a:t> 주류화를 추진해야 하는 이유는 </a:t>
            </a:r>
            <a:r>
              <a:rPr lang="ko-KR" altLang="en-US" sz="1600" dirty="0" err="1" smtClean="0">
                <a:solidFill>
                  <a:srgbClr val="FF0000"/>
                </a:solidFill>
              </a:rPr>
              <a:t>사업효과성</a:t>
            </a:r>
            <a:r>
              <a:rPr lang="ko-KR" altLang="en-US" sz="1600" dirty="0" smtClean="0">
                <a:solidFill>
                  <a:srgbClr val="FF0000"/>
                </a:solidFill>
              </a:rPr>
              <a:t> </a:t>
            </a:r>
            <a:r>
              <a:rPr lang="ko-KR" altLang="en-US" sz="1600" dirty="0" smtClean="0"/>
              <a:t>때문이다</a:t>
            </a:r>
            <a:r>
              <a:rPr lang="en-US" altLang="ko-KR" sz="1600" dirty="0" smtClean="0"/>
              <a:t>. </a:t>
            </a:r>
            <a:r>
              <a:rPr lang="ko-KR" altLang="en-US" sz="1600" dirty="0" smtClean="0"/>
              <a:t>비록 경제성이 떨어진다고 해도 그 목적이 </a:t>
            </a:r>
            <a:r>
              <a:rPr lang="ko-KR" altLang="en-US" sz="1600" dirty="0" err="1" smtClean="0"/>
              <a:t>범지구적</a:t>
            </a:r>
            <a:r>
              <a:rPr lang="ko-KR" altLang="en-US" sz="1600" dirty="0" smtClean="0"/>
              <a:t> 빈곤완화와 공동발전에 기여하는 것이라면 사업 초기의 비용을 감내해야 할 필요가 있으며</a:t>
            </a:r>
            <a:r>
              <a:rPr lang="en-US" altLang="ko-KR" sz="1600" dirty="0" smtClean="0"/>
              <a:t>, </a:t>
            </a:r>
            <a:r>
              <a:rPr lang="ko-KR" altLang="en-US" sz="1600" dirty="0" smtClean="0"/>
              <a:t>취약계층에 대한 포용력 있는 기후 행동은 장기적인 지속가능발전과 연계될 수 있기 때문이다</a:t>
            </a:r>
            <a:r>
              <a:rPr lang="en-US" altLang="ko-KR" sz="1600" dirty="0" smtClean="0"/>
              <a:t>. </a:t>
            </a:r>
            <a:r>
              <a:rPr lang="ko-KR" altLang="en-US" sz="1600" dirty="0" smtClean="0"/>
              <a:t>그러나</a:t>
            </a:r>
            <a:r>
              <a:rPr lang="en-US" altLang="ko-KR" sz="1600" dirty="0" smtClean="0"/>
              <a:t>, </a:t>
            </a:r>
            <a:r>
              <a:rPr lang="ko-KR" altLang="en-US" sz="1600" dirty="0" err="1" smtClean="0"/>
              <a:t>사업효과성만을</a:t>
            </a:r>
            <a:r>
              <a:rPr lang="ko-KR" altLang="en-US" sz="1600" dirty="0" smtClean="0"/>
              <a:t> 위해서 비용효율성을 아예 무시할 수 없다</a:t>
            </a:r>
            <a:r>
              <a:rPr lang="en-US" altLang="ko-KR" sz="1600" dirty="0" smtClean="0"/>
              <a:t>. </a:t>
            </a:r>
            <a:r>
              <a:rPr lang="ko-KR" altLang="en-US" sz="1600" dirty="0" smtClean="0"/>
              <a:t>따라서</a:t>
            </a:r>
            <a:r>
              <a:rPr lang="en-US" altLang="ko-KR" sz="1600" dirty="0" smtClean="0"/>
              <a:t>, </a:t>
            </a:r>
            <a:r>
              <a:rPr lang="ko-KR" altLang="en-US" sz="1600" dirty="0" smtClean="0"/>
              <a:t>우리나라가 활용할 수 있는 </a:t>
            </a:r>
            <a:r>
              <a:rPr lang="ko-KR" altLang="en-US" sz="1600" dirty="0" err="1" smtClean="0"/>
              <a:t>젠더</a:t>
            </a:r>
            <a:r>
              <a:rPr lang="ko-KR" altLang="en-US" sz="1600" dirty="0" smtClean="0"/>
              <a:t> 주류화 지침을 준비할 때</a:t>
            </a:r>
            <a:r>
              <a:rPr lang="en-US" altLang="ko-KR" sz="1600" dirty="0" smtClean="0"/>
              <a:t>, </a:t>
            </a:r>
            <a:r>
              <a:rPr lang="ko-KR" altLang="en-US" sz="1600" dirty="0" smtClean="0"/>
              <a:t>비용효과성과 비용효율성 간의 균형을 고려해야 한다</a:t>
            </a:r>
            <a:r>
              <a:rPr lang="en-US" altLang="ko-KR" sz="1600" dirty="0" smtClean="0"/>
              <a:t>. </a:t>
            </a:r>
            <a:r>
              <a:rPr lang="ko-KR" altLang="en-US" sz="1600" dirty="0" smtClean="0"/>
              <a:t>그리고 처음부터 완벽한 </a:t>
            </a:r>
            <a:r>
              <a:rPr lang="ko-KR" altLang="en-US" sz="1600" dirty="0" err="1" smtClean="0"/>
              <a:t>젠더</a:t>
            </a:r>
            <a:r>
              <a:rPr lang="ko-KR" altLang="en-US" sz="1600" dirty="0" smtClean="0"/>
              <a:t> 주류화 지침과 이행을 도모하기는 쉽지 않다</a:t>
            </a:r>
            <a:r>
              <a:rPr lang="en-US" altLang="ko-KR" sz="1600" dirty="0" smtClean="0"/>
              <a:t>. </a:t>
            </a:r>
            <a:r>
              <a:rPr lang="ko-KR" altLang="en-US" sz="1600" dirty="0" smtClean="0"/>
              <a:t>기후기술사업 측면에서의 ‘일반적’으로 필요한 지침을 일차적으로 준비하고</a:t>
            </a:r>
            <a:r>
              <a:rPr lang="en-US" altLang="ko-KR" sz="1600" dirty="0" smtClean="0"/>
              <a:t>, </a:t>
            </a:r>
            <a:r>
              <a:rPr lang="ko-KR" altLang="en-US" sz="1600" dirty="0" smtClean="0"/>
              <a:t>이후 </a:t>
            </a:r>
            <a:r>
              <a:rPr lang="ko-KR" altLang="en-US" sz="1600" dirty="0" err="1" smtClean="0"/>
              <a:t>기후기술별로</a:t>
            </a:r>
            <a:r>
              <a:rPr lang="ko-KR" altLang="en-US" sz="1600" dirty="0" smtClean="0"/>
              <a:t> ‘특화된’ 지침을 준비하는 접근이 필요하다</a:t>
            </a:r>
            <a:r>
              <a:rPr lang="en-US" altLang="ko-KR" sz="1600" dirty="0" smtClean="0"/>
              <a:t>. </a:t>
            </a:r>
            <a:r>
              <a:rPr lang="ko-KR" altLang="en-US" sz="1600" dirty="0" smtClean="0"/>
              <a:t>또한</a:t>
            </a:r>
            <a:r>
              <a:rPr lang="en-US" altLang="ko-KR" sz="1600" dirty="0" smtClean="0"/>
              <a:t>, </a:t>
            </a:r>
            <a:r>
              <a:rPr lang="ko-KR" altLang="en-US" sz="1600" dirty="0" smtClean="0"/>
              <a:t>모든 기술에 대한 지침을 마련하기보다 우선 우리나라에 특화되어 있는 기후기술을 위주로 지침을 마련하고 점차적으로 그 범위를 확대해 나갈 필요가 있다</a:t>
            </a:r>
            <a:r>
              <a:rPr lang="en-US" altLang="ko-KR" sz="1600" dirty="0" smtClean="0"/>
              <a:t>.</a:t>
            </a:r>
            <a:endParaRPr lang="ko-KR" altLang="en-US" sz="1600"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45</a:t>
            </a:fld>
            <a:endParaRPr lang="ko-KR" altLang="en-US"/>
          </a:p>
        </p:txBody>
      </p:sp>
    </p:spTree>
    <p:extLst>
      <p:ext uri="{BB962C8B-B14F-4D97-AF65-F5344CB8AC3E}">
        <p14:creationId xmlns:p14="http://schemas.microsoft.com/office/powerpoint/2010/main" val="3436585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51520" y="121695"/>
            <a:ext cx="8568952" cy="5262979"/>
          </a:xfrm>
          <a:prstGeom prst="rect">
            <a:avLst/>
          </a:prstGeom>
        </p:spPr>
        <p:txBody>
          <a:bodyPr wrap="square">
            <a:spAutoFit/>
          </a:bodyPr>
          <a:lstStyle/>
          <a:p>
            <a:r>
              <a:rPr lang="ko-KR" altLang="en-US" sz="1600" u="sng" dirty="0" smtClean="0"/>
              <a:t>셋째</a:t>
            </a:r>
            <a:r>
              <a:rPr lang="en-US" altLang="ko-KR" sz="1600" dirty="0" smtClean="0"/>
              <a:t>, </a:t>
            </a:r>
            <a:r>
              <a:rPr lang="ko-KR" altLang="en-US" sz="1600" dirty="0" smtClean="0"/>
              <a:t>개도국과의 기후기술 협력에 있어서 </a:t>
            </a:r>
            <a:r>
              <a:rPr lang="ko-KR" altLang="en-US" sz="1600" dirty="0" err="1" smtClean="0"/>
              <a:t>젠더</a:t>
            </a:r>
            <a:r>
              <a:rPr lang="ko-KR" altLang="en-US" sz="1600" dirty="0" smtClean="0"/>
              <a:t> 주류화의 노력이 해외사업을 수주하기 위한 수단으로서가 아니라 </a:t>
            </a:r>
            <a:r>
              <a:rPr lang="ko-KR" altLang="en-US" sz="1600" dirty="0" smtClean="0">
                <a:solidFill>
                  <a:srgbClr val="0000FF"/>
                </a:solidFill>
              </a:rPr>
              <a:t>사업 결과물의 </a:t>
            </a:r>
            <a:r>
              <a:rPr lang="ko-KR" altLang="en-US" sz="1600" dirty="0" err="1" smtClean="0">
                <a:solidFill>
                  <a:srgbClr val="0000FF"/>
                </a:solidFill>
              </a:rPr>
              <a:t>효과성을</a:t>
            </a:r>
            <a:r>
              <a:rPr lang="ko-KR" altLang="en-US" sz="1600" dirty="0" smtClean="0">
                <a:solidFill>
                  <a:srgbClr val="0000FF"/>
                </a:solidFill>
              </a:rPr>
              <a:t> 높이기 위한 목적에 기반 해야 </a:t>
            </a:r>
            <a:r>
              <a:rPr lang="ko-KR" altLang="en-US" sz="1600" dirty="0" smtClean="0"/>
              <a:t>할 것이다</a:t>
            </a:r>
            <a:r>
              <a:rPr lang="en-US" altLang="ko-KR" sz="1600" dirty="0" smtClean="0"/>
              <a:t>. </a:t>
            </a:r>
            <a:r>
              <a:rPr lang="ko-KR" altLang="en-US" sz="1600" dirty="0" err="1" smtClean="0"/>
              <a:t>젠더</a:t>
            </a:r>
            <a:r>
              <a:rPr lang="ko-KR" altLang="en-US" sz="1600" dirty="0" smtClean="0"/>
              <a:t> 주류화는 ‘</a:t>
            </a:r>
            <a:r>
              <a:rPr lang="ko-KR" altLang="en-US" sz="1600" dirty="0" err="1" smtClean="0"/>
              <a:t>성평등</a:t>
            </a:r>
            <a:r>
              <a:rPr lang="ko-KR" altLang="en-US" sz="1600" dirty="0" smtClean="0"/>
              <a:t>’을 목적으로 한다</a:t>
            </a:r>
            <a:r>
              <a:rPr lang="en-US" altLang="ko-KR" sz="1600" dirty="0" smtClean="0"/>
              <a:t>. </a:t>
            </a:r>
            <a:r>
              <a:rPr lang="ko-KR" altLang="en-US" sz="1600" dirty="0" smtClean="0"/>
              <a:t>따라서</a:t>
            </a:r>
            <a:r>
              <a:rPr lang="en-US" altLang="ko-KR" sz="1600" dirty="0" smtClean="0"/>
              <a:t>, </a:t>
            </a:r>
            <a:r>
              <a:rPr lang="ko-KR" altLang="en-US" sz="1600" dirty="0" smtClean="0"/>
              <a:t>기후기술협력 사업을 수행하는 과정에서 기술의 선택과 활용을 둘러싼 사회적 규범</a:t>
            </a:r>
            <a:r>
              <a:rPr lang="en-US" altLang="ko-KR" sz="1600" dirty="0" smtClean="0"/>
              <a:t>, </a:t>
            </a:r>
            <a:r>
              <a:rPr lang="ko-KR" altLang="en-US" sz="1600" dirty="0" smtClean="0"/>
              <a:t>가치관</a:t>
            </a:r>
            <a:r>
              <a:rPr lang="en-US" altLang="ko-KR" sz="1600" dirty="0" smtClean="0"/>
              <a:t>, </a:t>
            </a:r>
            <a:r>
              <a:rPr lang="ko-KR" altLang="en-US" sz="1600" dirty="0" smtClean="0"/>
              <a:t>관습</a:t>
            </a:r>
            <a:r>
              <a:rPr lang="en-US" altLang="ko-KR" sz="1600" dirty="0" smtClean="0"/>
              <a:t>, </a:t>
            </a:r>
            <a:r>
              <a:rPr lang="ko-KR" altLang="en-US" sz="1600" dirty="0" err="1" smtClean="0"/>
              <a:t>거버넌스</a:t>
            </a:r>
            <a:r>
              <a:rPr lang="ko-KR" altLang="en-US" sz="1600" dirty="0" smtClean="0"/>
              <a:t> 그리고 제도까지 변화를 끌어낼 수 있어야 한다</a:t>
            </a:r>
            <a:r>
              <a:rPr lang="en-US" altLang="ko-KR" sz="1600" dirty="0" smtClean="0"/>
              <a:t>. </a:t>
            </a:r>
            <a:r>
              <a:rPr lang="ko-KR" altLang="en-US" sz="1600" dirty="0" smtClean="0"/>
              <a:t>이는 주로 기술수요평가 혹은 계량적 데이터에 근거하여 수행되어온 기존의 기술협력 사업 대비 훨씬 더 광범위한 사회적 요소와 </a:t>
            </a:r>
            <a:r>
              <a:rPr lang="ko-KR" altLang="en-US" sz="1600" dirty="0" err="1" smtClean="0"/>
              <a:t>젠더</a:t>
            </a:r>
            <a:r>
              <a:rPr lang="ko-KR" altLang="en-US" sz="1600" dirty="0" smtClean="0"/>
              <a:t> 관계성에 대한 분석이 요구된다</a:t>
            </a:r>
            <a:r>
              <a:rPr lang="en-US" altLang="ko-KR" sz="1600" dirty="0" smtClean="0"/>
              <a:t>. </a:t>
            </a:r>
            <a:r>
              <a:rPr lang="ko-KR" altLang="en-US" sz="1600" dirty="0" smtClean="0"/>
              <a:t>이에</a:t>
            </a:r>
            <a:r>
              <a:rPr lang="en-US" altLang="ko-KR" sz="1600" dirty="0" smtClean="0"/>
              <a:t>, </a:t>
            </a:r>
            <a:r>
              <a:rPr lang="ko-KR" altLang="en-US" sz="1600" dirty="0" smtClean="0"/>
              <a:t>거시적인 정책적 전문성과 기술 전문성이 융합된 전략이 필요하다</a:t>
            </a:r>
            <a:r>
              <a:rPr lang="en-US" altLang="ko-KR" sz="1600" dirty="0" smtClean="0"/>
              <a:t>.</a:t>
            </a:r>
          </a:p>
          <a:p>
            <a:endParaRPr lang="en-US" altLang="ko-KR" sz="1600" dirty="0" smtClean="0"/>
          </a:p>
          <a:p>
            <a:r>
              <a:rPr lang="ko-KR" altLang="en-US" sz="1600" u="sng" dirty="0" smtClean="0"/>
              <a:t>넷째</a:t>
            </a:r>
            <a:r>
              <a:rPr lang="en-US" altLang="ko-KR" sz="1600" u="sng" dirty="0" smtClean="0">
                <a:solidFill>
                  <a:srgbClr val="0000FF"/>
                </a:solidFill>
              </a:rPr>
              <a:t>, </a:t>
            </a:r>
            <a:r>
              <a:rPr lang="ko-KR" altLang="en-US" sz="1600" dirty="0" smtClean="0">
                <a:solidFill>
                  <a:srgbClr val="0000FF"/>
                </a:solidFill>
              </a:rPr>
              <a:t>개도국과의 기후기술 글로벌 협력에 </a:t>
            </a:r>
            <a:r>
              <a:rPr lang="ko-KR" altLang="en-US" sz="1600" dirty="0" err="1" smtClean="0">
                <a:solidFill>
                  <a:srgbClr val="0000FF"/>
                </a:solidFill>
              </a:rPr>
              <a:t>젠더</a:t>
            </a:r>
            <a:r>
              <a:rPr lang="ko-KR" altLang="en-US" sz="1600" dirty="0" smtClean="0">
                <a:solidFill>
                  <a:srgbClr val="0000FF"/>
                </a:solidFill>
              </a:rPr>
              <a:t> 주류화를 논의하기 이전에</a:t>
            </a:r>
            <a:r>
              <a:rPr lang="en-US" altLang="ko-KR" sz="1600" dirty="0" smtClean="0">
                <a:solidFill>
                  <a:srgbClr val="0000FF"/>
                </a:solidFill>
              </a:rPr>
              <a:t>, </a:t>
            </a:r>
            <a:r>
              <a:rPr lang="ko-KR" altLang="en-US" sz="1600" dirty="0" smtClean="0">
                <a:solidFill>
                  <a:srgbClr val="0000FF"/>
                </a:solidFill>
              </a:rPr>
              <a:t>우리나라 자국 내에서 먼저 </a:t>
            </a:r>
            <a:r>
              <a:rPr lang="ko-KR" altLang="en-US" sz="1600" dirty="0" err="1" smtClean="0">
                <a:solidFill>
                  <a:srgbClr val="0000FF"/>
                </a:solidFill>
              </a:rPr>
              <a:t>젠더</a:t>
            </a:r>
            <a:r>
              <a:rPr lang="ko-KR" altLang="en-US" sz="1600" dirty="0" smtClean="0">
                <a:solidFill>
                  <a:srgbClr val="0000FF"/>
                </a:solidFill>
              </a:rPr>
              <a:t> 주류화에 대한 경험과 노력이 필요하다</a:t>
            </a:r>
            <a:r>
              <a:rPr lang="en-US" altLang="ko-KR" sz="1600" dirty="0" smtClean="0">
                <a:solidFill>
                  <a:srgbClr val="0000FF"/>
                </a:solidFill>
              </a:rPr>
              <a:t>. </a:t>
            </a:r>
            <a:r>
              <a:rPr lang="ko-KR" altLang="en-US" sz="1600" dirty="0" smtClean="0"/>
              <a:t>우리나라와 개도국간에는 사회</a:t>
            </a:r>
            <a:r>
              <a:rPr lang="en-US" altLang="ko-KR" sz="1600" dirty="0" smtClean="0"/>
              <a:t>·</a:t>
            </a:r>
            <a:r>
              <a:rPr lang="ko-KR" altLang="en-US" sz="1600" dirty="0" smtClean="0"/>
              <a:t>경제</a:t>
            </a:r>
            <a:r>
              <a:rPr lang="en-US" altLang="ko-KR" sz="1600" dirty="0" smtClean="0"/>
              <a:t>·</a:t>
            </a:r>
            <a:r>
              <a:rPr lang="ko-KR" altLang="en-US" sz="1600" dirty="0" smtClean="0"/>
              <a:t>문화적으로 차이가 있지만</a:t>
            </a:r>
            <a:r>
              <a:rPr lang="en-US" altLang="ko-KR" sz="1600" dirty="0" smtClean="0"/>
              <a:t>, </a:t>
            </a:r>
            <a:r>
              <a:rPr lang="ko-KR" altLang="en-US" sz="1600" dirty="0" smtClean="0"/>
              <a:t>우리나라에서도 여성이 저소득층과 취약계층의 상당한 비중을 차지하고 있기 때문에 </a:t>
            </a:r>
            <a:r>
              <a:rPr lang="ko-KR" altLang="en-US" sz="1600" dirty="0" err="1" smtClean="0"/>
              <a:t>기후재난시</a:t>
            </a:r>
            <a:r>
              <a:rPr lang="ko-KR" altLang="en-US" sz="1600" dirty="0" smtClean="0"/>
              <a:t> 여성이 더 많은 피해를 받을 수 있다는 점은 별반 다르지 않다</a:t>
            </a:r>
            <a:r>
              <a:rPr lang="en-US" altLang="ko-KR" sz="1600" dirty="0" smtClean="0"/>
              <a:t>. </a:t>
            </a:r>
            <a:r>
              <a:rPr lang="ko-KR" altLang="en-US" sz="1600" dirty="0" smtClean="0"/>
              <a:t>따라서</a:t>
            </a:r>
            <a:r>
              <a:rPr lang="en-US" altLang="ko-KR" sz="1600" dirty="0" smtClean="0"/>
              <a:t>, </a:t>
            </a:r>
            <a:r>
              <a:rPr lang="ko-KR" altLang="en-US" sz="1600" dirty="0" smtClean="0"/>
              <a:t>기후변화대응 관련 국가계획을 수립 및 이행하는 과정에서 </a:t>
            </a:r>
            <a:r>
              <a:rPr lang="ko-KR" altLang="en-US" sz="1600" dirty="0" err="1" smtClean="0"/>
              <a:t>젠더관점을</a:t>
            </a:r>
            <a:r>
              <a:rPr lang="ko-KR" altLang="en-US" sz="1600" dirty="0" smtClean="0"/>
              <a:t> 반영하고 </a:t>
            </a:r>
            <a:r>
              <a:rPr lang="ko-KR" altLang="en-US" sz="1600" dirty="0" err="1" smtClean="0"/>
              <a:t>젠더별</a:t>
            </a:r>
            <a:r>
              <a:rPr lang="ko-KR" altLang="en-US" sz="1600" dirty="0" smtClean="0"/>
              <a:t> 행동지침을 마련하는 적극적인 노력이 필요하다</a:t>
            </a:r>
            <a:r>
              <a:rPr lang="en-US" altLang="ko-KR" sz="1600" dirty="0" smtClean="0"/>
              <a:t>. </a:t>
            </a:r>
            <a:r>
              <a:rPr lang="ko-KR" altLang="en-US" sz="1600" dirty="0" smtClean="0"/>
              <a:t>물론</a:t>
            </a:r>
            <a:r>
              <a:rPr lang="en-US" altLang="ko-KR" sz="1600" dirty="0" smtClean="0"/>
              <a:t>, </a:t>
            </a:r>
            <a:r>
              <a:rPr lang="ko-KR" altLang="en-US" sz="1600" dirty="0" smtClean="0"/>
              <a:t>우리나라도 정치적 참여 및 의사결정제도 내에서의 </a:t>
            </a:r>
            <a:r>
              <a:rPr lang="ko-KR" altLang="en-US" sz="1600" dirty="0" err="1" smtClean="0"/>
              <a:t>성평등</a:t>
            </a:r>
            <a:r>
              <a:rPr lang="ko-KR" altLang="en-US" sz="1600" dirty="0" smtClean="0"/>
              <a:t> 전략</a:t>
            </a:r>
            <a:r>
              <a:rPr lang="en-US" altLang="ko-KR" sz="1600" dirty="0" smtClean="0"/>
              <a:t>(</a:t>
            </a:r>
            <a:r>
              <a:rPr lang="en-US" altLang="ko-KR" sz="1600" dirty="0" err="1" smtClean="0"/>
              <a:t>Eom</a:t>
            </a:r>
            <a:r>
              <a:rPr lang="en-US" altLang="ko-KR" sz="1600" dirty="0" smtClean="0"/>
              <a:t>, 2010; Lee, 2016; Park &amp; Cho, 2016), </a:t>
            </a:r>
            <a:r>
              <a:rPr lang="ko-KR" altLang="en-US" sz="1600" dirty="0" smtClean="0"/>
              <a:t>여성에 대한 고용차별 개선방안</a:t>
            </a:r>
            <a:r>
              <a:rPr lang="en-US" altLang="ko-KR" sz="1600" dirty="0" smtClean="0"/>
              <a:t>(Yoon &amp; Hong, 2014; Hwang, 2017; Lee, 2019), </a:t>
            </a:r>
            <a:r>
              <a:rPr lang="ko-KR" altLang="en-US" sz="1600" dirty="0" smtClean="0"/>
              <a:t>기초과학</a:t>
            </a:r>
            <a:r>
              <a:rPr lang="en-US" altLang="ko-KR" sz="1600" dirty="0" smtClean="0"/>
              <a:t>, </a:t>
            </a:r>
            <a:r>
              <a:rPr lang="ko-KR" altLang="en-US" sz="1600" dirty="0" smtClean="0"/>
              <a:t>보건의료</a:t>
            </a:r>
            <a:r>
              <a:rPr lang="en-US" altLang="ko-KR" sz="1600" dirty="0" smtClean="0"/>
              <a:t>, </a:t>
            </a:r>
            <a:r>
              <a:rPr lang="ko-KR" altLang="en-US" sz="1600" dirty="0" smtClean="0"/>
              <a:t>공학기술</a:t>
            </a:r>
            <a:r>
              <a:rPr lang="en-US" altLang="ko-KR" sz="1600" dirty="0" smtClean="0"/>
              <a:t>(GISTER, 2020) </a:t>
            </a:r>
            <a:r>
              <a:rPr lang="ko-KR" altLang="en-US" sz="1600" dirty="0" smtClean="0"/>
              <a:t>등 주요 분야에서 </a:t>
            </a:r>
            <a:r>
              <a:rPr lang="ko-KR" altLang="en-US" sz="1600" dirty="0" err="1" smtClean="0"/>
              <a:t>젠더</a:t>
            </a:r>
            <a:r>
              <a:rPr lang="ko-KR" altLang="en-US" sz="1600" dirty="0" smtClean="0"/>
              <a:t> 주류화를 위한 학문적 연구가 광범위하게 진행되어 왔거나 시작되어지고 있다</a:t>
            </a:r>
            <a:r>
              <a:rPr lang="en-US" altLang="ko-KR" sz="1600" dirty="0" smtClean="0"/>
              <a:t>. </a:t>
            </a:r>
            <a:r>
              <a:rPr lang="ko-KR" altLang="en-US" sz="1600" dirty="0" smtClean="0">
                <a:solidFill>
                  <a:srgbClr val="0000FF"/>
                </a:solidFill>
              </a:rPr>
              <a:t>다만</a:t>
            </a:r>
            <a:r>
              <a:rPr lang="en-US" altLang="ko-KR" sz="1600" dirty="0" smtClean="0">
                <a:solidFill>
                  <a:srgbClr val="0000FF"/>
                </a:solidFill>
              </a:rPr>
              <a:t>, </a:t>
            </a:r>
            <a:r>
              <a:rPr lang="ko-KR" altLang="en-US" sz="1600" dirty="0" smtClean="0">
                <a:solidFill>
                  <a:srgbClr val="0000FF"/>
                </a:solidFill>
              </a:rPr>
              <a:t>기후변화 분야에 대해서 </a:t>
            </a:r>
            <a:r>
              <a:rPr lang="ko-KR" altLang="en-US" sz="1600" dirty="0" err="1" smtClean="0">
                <a:solidFill>
                  <a:srgbClr val="0000FF"/>
                </a:solidFill>
              </a:rPr>
              <a:t>젠더</a:t>
            </a:r>
            <a:r>
              <a:rPr lang="ko-KR" altLang="en-US" sz="1600" dirty="0" smtClean="0">
                <a:solidFill>
                  <a:srgbClr val="0000FF"/>
                </a:solidFill>
              </a:rPr>
              <a:t> 주류화 노력은 아직 더디다</a:t>
            </a:r>
            <a:r>
              <a:rPr lang="en-US" altLang="ko-KR" sz="1600" dirty="0" smtClean="0">
                <a:solidFill>
                  <a:srgbClr val="0000FF"/>
                </a:solidFill>
              </a:rPr>
              <a:t>. </a:t>
            </a:r>
            <a:r>
              <a:rPr lang="ko-KR" altLang="en-US" sz="1600" dirty="0" smtClean="0">
                <a:solidFill>
                  <a:srgbClr val="0000FF"/>
                </a:solidFill>
              </a:rPr>
              <a:t>따라서</a:t>
            </a:r>
            <a:r>
              <a:rPr lang="en-US" altLang="ko-KR" sz="1600" dirty="0" smtClean="0">
                <a:solidFill>
                  <a:srgbClr val="0000FF"/>
                </a:solidFill>
              </a:rPr>
              <a:t>, </a:t>
            </a:r>
            <a:r>
              <a:rPr lang="ko-KR" altLang="en-US" sz="1600" dirty="0" smtClean="0">
                <a:solidFill>
                  <a:srgbClr val="0000FF"/>
                </a:solidFill>
              </a:rPr>
              <a:t>개도국 대상 기후기술 글로벌 협력사업의 </a:t>
            </a:r>
            <a:r>
              <a:rPr lang="ko-KR" altLang="en-US" sz="1600" dirty="0" err="1" smtClean="0">
                <a:solidFill>
                  <a:srgbClr val="0000FF"/>
                </a:solidFill>
              </a:rPr>
              <a:t>젠더</a:t>
            </a:r>
            <a:r>
              <a:rPr lang="ko-KR" altLang="en-US" sz="1600" dirty="0" smtClean="0">
                <a:solidFill>
                  <a:srgbClr val="0000FF"/>
                </a:solidFill>
              </a:rPr>
              <a:t> 주류화를 위한 지침을 수립하고 반영하기 위한 노력은 향후 기후기술을 국내 차원에서 선택 및 활용하는 데에 있어 </a:t>
            </a:r>
            <a:r>
              <a:rPr lang="ko-KR" altLang="en-US" sz="1600" dirty="0" err="1" smtClean="0">
                <a:solidFill>
                  <a:srgbClr val="0000FF"/>
                </a:solidFill>
              </a:rPr>
              <a:t>젠더관점을</a:t>
            </a:r>
            <a:r>
              <a:rPr lang="ko-KR" altLang="en-US" sz="1600" dirty="0" smtClean="0">
                <a:solidFill>
                  <a:srgbClr val="0000FF"/>
                </a:solidFill>
              </a:rPr>
              <a:t> 반영할 수 있도록 역으로 영향을 줄 것으로 예상된다</a:t>
            </a:r>
            <a:r>
              <a:rPr lang="en-US" altLang="ko-KR" sz="1600" dirty="0" smtClean="0">
                <a:solidFill>
                  <a:srgbClr val="0000FF"/>
                </a:solidFill>
              </a:rPr>
              <a:t>.</a:t>
            </a:r>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46</a:t>
            </a:fld>
            <a:endParaRPr lang="ko-KR" altLang="en-US"/>
          </a:p>
        </p:txBody>
      </p:sp>
    </p:spTree>
    <p:extLst>
      <p:ext uri="{BB962C8B-B14F-4D97-AF65-F5344CB8AC3E}">
        <p14:creationId xmlns:p14="http://schemas.microsoft.com/office/powerpoint/2010/main" val="4010403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683568" y="404664"/>
            <a:ext cx="7632848" cy="2031325"/>
          </a:xfrm>
          <a:prstGeom prst="rect">
            <a:avLst/>
          </a:prstGeom>
        </p:spPr>
        <p:txBody>
          <a:bodyPr wrap="square">
            <a:spAutoFit/>
          </a:bodyPr>
          <a:lstStyle/>
          <a:p>
            <a:r>
              <a:rPr lang="ko-KR" altLang="en-US" i="1" dirty="0" smtClean="0"/>
              <a:t>본 연구 후속으로 </a:t>
            </a:r>
            <a:endParaRPr lang="en-US" altLang="ko-KR" i="1" dirty="0" smtClean="0"/>
          </a:p>
          <a:p>
            <a:r>
              <a:rPr lang="ko-KR" altLang="en-US" i="1" dirty="0" smtClean="0"/>
              <a:t>개도국 개발사업의 기후기술 별 </a:t>
            </a:r>
            <a:r>
              <a:rPr lang="ko-KR" altLang="en-US" i="1" dirty="0" err="1" smtClean="0"/>
              <a:t>젠더주류화</a:t>
            </a:r>
            <a:r>
              <a:rPr lang="ko-KR" altLang="en-US" i="1" dirty="0" smtClean="0"/>
              <a:t> 연구</a:t>
            </a:r>
            <a:r>
              <a:rPr lang="en-US" altLang="ko-KR" i="1" dirty="0" smtClean="0"/>
              <a:t>, </a:t>
            </a:r>
          </a:p>
          <a:p>
            <a:r>
              <a:rPr lang="ko-KR" altLang="en-US" i="1" dirty="0" err="1" smtClean="0"/>
              <a:t>젠더</a:t>
            </a:r>
            <a:r>
              <a:rPr lang="ko-KR" altLang="en-US" i="1" dirty="0" smtClean="0"/>
              <a:t> 주류화 사업 평가 지표 개발</a:t>
            </a:r>
            <a:r>
              <a:rPr lang="en-US" altLang="ko-KR" i="1" dirty="0" smtClean="0"/>
              <a:t>, </a:t>
            </a:r>
          </a:p>
          <a:p>
            <a:r>
              <a:rPr lang="ko-KR" altLang="en-US" i="1" dirty="0" smtClean="0"/>
              <a:t>국내 기후기술 기반 선택 및 활용에 있어 </a:t>
            </a:r>
            <a:r>
              <a:rPr lang="ko-KR" altLang="en-US" i="1" dirty="0" err="1" smtClean="0"/>
              <a:t>젠더</a:t>
            </a:r>
            <a:r>
              <a:rPr lang="ko-KR" altLang="en-US" i="1" dirty="0" smtClean="0"/>
              <a:t> 관점을 반영한 사례 연구</a:t>
            </a:r>
            <a:r>
              <a:rPr lang="en-US" altLang="ko-KR" i="1" dirty="0" smtClean="0"/>
              <a:t>, </a:t>
            </a:r>
            <a:r>
              <a:rPr lang="ko-KR" altLang="en-US" i="1" dirty="0" smtClean="0"/>
              <a:t>해외 선진국 및 개도국의 국가계획 </a:t>
            </a:r>
            <a:r>
              <a:rPr lang="ko-KR" altLang="en-US" i="1" dirty="0" err="1" smtClean="0"/>
              <a:t>젠더</a:t>
            </a:r>
            <a:r>
              <a:rPr lang="ko-KR" altLang="en-US" i="1" dirty="0" smtClean="0"/>
              <a:t> 주류화 사례</a:t>
            </a:r>
            <a:r>
              <a:rPr lang="en-US" altLang="ko-KR" i="1" dirty="0" smtClean="0"/>
              <a:t>, </a:t>
            </a:r>
          </a:p>
          <a:p>
            <a:r>
              <a:rPr lang="ko-KR" altLang="en-US" i="1" dirty="0" smtClean="0"/>
              <a:t>우리나라 기후기술협력 </a:t>
            </a:r>
            <a:r>
              <a:rPr lang="ko-KR" altLang="en-US" i="1" dirty="0" err="1" smtClean="0"/>
              <a:t>젠더주류화</a:t>
            </a:r>
            <a:r>
              <a:rPr lang="ko-KR" altLang="en-US" i="1" dirty="0" smtClean="0"/>
              <a:t> 지침 적용 사례 등의 </a:t>
            </a:r>
            <a:endParaRPr lang="en-US" altLang="ko-KR" i="1" dirty="0" smtClean="0"/>
          </a:p>
          <a:p>
            <a:r>
              <a:rPr lang="ko-KR" altLang="en-US" i="1" dirty="0" smtClean="0"/>
              <a:t>추가적인 연구가 필요하다</a:t>
            </a:r>
            <a:r>
              <a:rPr lang="en-US" altLang="ko-KR" i="1" dirty="0" smtClean="0"/>
              <a:t>.</a:t>
            </a:r>
            <a:endParaRPr lang="en-US" altLang="ko-KR" i="1"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47</a:t>
            </a:fld>
            <a:endParaRPr lang="ko-KR" altLang="en-US"/>
          </a:p>
        </p:txBody>
      </p:sp>
    </p:spTree>
    <p:extLst>
      <p:ext uri="{BB962C8B-B14F-4D97-AF65-F5344CB8AC3E}">
        <p14:creationId xmlns:p14="http://schemas.microsoft.com/office/powerpoint/2010/main" val="36933178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467544" y="1988840"/>
            <a:ext cx="8064896" cy="3939540"/>
          </a:xfrm>
          <a:prstGeom prst="rect">
            <a:avLst/>
          </a:prstGeom>
        </p:spPr>
        <p:txBody>
          <a:bodyPr wrap="square">
            <a:spAutoFit/>
          </a:bodyPr>
          <a:lstStyle/>
          <a:p>
            <a:r>
              <a:rPr lang="ko-KR" altLang="en-US" dirty="0"/>
              <a:t>■ 코로나</a:t>
            </a:r>
            <a:r>
              <a:rPr lang="en-US" altLang="ko-KR" dirty="0"/>
              <a:t>19</a:t>
            </a:r>
            <a:r>
              <a:rPr lang="ko-KR" altLang="en-US" dirty="0"/>
              <a:t>로 인한 공적</a:t>
            </a:r>
            <a:r>
              <a:rPr lang="en-US" altLang="ko-KR" dirty="0"/>
              <a:t>, </a:t>
            </a:r>
            <a:r>
              <a:rPr lang="ko-KR" altLang="en-US" dirty="0" err="1"/>
              <a:t>외부돌봄의</a:t>
            </a:r>
            <a:r>
              <a:rPr lang="ko-KR" altLang="en-US" dirty="0"/>
              <a:t> 제약이 </a:t>
            </a:r>
            <a:r>
              <a:rPr lang="ko-KR" altLang="en-US" dirty="0" err="1"/>
              <a:t>돌봄자로서</a:t>
            </a:r>
            <a:r>
              <a:rPr lang="ko-KR" altLang="en-US" dirty="0"/>
              <a:t> 부모</a:t>
            </a:r>
            <a:r>
              <a:rPr lang="en-US" altLang="ko-KR" dirty="0"/>
              <a:t>(</a:t>
            </a:r>
            <a:r>
              <a:rPr lang="ko-KR" altLang="en-US" dirty="0"/>
              <a:t>가족</a:t>
            </a:r>
            <a:r>
              <a:rPr lang="en-US" altLang="ko-KR" dirty="0"/>
              <a:t>)</a:t>
            </a:r>
            <a:r>
              <a:rPr lang="ko-KR" altLang="en-US" dirty="0"/>
              <a:t>의 돌봄 부담과 자녀의 </a:t>
            </a:r>
            <a:r>
              <a:rPr lang="ko-KR" altLang="en-US" dirty="0" err="1"/>
              <a:t>나홀로</a:t>
            </a:r>
            <a:r>
              <a:rPr lang="ko-KR" altLang="en-US" dirty="0"/>
              <a:t> 시간 증가로 이어졌으며</a:t>
            </a:r>
            <a:r>
              <a:rPr lang="en-US" altLang="ko-KR" dirty="0"/>
              <a:t>, </a:t>
            </a:r>
            <a:r>
              <a:rPr lang="ko-KR" altLang="en-US" dirty="0"/>
              <a:t>그간 돌봄 지원 정책의 확장에도 불구하고</a:t>
            </a:r>
            <a:r>
              <a:rPr lang="en-US" altLang="ko-KR" dirty="0"/>
              <a:t>, </a:t>
            </a:r>
            <a:r>
              <a:rPr lang="ko-KR" altLang="en-US" dirty="0"/>
              <a:t>코로나</a:t>
            </a:r>
            <a:r>
              <a:rPr lang="en-US" altLang="ko-KR" dirty="0"/>
              <a:t>19</a:t>
            </a:r>
            <a:r>
              <a:rPr lang="ko-KR" altLang="en-US" dirty="0"/>
              <a:t>시기 자녀 돌봄의 부담은 또다시 여성에게 집중되고 있음을 확인함</a:t>
            </a:r>
            <a:r>
              <a:rPr lang="en-US" altLang="ko-KR" dirty="0" smtClean="0"/>
              <a:t>.</a:t>
            </a:r>
          </a:p>
          <a:p>
            <a:endParaRPr lang="en-US" altLang="ko-KR" dirty="0"/>
          </a:p>
          <a:p>
            <a:r>
              <a:rPr lang="en-US" altLang="ko-KR" sz="1600" dirty="0"/>
              <a:t>▶ </a:t>
            </a:r>
            <a:r>
              <a:rPr lang="ko-KR" altLang="en-US" sz="1600" dirty="0"/>
              <a:t>코로나</a:t>
            </a:r>
            <a:r>
              <a:rPr lang="en-US" altLang="ko-KR" sz="1600" dirty="0"/>
              <a:t>19 </a:t>
            </a:r>
            <a:r>
              <a:rPr lang="ko-KR" altLang="en-US" sz="1600" dirty="0"/>
              <a:t>시기 돌봄 사유로 인한 일자리를 조정하거나 일을 중단한 것은 주로 여성이었고 코로나 시기 돌봄 사유로 인해 중단한 일자리는 지속한 일자리에 비해 상대적으로 고용 안정성과 소득수준이 낮고</a:t>
            </a:r>
            <a:r>
              <a:rPr lang="en-US" altLang="ko-KR" sz="1600" dirty="0"/>
              <a:t>, </a:t>
            </a:r>
            <a:r>
              <a:rPr lang="ko-KR" altLang="en-US" sz="1600" dirty="0"/>
              <a:t>근로유연성이나 자녀 돌봄 유연성이 낮은 일자리였으며</a:t>
            </a:r>
            <a:r>
              <a:rPr lang="en-US" altLang="ko-KR" sz="1600" dirty="0"/>
              <a:t>, </a:t>
            </a:r>
            <a:r>
              <a:rPr lang="ko-KR" altLang="en-US" sz="1600" dirty="0"/>
              <a:t>남성과 여성 모두에게서 </a:t>
            </a:r>
            <a:r>
              <a:rPr lang="ko-KR" altLang="en-US" sz="1600" dirty="0" smtClean="0"/>
              <a:t>이 같은 </a:t>
            </a:r>
            <a:r>
              <a:rPr lang="ko-KR" altLang="en-US" sz="1600" dirty="0"/>
              <a:t>일자리 조건과 특성은 일자리 조정 가능성을 높였음</a:t>
            </a:r>
            <a:r>
              <a:rPr lang="en-US" altLang="ko-KR" sz="1600" dirty="0"/>
              <a:t>.</a:t>
            </a:r>
          </a:p>
          <a:p>
            <a:r>
              <a:rPr lang="en-US" altLang="ko-KR" sz="1600" dirty="0"/>
              <a:t>▶ </a:t>
            </a:r>
            <a:r>
              <a:rPr lang="ko-KR" altLang="en-US" sz="1600" dirty="0"/>
              <a:t>고용안정성이나 소득 등 일자리 특성에 의거하여 일자리를 조정하는 남성과 달리</a:t>
            </a:r>
            <a:r>
              <a:rPr lang="en-US" altLang="ko-KR" sz="1600" dirty="0"/>
              <a:t>, </a:t>
            </a:r>
            <a:r>
              <a:rPr lang="ko-KR" altLang="en-US" sz="1600" dirty="0"/>
              <a:t>여성의 일 조정에는 </a:t>
            </a:r>
            <a:r>
              <a:rPr lang="ko-KR" altLang="en-US" sz="1600" dirty="0" smtClean="0"/>
              <a:t>이 밖에도 </a:t>
            </a:r>
            <a:r>
              <a:rPr lang="ko-KR" altLang="en-US" sz="1600" dirty="0"/>
              <a:t>자녀 연령이나 </a:t>
            </a:r>
            <a:r>
              <a:rPr lang="ko-KR" altLang="en-US" sz="1600" dirty="0" err="1" smtClean="0"/>
              <a:t>긴급돌봄</a:t>
            </a:r>
            <a:r>
              <a:rPr lang="ko-KR" altLang="en-US" sz="1600" dirty="0" smtClean="0"/>
              <a:t> 지원자 </a:t>
            </a:r>
            <a:r>
              <a:rPr lang="ko-KR" altLang="en-US" sz="1600" dirty="0"/>
              <a:t>유무</a:t>
            </a:r>
            <a:r>
              <a:rPr lang="en-US" altLang="ko-KR" sz="1600" dirty="0"/>
              <a:t>, </a:t>
            </a:r>
            <a:r>
              <a:rPr lang="ko-KR" altLang="en-US" sz="1600" dirty="0"/>
              <a:t>근로유연성 등 돌봄과 관련된 요인들이 함께 작용하고 있음이 확인됨</a:t>
            </a:r>
            <a:r>
              <a:rPr lang="en-US" altLang="ko-KR" sz="1600" dirty="0"/>
              <a:t>. </a:t>
            </a:r>
            <a:r>
              <a:rPr lang="ko-KR" altLang="en-US" sz="1600" dirty="0"/>
              <a:t>이는 코로나 시기 돌봄 취약성과 일 조정 경험이 성별과 일자리 특성에 따른 계층에 따라 불평등하게 이루어지고 있음을 보여주는 결과임</a:t>
            </a:r>
            <a:r>
              <a:rPr lang="en-US" altLang="ko-KR" sz="1600" dirty="0"/>
              <a:t>.</a:t>
            </a:r>
            <a:endParaRPr lang="ko-KR" altLang="en-US" sz="1600" dirty="0"/>
          </a:p>
        </p:txBody>
      </p:sp>
      <p:sp>
        <p:nvSpPr>
          <p:cNvPr id="5" name="직사각형 4"/>
          <p:cNvSpPr/>
          <p:nvPr/>
        </p:nvSpPr>
        <p:spPr>
          <a:xfrm>
            <a:off x="370472" y="260648"/>
            <a:ext cx="7945944" cy="1200329"/>
          </a:xfrm>
          <a:prstGeom prst="rect">
            <a:avLst/>
          </a:prstGeom>
        </p:spPr>
        <p:txBody>
          <a:bodyPr wrap="square">
            <a:spAutoFit/>
          </a:bodyPr>
          <a:lstStyle/>
          <a:p>
            <a:r>
              <a:rPr lang="ko-KR" altLang="en-US" sz="2000" dirty="0" smtClean="0"/>
              <a:t>코로나</a:t>
            </a:r>
            <a:r>
              <a:rPr lang="en-US" altLang="ko-KR" sz="2000" dirty="0"/>
              <a:t>19 </a:t>
            </a:r>
            <a:r>
              <a:rPr lang="ko-KR" altLang="en-US" sz="2000" dirty="0"/>
              <a:t>시기 누가 </a:t>
            </a:r>
            <a:r>
              <a:rPr lang="ko-KR" altLang="en-US" sz="2000" dirty="0" err="1"/>
              <a:t>자녀돌봄에</a:t>
            </a:r>
            <a:r>
              <a:rPr lang="ko-KR" altLang="en-US" sz="2000" dirty="0"/>
              <a:t> 취약하였나</a:t>
            </a:r>
            <a:r>
              <a:rPr lang="en-US" altLang="ko-KR" sz="2000" dirty="0"/>
              <a:t>? </a:t>
            </a:r>
            <a:r>
              <a:rPr lang="en-US" altLang="ko-KR" sz="2000" dirty="0" smtClean="0"/>
              <a:t>; </a:t>
            </a:r>
            <a:r>
              <a:rPr lang="ko-KR" altLang="en-US" sz="2000" dirty="0"/>
              <a:t>성별</a:t>
            </a:r>
            <a:r>
              <a:rPr lang="en-US" altLang="ko-KR" sz="2000" dirty="0"/>
              <a:t>, </a:t>
            </a:r>
            <a:r>
              <a:rPr lang="ko-KR" altLang="en-US" sz="2000" dirty="0"/>
              <a:t>일자리 </a:t>
            </a:r>
            <a:r>
              <a:rPr lang="ko-KR" altLang="en-US" sz="2000" dirty="0" err="1"/>
              <a:t>특성별</a:t>
            </a:r>
            <a:r>
              <a:rPr lang="ko-KR" altLang="en-US" sz="2000" dirty="0"/>
              <a:t> </a:t>
            </a:r>
            <a:r>
              <a:rPr lang="ko-KR" altLang="en-US" sz="2000" dirty="0" smtClean="0"/>
              <a:t>분석</a:t>
            </a:r>
            <a:r>
              <a:rPr lang="en-US" altLang="ko-KR" sz="2000" dirty="0" smtClean="0"/>
              <a:t>. </a:t>
            </a:r>
            <a:r>
              <a:rPr lang="ko-KR" altLang="en-US" sz="2000" dirty="0" smtClean="0"/>
              <a:t>한국여성정책연구원</a:t>
            </a:r>
            <a:r>
              <a:rPr lang="en-US" altLang="ko-KR" sz="2000" dirty="0" smtClean="0"/>
              <a:t> </a:t>
            </a:r>
            <a:r>
              <a:rPr lang="ko-KR" altLang="en-US" sz="2000" dirty="0" smtClean="0"/>
              <a:t>이슈페이퍼</a:t>
            </a:r>
            <a:r>
              <a:rPr lang="en-US" altLang="ko-KR" sz="2000" dirty="0" smtClean="0"/>
              <a:t>. 2022. </a:t>
            </a:r>
            <a:r>
              <a:rPr lang="en-US" altLang="ko-KR" sz="1600" dirty="0">
                <a:hlinkClick r:id="rId2"/>
              </a:rPr>
              <a:t>https://www.kwdi.re.kr/publications/issuePaperView.do?s=searchAll&amp;w=%</a:t>
            </a:r>
            <a:r>
              <a:rPr lang="en-US" altLang="ko-KR" sz="1600" dirty="0" smtClean="0">
                <a:hlinkClick r:id="rId2"/>
              </a:rPr>
              <a:t>EC%BD%94%EB%A1%9C%EB%82%9819&amp;p=1&amp;idx=129564</a:t>
            </a:r>
            <a:endParaRPr lang="en-US" altLang="ko-KR" sz="1600" dirty="0"/>
          </a:p>
        </p:txBody>
      </p:sp>
      <p:sp>
        <p:nvSpPr>
          <p:cNvPr id="2" name="슬라이드 번호 개체 틀 1"/>
          <p:cNvSpPr>
            <a:spLocks noGrp="1"/>
          </p:cNvSpPr>
          <p:nvPr>
            <p:ph type="sldNum" sz="quarter" idx="12"/>
          </p:nvPr>
        </p:nvSpPr>
        <p:spPr/>
        <p:txBody>
          <a:bodyPr/>
          <a:lstStyle/>
          <a:p>
            <a:fld id="{7C821E20-7EB2-46E4-A0EA-3014195ECF39}" type="slidenum">
              <a:rPr lang="ko-KR" altLang="en-US" smtClean="0"/>
              <a:t>48</a:t>
            </a:fld>
            <a:endParaRPr lang="ko-KR" altLang="en-US"/>
          </a:p>
        </p:txBody>
      </p:sp>
    </p:spTree>
    <p:extLst>
      <p:ext uri="{BB962C8B-B14F-4D97-AF65-F5344CB8AC3E}">
        <p14:creationId xmlns:p14="http://schemas.microsoft.com/office/powerpoint/2010/main" val="1220420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260648"/>
            <a:ext cx="8424936" cy="5355312"/>
          </a:xfrm>
          <a:prstGeom prst="rect">
            <a:avLst/>
          </a:prstGeom>
        </p:spPr>
        <p:txBody>
          <a:bodyPr wrap="square">
            <a:spAutoFit/>
          </a:bodyPr>
          <a:lstStyle/>
          <a:p>
            <a:r>
              <a:rPr lang="ko-KR" altLang="en-US" sz="1600" dirty="0" smtClean="0"/>
              <a:t>코로나</a:t>
            </a:r>
            <a:r>
              <a:rPr lang="en-US" altLang="ko-KR" sz="1600" dirty="0"/>
              <a:t>19</a:t>
            </a:r>
            <a:r>
              <a:rPr lang="ko-KR" altLang="en-US" sz="1600" dirty="0"/>
              <a:t>로 인해 여성과 가족의 돌봄 부담이 가중되었다는 것은 전세계적인 현상이면서 이것이 비단 </a:t>
            </a:r>
            <a:r>
              <a:rPr lang="ko-KR" altLang="en-US" sz="1600" dirty="0" smtClean="0"/>
              <a:t>코로나</a:t>
            </a:r>
            <a:r>
              <a:rPr lang="en-US" altLang="ko-KR" sz="1600" dirty="0"/>
              <a:t>19</a:t>
            </a:r>
            <a:r>
              <a:rPr lang="ko-KR" altLang="en-US" sz="1600" dirty="0"/>
              <a:t>가 촉발한 위기가 아닌 이전부터 존재하는 사회구조적 모순이 드러난 것이라는 견해가 지배적임</a:t>
            </a:r>
            <a:r>
              <a:rPr lang="en-US" altLang="ko-KR" sz="1600" dirty="0"/>
              <a:t>.</a:t>
            </a:r>
          </a:p>
          <a:p>
            <a:r>
              <a:rPr lang="en-US" altLang="ko-KR" sz="1600" dirty="0"/>
              <a:t> </a:t>
            </a:r>
            <a:endParaRPr lang="en-US" altLang="ko-KR" sz="1600" dirty="0" smtClean="0"/>
          </a:p>
          <a:p>
            <a:r>
              <a:rPr lang="ko-KR" altLang="en-US" sz="1600" dirty="0" smtClean="0"/>
              <a:t>한국에서 그 동안 </a:t>
            </a:r>
            <a:r>
              <a:rPr lang="ko-KR" altLang="en-US" sz="1600" dirty="0"/>
              <a:t>추진된 자녀 돌봄 정책은 가족이 전적으로 부담해온 돌봄에 대하여 국가의 책무에 </a:t>
            </a:r>
            <a:r>
              <a:rPr lang="ko-KR" altLang="en-US" sz="1600" dirty="0" smtClean="0"/>
              <a:t>기반한 </a:t>
            </a:r>
            <a:r>
              <a:rPr lang="ko-KR" altLang="en-US" sz="1600" dirty="0"/>
              <a:t>공적 돌봄 지원을 확대하는 정책으로 전환된 것이라 할 수 있음</a:t>
            </a:r>
            <a:r>
              <a:rPr lang="en-US" altLang="ko-KR" sz="1600" dirty="0"/>
              <a:t>.</a:t>
            </a:r>
          </a:p>
          <a:p>
            <a:pPr marL="285750" indent="-285750">
              <a:buFontTx/>
              <a:buChar char="-"/>
            </a:pPr>
            <a:r>
              <a:rPr lang="ko-KR" altLang="en-US" sz="1400" dirty="0" smtClean="0"/>
              <a:t>그 </a:t>
            </a:r>
            <a:r>
              <a:rPr lang="ko-KR" altLang="en-US" sz="1400" dirty="0"/>
              <a:t>결과 보육 정책의 적극적 실시로 </a:t>
            </a:r>
            <a:r>
              <a:rPr lang="ko-KR" altLang="en-US" sz="1400" dirty="0" err="1"/>
              <a:t>돌봄서비스</a:t>
            </a:r>
            <a:r>
              <a:rPr lang="ko-KR" altLang="en-US" sz="1400" dirty="0"/>
              <a:t> 공급이 확대되었고</a:t>
            </a:r>
            <a:r>
              <a:rPr lang="en-US" altLang="ko-KR" sz="1400" dirty="0"/>
              <a:t>, </a:t>
            </a:r>
            <a:r>
              <a:rPr lang="ko-KR" altLang="en-US" sz="1400" dirty="0"/>
              <a:t>휴가휴직</a:t>
            </a:r>
            <a:r>
              <a:rPr lang="en-US" altLang="ko-KR" sz="1400" dirty="0"/>
              <a:t>, </a:t>
            </a:r>
            <a:r>
              <a:rPr lang="ko-KR" altLang="en-US" sz="1400" dirty="0" err="1"/>
              <a:t>유연근로제</a:t>
            </a:r>
            <a:r>
              <a:rPr lang="ko-KR" altLang="en-US" sz="1400" dirty="0"/>
              <a:t> 등 일</a:t>
            </a:r>
            <a:r>
              <a:rPr lang="en-US" altLang="ko-KR" sz="1400" dirty="0"/>
              <a:t>·</a:t>
            </a:r>
            <a:r>
              <a:rPr lang="ko-KR" altLang="en-US" sz="1400" dirty="0"/>
              <a:t>가정양립지원제도 또한 </a:t>
            </a:r>
            <a:r>
              <a:rPr lang="ko-KR" altLang="en-US" sz="1400" dirty="0" smtClean="0"/>
              <a:t>지속적으로 </a:t>
            </a:r>
            <a:r>
              <a:rPr lang="ko-KR" altLang="en-US" sz="1400" dirty="0"/>
              <a:t>추진함</a:t>
            </a:r>
            <a:r>
              <a:rPr lang="en-US" altLang="ko-KR" sz="1400" dirty="0" smtClean="0"/>
              <a:t>.</a:t>
            </a:r>
          </a:p>
          <a:p>
            <a:pPr marL="285750" indent="-285750">
              <a:buFontTx/>
              <a:buChar char="-"/>
            </a:pPr>
            <a:r>
              <a:rPr lang="ko-KR" altLang="en-US" sz="1400" dirty="0" err="1" smtClean="0"/>
              <a:t>돌봄서비스</a:t>
            </a:r>
            <a:r>
              <a:rPr lang="ko-KR" altLang="en-US" sz="1400" dirty="0" smtClean="0"/>
              <a:t> </a:t>
            </a:r>
            <a:r>
              <a:rPr lang="ko-KR" altLang="en-US" sz="1400" dirty="0"/>
              <a:t>공급과 일</a:t>
            </a:r>
            <a:r>
              <a:rPr lang="en-US" altLang="ko-KR" sz="1400" dirty="0"/>
              <a:t>·</a:t>
            </a:r>
            <a:r>
              <a:rPr lang="ko-KR" altLang="en-US" sz="1400" dirty="0"/>
              <a:t>가정균형 지원이라는 </a:t>
            </a:r>
            <a:r>
              <a:rPr lang="en-US" altLang="ko-KR" sz="1400" dirty="0"/>
              <a:t>2</a:t>
            </a:r>
            <a:r>
              <a:rPr lang="ko-KR" altLang="en-US" sz="1400" dirty="0"/>
              <a:t>개의 큰 축으로 추진된 돌봄 정책은 성과는 있었지만 돌봄 부담에서의 성별 </a:t>
            </a:r>
            <a:r>
              <a:rPr lang="ko-KR" altLang="en-US" sz="1400" dirty="0" smtClean="0"/>
              <a:t>불평등과 </a:t>
            </a:r>
            <a:r>
              <a:rPr lang="ko-KR" altLang="en-US" sz="1400" dirty="0"/>
              <a:t>정책 사각지대에 따른 </a:t>
            </a:r>
            <a:r>
              <a:rPr lang="ko-KR" altLang="en-US" sz="1400" dirty="0" err="1"/>
              <a:t>돌봄공백의</a:t>
            </a:r>
            <a:r>
              <a:rPr lang="ko-KR" altLang="en-US" sz="1400" dirty="0"/>
              <a:t> 계층화를 해소하지 못함</a:t>
            </a:r>
            <a:r>
              <a:rPr lang="en-US" altLang="ko-KR" sz="1400" dirty="0" smtClean="0"/>
              <a:t>.</a:t>
            </a:r>
          </a:p>
          <a:p>
            <a:pPr marL="285750" indent="-285750">
              <a:buFontTx/>
              <a:buChar char="-"/>
            </a:pPr>
            <a:r>
              <a:rPr lang="ko-KR" altLang="en-US" sz="1400" dirty="0" smtClean="0"/>
              <a:t>이 같은 </a:t>
            </a:r>
            <a:r>
              <a:rPr lang="ko-KR" altLang="en-US" sz="1400" dirty="0"/>
              <a:t>정책적 한계는 코로나</a:t>
            </a:r>
            <a:r>
              <a:rPr lang="en-US" altLang="ko-KR" sz="1400" dirty="0"/>
              <a:t>19</a:t>
            </a:r>
            <a:r>
              <a:rPr lang="ko-KR" altLang="en-US" sz="1400" dirty="0"/>
              <a:t>라는 초유의 사태 하에서 여성으로의 </a:t>
            </a:r>
            <a:r>
              <a:rPr lang="ko-KR" altLang="en-US" sz="1400" dirty="0" smtClean="0"/>
              <a:t>돌봄 부담 </a:t>
            </a:r>
            <a:r>
              <a:rPr lang="ko-KR" altLang="en-US" sz="1400" dirty="0"/>
              <a:t>회귀와 </a:t>
            </a:r>
            <a:r>
              <a:rPr lang="ko-KR" altLang="en-US" sz="1400" dirty="0" err="1"/>
              <a:t>비임금</a:t>
            </a:r>
            <a:r>
              <a:rPr lang="en-US" altLang="ko-KR" sz="1400" dirty="0"/>
              <a:t>/</a:t>
            </a:r>
            <a:r>
              <a:rPr lang="ko-KR" altLang="en-US" sz="1400" dirty="0"/>
              <a:t>비정형노동자 등 제도 </a:t>
            </a:r>
            <a:r>
              <a:rPr lang="ko-KR" altLang="en-US" sz="1400" dirty="0" smtClean="0"/>
              <a:t>이용 </a:t>
            </a:r>
            <a:r>
              <a:rPr lang="ko-KR" altLang="en-US" sz="1400" dirty="0"/>
              <a:t>사각지대에 존재했던 집단들의 돌봄 취약성으로 가시화됨</a:t>
            </a:r>
            <a:r>
              <a:rPr lang="en-US" altLang="ko-KR" sz="1400" dirty="0" smtClean="0"/>
              <a:t>.</a:t>
            </a:r>
          </a:p>
          <a:p>
            <a:pPr marL="285750" indent="-285750">
              <a:buFontTx/>
              <a:buChar char="-"/>
            </a:pPr>
            <a:endParaRPr lang="en-US" altLang="ko-KR" sz="1400" dirty="0"/>
          </a:p>
          <a:p>
            <a:r>
              <a:rPr lang="ko-KR" altLang="en-US" sz="1600" dirty="0" smtClean="0"/>
              <a:t>코로나</a:t>
            </a:r>
            <a:r>
              <a:rPr lang="en-US" altLang="ko-KR" sz="1600" dirty="0"/>
              <a:t>19</a:t>
            </a:r>
            <a:r>
              <a:rPr lang="ko-KR" altLang="en-US" sz="1600" dirty="0"/>
              <a:t>로 인한 사회적 돌봄 공급 중단 및 불안정한 운영으로 인해 돌봄은 여성과 가족의 </a:t>
            </a:r>
            <a:r>
              <a:rPr lang="ko-KR" altLang="en-US" sz="1600" dirty="0" smtClean="0"/>
              <a:t>부담으로 회귀하였고</a:t>
            </a:r>
            <a:r>
              <a:rPr lang="en-US" altLang="ko-KR" sz="1600" dirty="0"/>
              <a:t>, </a:t>
            </a:r>
            <a:r>
              <a:rPr lang="ko-KR" altLang="en-US" sz="1600" dirty="0" err="1"/>
              <a:t>그동안</a:t>
            </a:r>
            <a:r>
              <a:rPr lang="ko-KR" altLang="en-US" sz="1600" dirty="0"/>
              <a:t> 돌봄의 사회화 노력에도 불구하고 여전히 돌봄은 여성과 가족을 전제로 작동하고 </a:t>
            </a:r>
            <a:r>
              <a:rPr lang="ko-KR" altLang="en-US" sz="1600" dirty="0" smtClean="0"/>
              <a:t>있음을 </a:t>
            </a:r>
            <a:r>
              <a:rPr lang="ko-KR" altLang="en-US" sz="1600" dirty="0"/>
              <a:t>여실히 드러내었음</a:t>
            </a:r>
            <a:r>
              <a:rPr lang="en-US" altLang="ko-KR" sz="1600" dirty="0" smtClean="0"/>
              <a:t>.</a:t>
            </a:r>
          </a:p>
          <a:p>
            <a:endParaRPr lang="en-US" altLang="ko-KR" sz="1600" dirty="0"/>
          </a:p>
          <a:p>
            <a:pPr marL="285750" indent="-285750">
              <a:buFontTx/>
              <a:buChar char="-"/>
            </a:pPr>
            <a:r>
              <a:rPr lang="ko-KR" altLang="en-US" sz="1400" dirty="0" smtClean="0"/>
              <a:t>공적 </a:t>
            </a:r>
            <a:r>
              <a:rPr lang="ko-KR" altLang="en-US" sz="1400" dirty="0"/>
              <a:t>돌봄 체계가 마비되면서 가족 형태나 가족 자원 유무</a:t>
            </a:r>
            <a:r>
              <a:rPr lang="en-US" altLang="ko-KR" sz="1400" dirty="0"/>
              <a:t>, </a:t>
            </a:r>
            <a:r>
              <a:rPr lang="ko-KR" altLang="en-US" sz="1400" dirty="0"/>
              <a:t>노동시간 조정 가능성 등 돌봄 시간을 확보할 수 있는 자원 </a:t>
            </a:r>
            <a:r>
              <a:rPr lang="ko-KR" altLang="en-US" sz="1400" dirty="0" smtClean="0"/>
              <a:t>여부에 </a:t>
            </a:r>
            <a:r>
              <a:rPr lang="ko-KR" altLang="en-US" sz="1400" dirty="0"/>
              <a:t>따라 돌봄 취약집단이 확대</a:t>
            </a:r>
            <a:r>
              <a:rPr lang="en-US" altLang="ko-KR" sz="1400" dirty="0"/>
              <a:t>, </a:t>
            </a:r>
            <a:r>
              <a:rPr lang="ko-KR" altLang="en-US" sz="1400" dirty="0"/>
              <a:t>계층화되는 양상도 확인할 수 있었음</a:t>
            </a:r>
            <a:r>
              <a:rPr lang="en-US" altLang="ko-KR" sz="1400" dirty="0" smtClean="0"/>
              <a:t>.</a:t>
            </a:r>
          </a:p>
          <a:p>
            <a:pPr marL="285750" indent="-285750">
              <a:buFontTx/>
              <a:buChar char="-"/>
            </a:pPr>
            <a:r>
              <a:rPr lang="ko-KR" altLang="en-US" sz="1400" dirty="0" smtClean="0"/>
              <a:t>코로나</a:t>
            </a:r>
            <a:r>
              <a:rPr lang="en-US" altLang="ko-KR" sz="1400" dirty="0"/>
              <a:t>19 </a:t>
            </a:r>
            <a:r>
              <a:rPr lang="ko-KR" altLang="en-US" sz="1400" dirty="0"/>
              <a:t>이후 자녀 돌봄에 취약한 집단을 성별과 일자리 </a:t>
            </a:r>
            <a:r>
              <a:rPr lang="ko-KR" altLang="en-US" sz="1400" dirty="0" err="1"/>
              <a:t>특성별로</a:t>
            </a:r>
            <a:r>
              <a:rPr lang="ko-KR" altLang="en-US" sz="1400" dirty="0"/>
              <a:t> 알아봄</a:t>
            </a:r>
            <a:r>
              <a:rPr lang="en-US" altLang="ko-KR" sz="1400" dirty="0" smtClean="0"/>
              <a:t>.</a:t>
            </a:r>
          </a:p>
          <a:p>
            <a:pPr marL="285750" indent="-285750">
              <a:buFontTx/>
              <a:buChar char="-"/>
            </a:pPr>
            <a:r>
              <a:rPr lang="ko-KR" altLang="en-US" sz="1400" dirty="0" smtClean="0"/>
              <a:t>성별</a:t>
            </a:r>
            <a:r>
              <a:rPr lang="en-US" altLang="ko-KR" sz="1400" dirty="0"/>
              <a:t>, </a:t>
            </a:r>
            <a:r>
              <a:rPr lang="ko-KR" altLang="en-US" sz="1400" dirty="0"/>
              <a:t>일자리 </a:t>
            </a:r>
            <a:r>
              <a:rPr lang="ko-KR" altLang="en-US" sz="1400" dirty="0" err="1"/>
              <a:t>특성별로</a:t>
            </a:r>
            <a:r>
              <a:rPr lang="ko-KR" altLang="en-US" sz="1400" dirty="0"/>
              <a:t> 코로나</a:t>
            </a:r>
            <a:r>
              <a:rPr lang="en-US" altLang="ko-KR" sz="1400" dirty="0"/>
              <a:t>19 </a:t>
            </a:r>
            <a:r>
              <a:rPr lang="ko-KR" altLang="en-US" sz="1400" dirty="0"/>
              <a:t>이후 일자리 지속 여부</a:t>
            </a:r>
            <a:r>
              <a:rPr lang="en-US" altLang="ko-KR" sz="1400" dirty="0"/>
              <a:t>, </a:t>
            </a:r>
            <a:r>
              <a:rPr lang="ko-KR" altLang="en-US" sz="1400" dirty="0"/>
              <a:t>일자리 변화 유형별 일자리 특성 및 근로 유연성 수준</a:t>
            </a:r>
            <a:r>
              <a:rPr lang="en-US" altLang="ko-KR" sz="1400" dirty="0"/>
              <a:t>, </a:t>
            </a:r>
            <a:r>
              <a:rPr lang="ko-KR" altLang="en-US" sz="1400" dirty="0"/>
              <a:t>자녀 돌봄 </a:t>
            </a:r>
            <a:r>
              <a:rPr lang="ko-KR" altLang="en-US" sz="1400" dirty="0" smtClean="0"/>
              <a:t>유연성 </a:t>
            </a:r>
            <a:r>
              <a:rPr lang="ko-KR" altLang="en-US" sz="1400" dirty="0"/>
              <a:t>수준</a:t>
            </a:r>
            <a:r>
              <a:rPr lang="en-US" altLang="ko-KR" sz="1400" dirty="0"/>
              <a:t>, </a:t>
            </a:r>
            <a:r>
              <a:rPr lang="ko-KR" altLang="en-US" sz="1400" dirty="0"/>
              <a:t>돌봄 사유에 의한 일의 조정 경험과 중단 경험 및 근로시간 변화를 파악함</a:t>
            </a:r>
            <a:r>
              <a:rPr lang="en-US" altLang="ko-KR" sz="1400" dirty="0"/>
              <a:t>.</a:t>
            </a:r>
            <a:endParaRPr lang="ko-KR" altLang="en-US" sz="1400"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49</a:t>
            </a:fld>
            <a:endParaRPr lang="ko-KR" altLang="en-US"/>
          </a:p>
        </p:txBody>
      </p:sp>
    </p:spTree>
    <p:extLst>
      <p:ext uri="{BB962C8B-B14F-4D97-AF65-F5344CB8AC3E}">
        <p14:creationId xmlns:p14="http://schemas.microsoft.com/office/powerpoint/2010/main" val="59311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5</a:t>
            </a:fld>
            <a:endParaRPr lang="ko-KR" altLang="en-US"/>
          </a:p>
        </p:txBody>
      </p:sp>
      <p:sp>
        <p:nvSpPr>
          <p:cNvPr id="3" name="직사각형 2"/>
          <p:cNvSpPr/>
          <p:nvPr/>
        </p:nvSpPr>
        <p:spPr>
          <a:xfrm>
            <a:off x="323528" y="620688"/>
            <a:ext cx="8352928" cy="3277820"/>
          </a:xfrm>
          <a:prstGeom prst="rect">
            <a:avLst/>
          </a:prstGeom>
        </p:spPr>
        <p:txBody>
          <a:bodyPr wrap="square">
            <a:spAutoFit/>
          </a:bodyPr>
          <a:lstStyle/>
          <a:p>
            <a:r>
              <a:rPr lang="ko-KR" altLang="en-US" sz="4400" b="1" dirty="0" err="1">
                <a:solidFill>
                  <a:srgbClr val="5C5D5C"/>
                </a:solidFill>
                <a:latin typeface="AAAAAD+AppleSDGothicNeo-Bold"/>
              </a:rPr>
              <a:t>성평등</a:t>
            </a:r>
            <a:r>
              <a:rPr lang="ko-KR" altLang="en-US" sz="4400" b="1" dirty="0">
                <a:solidFill>
                  <a:srgbClr val="5C5D5C"/>
                </a:solidFill>
                <a:latin typeface="AAAAAD+AppleSDGothicNeo-Bold"/>
              </a:rPr>
              <a:t> 관점 기후 행동 </a:t>
            </a:r>
            <a:endParaRPr lang="en-US" altLang="ko-KR" sz="4400" b="1" dirty="0" smtClean="0">
              <a:solidFill>
                <a:srgbClr val="5C5D5C"/>
              </a:solidFill>
              <a:latin typeface="AAAAAD+AppleSDGothicNeo-Bold"/>
            </a:endParaRPr>
          </a:p>
          <a:p>
            <a:r>
              <a:rPr lang="en-US" altLang="ko-KR" b="1" dirty="0" smtClean="0">
                <a:solidFill>
                  <a:srgbClr val="FEA500"/>
                </a:solidFill>
                <a:latin typeface="AAAAA G+ Graphik"/>
              </a:rPr>
              <a:t>GENDER-TRANSFORMATIVE </a:t>
            </a:r>
            <a:r>
              <a:rPr lang="en-US" altLang="ko-KR" b="1" dirty="0">
                <a:solidFill>
                  <a:srgbClr val="FEA500"/>
                </a:solidFill>
                <a:latin typeface="AAAAA G+ Graphik"/>
              </a:rPr>
              <a:t>CLIMATE ACTION </a:t>
            </a:r>
            <a:r>
              <a:rPr lang="en-US" altLang="ko-KR" sz="1100" dirty="0">
                <a:solidFill>
                  <a:srgbClr val="919291"/>
                </a:solidFill>
                <a:latin typeface="AAAAAE+HelveticaNeue"/>
              </a:rPr>
              <a:t>© </a:t>
            </a:r>
            <a:r>
              <a:rPr lang="en-US" altLang="ko-KR" sz="1100" dirty="0" err="1">
                <a:solidFill>
                  <a:srgbClr val="919291"/>
                </a:solidFill>
                <a:latin typeface="AAAAAE+HelveticaNeue"/>
              </a:rPr>
              <a:t>Bobae</a:t>
            </a:r>
            <a:r>
              <a:rPr lang="en-US" altLang="ko-KR" sz="1100" dirty="0">
                <a:solidFill>
                  <a:srgbClr val="919291"/>
                </a:solidFill>
                <a:latin typeface="AAAAAE+HelveticaNeue"/>
              </a:rPr>
              <a:t> Lee </a:t>
            </a:r>
            <a:endParaRPr lang="en-US" altLang="ko-KR" sz="1100" dirty="0" smtClean="0">
              <a:solidFill>
                <a:srgbClr val="919291"/>
              </a:solidFill>
              <a:latin typeface="AAAAAE+HelveticaNeue"/>
            </a:endParaRPr>
          </a:p>
          <a:p>
            <a:endParaRPr lang="en-US" altLang="ko-KR" sz="1100" b="1" dirty="0">
              <a:solidFill>
                <a:srgbClr val="919291"/>
              </a:solidFill>
              <a:latin typeface="AAAAAE+HelveticaNeue"/>
            </a:endParaRPr>
          </a:p>
          <a:p>
            <a:endParaRPr lang="en-US" altLang="ko-KR" sz="2000" b="1" dirty="0" smtClean="0">
              <a:solidFill>
                <a:schemeClr val="tx1">
                  <a:lumMod val="85000"/>
                  <a:lumOff val="15000"/>
                </a:schemeClr>
              </a:solidFill>
              <a:latin typeface="AAAAAD+AppleSDGothicNeo-Bold"/>
            </a:endParaRPr>
          </a:p>
          <a:p>
            <a:r>
              <a:rPr lang="ko-KR" altLang="en-US" sz="2000" b="1" dirty="0" smtClean="0">
                <a:solidFill>
                  <a:schemeClr val="tx1">
                    <a:lumMod val="85000"/>
                    <a:lumOff val="15000"/>
                  </a:schemeClr>
                </a:solidFill>
                <a:latin typeface="AAAAAD+AppleSDGothicNeo-Bold"/>
              </a:rPr>
              <a:t>지역 </a:t>
            </a:r>
            <a:r>
              <a:rPr lang="ko-KR" altLang="en-US" sz="2000" b="1" dirty="0">
                <a:solidFill>
                  <a:schemeClr val="tx1">
                    <a:lumMod val="85000"/>
                    <a:lumOff val="15000"/>
                  </a:schemeClr>
                </a:solidFill>
                <a:latin typeface="AAAAAD+AppleSDGothicNeo-Bold"/>
              </a:rPr>
              <a:t>공동체</a:t>
            </a:r>
            <a:r>
              <a:rPr lang="en-US" altLang="ko-KR" sz="2000" b="1" dirty="0">
                <a:solidFill>
                  <a:schemeClr val="tx1">
                    <a:lumMod val="85000"/>
                    <a:lumOff val="15000"/>
                  </a:schemeClr>
                </a:solidFill>
                <a:latin typeface="AAAAA B+ Graphik"/>
              </a:rPr>
              <a:t>, </a:t>
            </a:r>
            <a:r>
              <a:rPr lang="ko-KR" altLang="en-US" sz="2000" b="1" dirty="0">
                <a:solidFill>
                  <a:schemeClr val="tx1">
                    <a:lumMod val="85000"/>
                    <a:lumOff val="15000"/>
                  </a:schemeClr>
                </a:solidFill>
                <a:latin typeface="AAAAAD+AppleSDGothicNeo-Bold"/>
              </a:rPr>
              <a:t>시민단체</a:t>
            </a:r>
            <a:r>
              <a:rPr lang="en-US" altLang="ko-KR" sz="2000" b="1" dirty="0">
                <a:solidFill>
                  <a:schemeClr val="tx1">
                    <a:lumMod val="85000"/>
                    <a:lumOff val="15000"/>
                  </a:schemeClr>
                </a:solidFill>
                <a:latin typeface="AAAAA B+ Graphik"/>
              </a:rPr>
              <a:t>, </a:t>
            </a:r>
            <a:r>
              <a:rPr lang="ko-KR" altLang="en-US" sz="2000" b="1" dirty="0">
                <a:solidFill>
                  <a:schemeClr val="tx1">
                    <a:lumMod val="85000"/>
                    <a:lumOff val="15000"/>
                  </a:schemeClr>
                </a:solidFill>
                <a:latin typeface="AAAAAD+AppleSDGothicNeo-Bold"/>
              </a:rPr>
              <a:t>여성지도자</a:t>
            </a:r>
            <a:r>
              <a:rPr lang="en-US" altLang="ko-KR" sz="2000" b="1" dirty="0">
                <a:solidFill>
                  <a:schemeClr val="tx1">
                    <a:lumMod val="85000"/>
                    <a:lumOff val="15000"/>
                  </a:schemeClr>
                </a:solidFill>
                <a:latin typeface="AAAAA B+ Graphik"/>
              </a:rPr>
              <a:t>, </a:t>
            </a:r>
            <a:r>
              <a:rPr lang="ko-KR" altLang="en-US" sz="2000" b="1" dirty="0">
                <a:solidFill>
                  <a:schemeClr val="tx1">
                    <a:lumMod val="85000"/>
                    <a:lumOff val="15000"/>
                  </a:schemeClr>
                </a:solidFill>
                <a:latin typeface="AAAAAD+AppleSDGothicNeo-Bold"/>
              </a:rPr>
              <a:t>청년 역량 강화 </a:t>
            </a:r>
            <a:endParaRPr lang="en-US" altLang="ko-KR" sz="2000" b="1" dirty="0" smtClean="0">
              <a:solidFill>
                <a:schemeClr val="tx1">
                  <a:lumMod val="85000"/>
                  <a:lumOff val="15000"/>
                </a:schemeClr>
              </a:solidFill>
              <a:latin typeface="AAAAAD+AppleSDGothicNeo-Bold"/>
            </a:endParaRPr>
          </a:p>
          <a:p>
            <a:r>
              <a:rPr lang="ko-KR" altLang="en-US" b="1" dirty="0" smtClean="0">
                <a:solidFill>
                  <a:schemeClr val="tx2">
                    <a:lumMod val="60000"/>
                    <a:lumOff val="40000"/>
                  </a:schemeClr>
                </a:solidFill>
                <a:latin typeface="AAAAAD+AppleSDGothicNeo-Bold"/>
              </a:rPr>
              <a:t>정책전문가</a:t>
            </a:r>
            <a:r>
              <a:rPr lang="en-US" altLang="ko-KR" b="1" dirty="0">
                <a:solidFill>
                  <a:schemeClr val="tx2">
                    <a:lumMod val="60000"/>
                    <a:lumOff val="40000"/>
                  </a:schemeClr>
                </a:solidFill>
                <a:latin typeface="AAAAA B+ Graphik"/>
              </a:rPr>
              <a:t>, </a:t>
            </a:r>
            <a:r>
              <a:rPr lang="ko-KR" altLang="en-US" b="1" dirty="0">
                <a:solidFill>
                  <a:schemeClr val="tx2">
                    <a:lumMod val="60000"/>
                    <a:lumOff val="40000"/>
                  </a:schemeClr>
                </a:solidFill>
                <a:latin typeface="AAAAAD+AppleSDGothicNeo-Bold"/>
              </a:rPr>
              <a:t>정부관계자 역량강화 </a:t>
            </a:r>
            <a:r>
              <a:rPr lang="ko-KR" altLang="en-US" b="1" dirty="0" err="1">
                <a:solidFill>
                  <a:schemeClr val="tx2">
                    <a:lumMod val="60000"/>
                    <a:lumOff val="40000"/>
                  </a:schemeClr>
                </a:solidFill>
                <a:latin typeface="AAAAAD+AppleSDGothicNeo-Bold"/>
              </a:rPr>
              <a:t>성평등적</a:t>
            </a:r>
            <a:r>
              <a:rPr lang="ko-KR" altLang="en-US" b="1" dirty="0">
                <a:solidFill>
                  <a:schemeClr val="tx2">
                    <a:lumMod val="60000"/>
                    <a:lumOff val="40000"/>
                  </a:schemeClr>
                </a:solidFill>
                <a:latin typeface="AAAAAD+AppleSDGothicNeo-Bold"/>
              </a:rPr>
              <a:t> 기후 정책 수립 지원 </a:t>
            </a:r>
            <a:endParaRPr lang="en-US" altLang="ko-KR" b="1" dirty="0" smtClean="0">
              <a:solidFill>
                <a:schemeClr val="tx2">
                  <a:lumMod val="60000"/>
                  <a:lumOff val="40000"/>
                </a:schemeClr>
              </a:solidFill>
              <a:latin typeface="AAAAAD+AppleSDGothicNeo-Bold"/>
            </a:endParaRPr>
          </a:p>
          <a:p>
            <a:r>
              <a:rPr lang="ko-KR" altLang="en-US" b="1" dirty="0" smtClean="0">
                <a:solidFill>
                  <a:srgbClr val="FFC000"/>
                </a:solidFill>
                <a:latin typeface="AAAAAD+AppleSDGothicNeo-Bold"/>
              </a:rPr>
              <a:t>성별</a:t>
            </a:r>
            <a:r>
              <a:rPr lang="en-US" altLang="ko-KR" b="1" dirty="0">
                <a:solidFill>
                  <a:srgbClr val="FFC000"/>
                </a:solidFill>
                <a:latin typeface="AAAAA B+ Graphik"/>
              </a:rPr>
              <a:t>, </a:t>
            </a:r>
            <a:r>
              <a:rPr lang="ko-KR" altLang="en-US" b="1" dirty="0" smtClean="0">
                <a:solidFill>
                  <a:srgbClr val="FFC000"/>
                </a:solidFill>
                <a:latin typeface="AAAAAD+AppleSDGothicNeo-Bold"/>
              </a:rPr>
              <a:t>연령</a:t>
            </a:r>
            <a:r>
              <a:rPr lang="en-US" altLang="ko-KR" b="1" dirty="0">
                <a:solidFill>
                  <a:srgbClr val="FFC000"/>
                </a:solidFill>
                <a:latin typeface="AAAAA B+ Graphik"/>
              </a:rPr>
              <a:t>, </a:t>
            </a:r>
            <a:r>
              <a:rPr lang="ko-KR" altLang="en-US" b="1" dirty="0">
                <a:solidFill>
                  <a:srgbClr val="FFC000"/>
                </a:solidFill>
                <a:latin typeface="AAAAAD+AppleSDGothicNeo-Bold"/>
              </a:rPr>
              <a:t>장애 세분화된 데이터 수집</a:t>
            </a:r>
            <a:r>
              <a:rPr lang="en-US" altLang="ko-KR" b="1" dirty="0">
                <a:solidFill>
                  <a:srgbClr val="FFC000"/>
                </a:solidFill>
                <a:latin typeface="AAAAA B+ Graphik"/>
              </a:rPr>
              <a:t>/</a:t>
            </a:r>
            <a:r>
              <a:rPr lang="ko-KR" altLang="en-US" b="1" dirty="0">
                <a:solidFill>
                  <a:srgbClr val="FFC000"/>
                </a:solidFill>
                <a:latin typeface="AAAAAD+AppleSDGothicNeo-Bold"/>
              </a:rPr>
              <a:t>분석</a:t>
            </a:r>
            <a:r>
              <a:rPr lang="en-US" altLang="ko-KR" b="1" dirty="0">
                <a:solidFill>
                  <a:srgbClr val="FFC000"/>
                </a:solidFill>
                <a:latin typeface="AAAAA B+ Graphik"/>
              </a:rPr>
              <a:t>, </a:t>
            </a:r>
            <a:r>
              <a:rPr lang="ko-KR" altLang="en-US" b="1" dirty="0">
                <a:solidFill>
                  <a:srgbClr val="FFC000"/>
                </a:solidFill>
                <a:latin typeface="AAAAAD+AppleSDGothicNeo-Bold"/>
              </a:rPr>
              <a:t>통계청 역량 강화 </a:t>
            </a:r>
            <a:endParaRPr lang="en-US" altLang="ko-KR" b="1" dirty="0" smtClean="0">
              <a:solidFill>
                <a:srgbClr val="FFC000"/>
              </a:solidFill>
              <a:latin typeface="AAAAAD+AppleSDGothicNeo-Bold"/>
            </a:endParaRPr>
          </a:p>
          <a:p>
            <a:r>
              <a:rPr lang="ko-KR" altLang="en-US" sz="2000" b="1" dirty="0" err="1" smtClean="0">
                <a:solidFill>
                  <a:schemeClr val="accent5">
                    <a:lumMod val="75000"/>
                  </a:schemeClr>
                </a:solidFill>
                <a:latin typeface="AAAAAD+AppleSDGothicNeo-Bold"/>
              </a:rPr>
              <a:t>범정부</a:t>
            </a:r>
            <a:r>
              <a:rPr lang="en-US" altLang="ko-KR" sz="2000" b="1" dirty="0">
                <a:solidFill>
                  <a:schemeClr val="accent5">
                    <a:lumMod val="75000"/>
                  </a:schemeClr>
                </a:solidFill>
                <a:latin typeface="AAAAA B+ Graphik"/>
              </a:rPr>
              <a:t>/</a:t>
            </a:r>
            <a:r>
              <a:rPr lang="ko-KR" altLang="en-US" sz="2000" b="1" dirty="0">
                <a:solidFill>
                  <a:schemeClr val="accent5">
                    <a:lumMod val="75000"/>
                  </a:schemeClr>
                </a:solidFill>
                <a:latin typeface="AAAAAD+AppleSDGothicNeo-Bold"/>
              </a:rPr>
              <a:t>지역</a:t>
            </a:r>
            <a:r>
              <a:rPr lang="en-US" altLang="ko-KR" sz="2000" b="1" dirty="0">
                <a:solidFill>
                  <a:schemeClr val="accent5">
                    <a:lumMod val="75000"/>
                  </a:schemeClr>
                </a:solidFill>
                <a:latin typeface="AAAAA B+ Graphik"/>
              </a:rPr>
              <a:t>/ </a:t>
            </a:r>
            <a:r>
              <a:rPr lang="ko-KR" altLang="en-US" sz="2000" b="1" dirty="0">
                <a:solidFill>
                  <a:schemeClr val="accent5">
                    <a:lumMod val="75000"/>
                  </a:schemeClr>
                </a:solidFill>
                <a:latin typeface="AAAAAD+AppleSDGothicNeo-Bold"/>
              </a:rPr>
              <a:t>국제 사회 </a:t>
            </a:r>
            <a:r>
              <a:rPr lang="ko-KR" altLang="en-US" sz="2000" b="1" dirty="0" err="1">
                <a:solidFill>
                  <a:schemeClr val="accent5">
                    <a:lumMod val="75000"/>
                  </a:schemeClr>
                </a:solidFill>
                <a:latin typeface="AAAAAD+AppleSDGothicNeo-Bold"/>
              </a:rPr>
              <a:t>성평등적</a:t>
            </a:r>
            <a:r>
              <a:rPr lang="ko-KR" altLang="en-US" sz="2000" b="1" dirty="0">
                <a:solidFill>
                  <a:schemeClr val="accent5">
                    <a:lumMod val="75000"/>
                  </a:schemeClr>
                </a:solidFill>
                <a:latin typeface="AAAAAD+AppleSDGothicNeo-Bold"/>
              </a:rPr>
              <a:t> 기후 협약 및 구조 마련 </a:t>
            </a:r>
            <a:endParaRPr lang="en-US" altLang="ko-KR" sz="2000" b="1" dirty="0" smtClean="0">
              <a:solidFill>
                <a:schemeClr val="accent5">
                  <a:lumMod val="75000"/>
                </a:schemeClr>
              </a:solidFill>
              <a:latin typeface="AAAAAD+AppleSDGothicNeo-Bold"/>
            </a:endParaRPr>
          </a:p>
          <a:p>
            <a:r>
              <a:rPr lang="ko-KR" altLang="en-US" sz="2000" b="1" dirty="0" err="1" smtClean="0">
                <a:solidFill>
                  <a:srgbClr val="FF0000"/>
                </a:solidFill>
                <a:latin typeface="AAAAAD+AppleSDGothicNeo-Bold"/>
              </a:rPr>
              <a:t>성평등적</a:t>
            </a:r>
            <a:r>
              <a:rPr lang="ko-KR" altLang="en-US" sz="2000" b="1" dirty="0" smtClean="0">
                <a:solidFill>
                  <a:srgbClr val="FF0000"/>
                </a:solidFill>
                <a:latin typeface="AAAAAD+AppleSDGothicNeo-Bold"/>
              </a:rPr>
              <a:t> </a:t>
            </a:r>
            <a:r>
              <a:rPr lang="ko-KR" altLang="en-US" sz="2000" b="1" dirty="0">
                <a:solidFill>
                  <a:srgbClr val="FF0000"/>
                </a:solidFill>
                <a:latin typeface="AAAAAD+AppleSDGothicNeo-Bold"/>
              </a:rPr>
              <a:t>기후행동 홍보</a:t>
            </a:r>
            <a:r>
              <a:rPr lang="en-US" altLang="ko-KR" sz="2000" b="1" dirty="0">
                <a:solidFill>
                  <a:srgbClr val="FF0000"/>
                </a:solidFill>
                <a:latin typeface="AAAAA B+ Graphik"/>
              </a:rPr>
              <a:t>, </a:t>
            </a:r>
            <a:r>
              <a:rPr lang="ko-KR" altLang="en-US" sz="2000" b="1" dirty="0">
                <a:solidFill>
                  <a:srgbClr val="FF0000"/>
                </a:solidFill>
                <a:latin typeface="AAAAAD+AppleSDGothicNeo-Bold"/>
              </a:rPr>
              <a:t>국제행사 주최 </a:t>
            </a:r>
            <a:r>
              <a:rPr lang="en-US" altLang="ko-KR" sz="2000" b="1" dirty="0">
                <a:solidFill>
                  <a:srgbClr val="FF0000"/>
                </a:solidFill>
                <a:latin typeface="AAAAA B+ Graphik"/>
              </a:rPr>
              <a:t>/</a:t>
            </a:r>
            <a:r>
              <a:rPr lang="ko-KR" altLang="en-US" sz="2000" b="1" dirty="0">
                <a:solidFill>
                  <a:srgbClr val="FF0000"/>
                </a:solidFill>
                <a:latin typeface="AAAAAD+AppleSDGothicNeo-Bold"/>
              </a:rPr>
              <a:t>참여 </a:t>
            </a:r>
            <a:endParaRPr lang="en-US" altLang="ko-KR" sz="2000" b="1" dirty="0" smtClean="0">
              <a:solidFill>
                <a:srgbClr val="FF0000"/>
              </a:solidFill>
              <a:latin typeface="AAAAAD+AppleSDGothicNeo-Bold"/>
            </a:endParaRPr>
          </a:p>
          <a:p>
            <a:r>
              <a:rPr lang="ko-KR" altLang="en-US" b="1" dirty="0" err="1" smtClean="0">
                <a:solidFill>
                  <a:schemeClr val="accent2"/>
                </a:solidFill>
                <a:latin typeface="AAAAAD+AppleSDGothicNeo-Bold"/>
              </a:rPr>
              <a:t>성평등적</a:t>
            </a:r>
            <a:r>
              <a:rPr lang="ko-KR" altLang="en-US" b="1" dirty="0" smtClean="0">
                <a:solidFill>
                  <a:schemeClr val="accent2"/>
                </a:solidFill>
                <a:latin typeface="AAAAAD+AppleSDGothicNeo-Bold"/>
              </a:rPr>
              <a:t> </a:t>
            </a:r>
            <a:r>
              <a:rPr lang="ko-KR" altLang="en-US" b="1" dirty="0">
                <a:solidFill>
                  <a:schemeClr val="accent2"/>
                </a:solidFill>
                <a:latin typeface="AAAAAD+AppleSDGothicNeo-Bold"/>
              </a:rPr>
              <a:t>기후행동 재원 마련 및 역량 강화 </a:t>
            </a:r>
            <a:endParaRPr lang="ko-KR" altLang="en-US" dirty="0">
              <a:solidFill>
                <a:schemeClr val="accent2"/>
              </a:solidFill>
            </a:endParaRPr>
          </a:p>
        </p:txBody>
      </p:sp>
    </p:spTree>
    <p:extLst>
      <p:ext uri="{BB962C8B-B14F-4D97-AF65-F5344CB8AC3E}">
        <p14:creationId xmlns:p14="http://schemas.microsoft.com/office/powerpoint/2010/main" val="469868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79512" y="548680"/>
            <a:ext cx="8712968" cy="5355312"/>
          </a:xfrm>
          <a:prstGeom prst="rect">
            <a:avLst/>
          </a:prstGeom>
        </p:spPr>
        <p:txBody>
          <a:bodyPr wrap="square">
            <a:spAutoFit/>
          </a:bodyPr>
          <a:lstStyle/>
          <a:p>
            <a:r>
              <a:rPr lang="en-US" altLang="ko-KR" sz="2000" b="1" dirty="0" smtClean="0"/>
              <a:t>* </a:t>
            </a:r>
            <a:r>
              <a:rPr lang="ko-KR" altLang="en-US" sz="2000" b="1" dirty="0" smtClean="0"/>
              <a:t>정책제언</a:t>
            </a:r>
            <a:r>
              <a:rPr lang="ko-KR" altLang="en-US" dirty="0" smtClean="0"/>
              <a:t> </a:t>
            </a:r>
            <a:endParaRPr lang="en-US" altLang="ko-KR" dirty="0" smtClean="0"/>
          </a:p>
          <a:p>
            <a:endParaRPr lang="en-US" altLang="ko-KR" dirty="0"/>
          </a:p>
          <a:p>
            <a:r>
              <a:rPr lang="ko-KR" altLang="en-US" dirty="0" smtClean="0"/>
              <a:t> </a:t>
            </a:r>
            <a:r>
              <a:rPr lang="ko-KR" altLang="en-US" dirty="0"/>
              <a:t>여성에게 집중되어 있는 돌봄 부담을 해소하고 </a:t>
            </a:r>
            <a:r>
              <a:rPr lang="ko-KR" altLang="en-US" dirty="0" err="1"/>
              <a:t>성평등한</a:t>
            </a:r>
            <a:r>
              <a:rPr lang="ko-KR" altLang="en-US" dirty="0"/>
              <a:t> 돌봄 문화를 정착하는 것이 필요함</a:t>
            </a:r>
            <a:r>
              <a:rPr lang="en-US" altLang="ko-KR" dirty="0"/>
              <a:t>. </a:t>
            </a:r>
            <a:r>
              <a:rPr lang="ko-KR" altLang="en-US" dirty="0"/>
              <a:t>또 </a:t>
            </a:r>
            <a:r>
              <a:rPr lang="ko-KR" altLang="en-US" dirty="0" err="1" smtClean="0"/>
              <a:t>한부모나</a:t>
            </a:r>
            <a:r>
              <a:rPr lang="ko-KR" altLang="en-US" dirty="0" smtClean="0"/>
              <a:t> </a:t>
            </a:r>
            <a:r>
              <a:rPr lang="ko-KR" altLang="en-US" dirty="0"/>
              <a:t>맞벌이 등 가족 형태에 따라 돌봄 취약성이 다르게 나타나는 문제에 대응하여 돌봄 </a:t>
            </a:r>
            <a:r>
              <a:rPr lang="ko-KR" altLang="en-US" dirty="0" smtClean="0"/>
              <a:t>취약성이 </a:t>
            </a:r>
            <a:r>
              <a:rPr lang="ko-KR" altLang="en-US" dirty="0"/>
              <a:t>높은 가족에 대한 돌봄 지원 우선 고려 등 정책 재설계가 필요하며</a:t>
            </a:r>
            <a:r>
              <a:rPr lang="en-US" altLang="ko-KR" dirty="0"/>
              <a:t>, </a:t>
            </a:r>
            <a:r>
              <a:rPr lang="ko-KR" altLang="en-US" dirty="0"/>
              <a:t>일자리 특성에 </a:t>
            </a:r>
            <a:r>
              <a:rPr lang="ko-KR" altLang="en-US" dirty="0" smtClean="0"/>
              <a:t>따라 상대적으로 </a:t>
            </a:r>
            <a:r>
              <a:rPr lang="ko-KR" altLang="en-US" dirty="0"/>
              <a:t>돌봄에 취약한 집단에 대한 정책 대응도 필요하다는 점을 </a:t>
            </a:r>
            <a:r>
              <a:rPr lang="ko-KR" altLang="en-US" dirty="0" smtClean="0"/>
              <a:t>확인</a:t>
            </a:r>
            <a:endParaRPr lang="en-US" altLang="ko-KR" dirty="0" smtClean="0"/>
          </a:p>
          <a:p>
            <a:endParaRPr lang="ko-KR" altLang="en-US" dirty="0"/>
          </a:p>
          <a:p>
            <a:r>
              <a:rPr lang="ko-KR" altLang="en-US" dirty="0"/>
              <a:t> 근로형태나 가족형태</a:t>
            </a:r>
            <a:r>
              <a:rPr lang="en-US" altLang="ko-KR" dirty="0"/>
              <a:t>, </a:t>
            </a:r>
            <a:r>
              <a:rPr lang="ko-KR" altLang="en-US" dirty="0"/>
              <a:t>성별로 불평등한 돌봄의 문제를 해결하기 위하여 “차별 </a:t>
            </a:r>
            <a:r>
              <a:rPr lang="ko-KR" altLang="en-US" dirty="0" smtClean="0"/>
              <a:t>없는“ </a:t>
            </a:r>
            <a:r>
              <a:rPr lang="ko-KR" altLang="en-US" dirty="0"/>
              <a:t>자녀 </a:t>
            </a:r>
            <a:r>
              <a:rPr lang="ko-KR" altLang="en-US" dirty="0" smtClean="0"/>
              <a:t>돌봄을 실질적으로 </a:t>
            </a:r>
            <a:r>
              <a:rPr lang="ko-KR" altLang="en-US" dirty="0"/>
              <a:t>보장하는 것을 정책 방향으로 명시할 필요가 있음</a:t>
            </a:r>
            <a:r>
              <a:rPr lang="en-US" altLang="ko-KR" dirty="0"/>
              <a:t>.</a:t>
            </a:r>
          </a:p>
          <a:p>
            <a:endParaRPr lang="en-US" altLang="ko-KR" dirty="0" smtClean="0"/>
          </a:p>
          <a:p>
            <a:r>
              <a:rPr lang="en-US" altLang="ko-KR" sz="1600" dirty="0" smtClean="0"/>
              <a:t>▶ </a:t>
            </a:r>
            <a:r>
              <a:rPr lang="ko-KR" altLang="en-US" sz="1600" dirty="0"/>
              <a:t>성별에 따른 “차별 없는” 자녀 돌봄 보장은 여성과 남성 모두 </a:t>
            </a:r>
            <a:r>
              <a:rPr lang="ko-KR" altLang="en-US" sz="1600" dirty="0" err="1"/>
              <a:t>돌봄자로서의</a:t>
            </a:r>
            <a:r>
              <a:rPr lang="ko-KR" altLang="en-US" sz="1600" dirty="0"/>
              <a:t> 권리와 책무를 인정받아야 </a:t>
            </a:r>
            <a:r>
              <a:rPr lang="ko-KR" altLang="en-US" sz="1600" dirty="0" smtClean="0"/>
              <a:t>한다는 의미이며</a:t>
            </a:r>
            <a:r>
              <a:rPr lang="en-US" altLang="ko-KR" sz="1600" dirty="0"/>
              <a:t>, </a:t>
            </a:r>
            <a:r>
              <a:rPr lang="ko-KR" altLang="en-US" sz="1600" dirty="0"/>
              <a:t>가족형태에 따른 “차별 없는” 은 </a:t>
            </a:r>
            <a:r>
              <a:rPr lang="ko-KR" altLang="en-US" sz="1600" dirty="0" err="1"/>
              <a:t>한부모나</a:t>
            </a:r>
            <a:r>
              <a:rPr lang="ko-KR" altLang="en-US" sz="1600" dirty="0"/>
              <a:t> </a:t>
            </a:r>
            <a:r>
              <a:rPr lang="ko-KR" altLang="en-US" sz="1600" dirty="0" err="1"/>
              <a:t>조손가족</a:t>
            </a:r>
            <a:r>
              <a:rPr lang="en-US" altLang="ko-KR" sz="1600" dirty="0"/>
              <a:t>, </a:t>
            </a:r>
            <a:r>
              <a:rPr lang="ko-KR" altLang="en-US" sz="1600" dirty="0"/>
              <a:t>맞벌이나 </a:t>
            </a:r>
            <a:r>
              <a:rPr lang="ko-KR" altLang="en-US" sz="1600" dirty="0" err="1"/>
              <a:t>비맞벌이</a:t>
            </a:r>
            <a:r>
              <a:rPr lang="ko-KR" altLang="en-US" sz="1600" dirty="0"/>
              <a:t> 등 가족상황에 </a:t>
            </a:r>
            <a:r>
              <a:rPr lang="ko-KR" altLang="en-US" sz="1600" dirty="0" smtClean="0"/>
              <a:t>따라 정책에서 </a:t>
            </a:r>
            <a:r>
              <a:rPr lang="ko-KR" altLang="en-US" sz="1600" dirty="0"/>
              <a:t>배제되지 않아야 한다는 의미임</a:t>
            </a:r>
            <a:r>
              <a:rPr lang="en-US" altLang="ko-KR" sz="1600" dirty="0"/>
              <a:t>. </a:t>
            </a:r>
            <a:r>
              <a:rPr lang="ko-KR" altLang="en-US" sz="1600" dirty="0"/>
              <a:t>근로형태에 따른 “차별 없는” 자녀 돌봄 보장은 종사상 지위나 소득</a:t>
            </a:r>
            <a:r>
              <a:rPr lang="en-US" altLang="ko-KR" sz="1600" dirty="0" smtClean="0"/>
              <a:t>, </a:t>
            </a:r>
            <a:r>
              <a:rPr lang="ko-KR" altLang="en-US" sz="1600" dirty="0" smtClean="0"/>
              <a:t>일자리의 </a:t>
            </a:r>
            <a:r>
              <a:rPr lang="ko-KR" altLang="en-US" sz="1600" dirty="0"/>
              <a:t>근로유연성 수준이나 돌봄 친화성 수준 등 다양한 일하는 방식과 문화에 따른 </a:t>
            </a:r>
            <a:r>
              <a:rPr lang="ko-KR" altLang="en-US" sz="1600" dirty="0" smtClean="0"/>
              <a:t>배제 없이 </a:t>
            </a:r>
            <a:r>
              <a:rPr lang="ko-KR" altLang="en-US" sz="1600" dirty="0"/>
              <a:t>자녀 </a:t>
            </a:r>
            <a:r>
              <a:rPr lang="ko-KR" altLang="en-US" sz="1600" dirty="0" smtClean="0"/>
              <a:t>돌봄을 보장받아야 </a:t>
            </a:r>
            <a:r>
              <a:rPr lang="ko-KR" altLang="en-US" sz="1600" dirty="0"/>
              <a:t>하며 돌봄 사유에 의한 일의 중단이나 조정 등이 없어야 한다는 것을 말함</a:t>
            </a:r>
            <a:r>
              <a:rPr lang="en-US" altLang="ko-KR" sz="1600" dirty="0"/>
              <a:t>.</a:t>
            </a:r>
          </a:p>
          <a:p>
            <a:endParaRPr lang="en-US" altLang="ko-KR" sz="1600" dirty="0" smtClean="0"/>
          </a:p>
          <a:p>
            <a:r>
              <a:rPr lang="en-US" altLang="ko-KR" sz="1600" dirty="0" smtClean="0">
                <a:solidFill>
                  <a:srgbClr val="0000FF"/>
                </a:solidFill>
              </a:rPr>
              <a:t>▶ </a:t>
            </a:r>
            <a:r>
              <a:rPr lang="ko-KR" altLang="en-US" sz="1600" dirty="0">
                <a:solidFill>
                  <a:srgbClr val="0000FF"/>
                </a:solidFill>
              </a:rPr>
              <a:t>이러한 정책 </a:t>
            </a:r>
            <a:r>
              <a:rPr lang="ko-KR" altLang="en-US" sz="1600" dirty="0" smtClean="0">
                <a:solidFill>
                  <a:srgbClr val="0000FF"/>
                </a:solidFill>
              </a:rPr>
              <a:t>방향 하에 </a:t>
            </a:r>
            <a:r>
              <a:rPr lang="ko-KR" altLang="en-US" sz="1600" dirty="0">
                <a:solidFill>
                  <a:srgbClr val="0000FF"/>
                </a:solidFill>
              </a:rPr>
              <a:t>핵심 정책 과제로 </a:t>
            </a:r>
            <a:r>
              <a:rPr lang="en-US" altLang="ko-KR" sz="1600" dirty="0">
                <a:solidFill>
                  <a:srgbClr val="0000FF"/>
                </a:solidFill>
              </a:rPr>
              <a:t>1) </a:t>
            </a:r>
            <a:r>
              <a:rPr lang="ko-KR" altLang="en-US" sz="1600" dirty="0" err="1">
                <a:solidFill>
                  <a:srgbClr val="0000FF"/>
                </a:solidFill>
              </a:rPr>
              <a:t>돌봄에서의</a:t>
            </a:r>
            <a:r>
              <a:rPr lang="ko-KR" altLang="en-US" sz="1600" dirty="0">
                <a:solidFill>
                  <a:srgbClr val="0000FF"/>
                </a:solidFill>
              </a:rPr>
              <a:t> 성불평등 해소</a:t>
            </a:r>
            <a:r>
              <a:rPr lang="en-US" altLang="ko-KR" sz="1600" dirty="0">
                <a:solidFill>
                  <a:srgbClr val="0000FF"/>
                </a:solidFill>
              </a:rPr>
              <a:t>, 2) </a:t>
            </a:r>
            <a:r>
              <a:rPr lang="ko-KR" altLang="en-US" sz="1600" dirty="0">
                <a:solidFill>
                  <a:srgbClr val="0000FF"/>
                </a:solidFill>
              </a:rPr>
              <a:t>돌봄 시간 지원 제도 사각지대 해소</a:t>
            </a:r>
            <a:r>
              <a:rPr lang="en-US" altLang="ko-KR" sz="1600" dirty="0">
                <a:solidFill>
                  <a:srgbClr val="0000FF"/>
                </a:solidFill>
              </a:rPr>
              <a:t>, </a:t>
            </a:r>
            <a:r>
              <a:rPr lang="en-US" altLang="ko-KR" sz="1600" dirty="0">
                <a:solidFill>
                  <a:srgbClr val="FF0000"/>
                </a:solidFill>
              </a:rPr>
              <a:t>3</a:t>
            </a:r>
            <a:r>
              <a:rPr lang="en-US" altLang="ko-KR" sz="1600" dirty="0" smtClean="0">
                <a:solidFill>
                  <a:srgbClr val="FF0000"/>
                </a:solidFill>
              </a:rPr>
              <a:t>) </a:t>
            </a:r>
            <a:r>
              <a:rPr lang="ko-KR" altLang="en-US" sz="1600" dirty="0" err="1" smtClean="0">
                <a:solidFill>
                  <a:srgbClr val="FF0000"/>
                </a:solidFill>
              </a:rPr>
              <a:t>감염병</a:t>
            </a:r>
            <a:r>
              <a:rPr lang="en-US" altLang="ko-KR" sz="1600" dirty="0">
                <a:solidFill>
                  <a:srgbClr val="FF0000"/>
                </a:solidFill>
              </a:rPr>
              <a:t>/</a:t>
            </a:r>
            <a:r>
              <a:rPr lang="ko-KR" altLang="en-US" sz="1600" dirty="0">
                <a:solidFill>
                  <a:srgbClr val="FF0000"/>
                </a:solidFill>
              </a:rPr>
              <a:t>위기</a:t>
            </a:r>
            <a:r>
              <a:rPr lang="en-US" altLang="ko-KR" sz="1600" dirty="0">
                <a:solidFill>
                  <a:srgbClr val="FF0000"/>
                </a:solidFill>
              </a:rPr>
              <a:t>/</a:t>
            </a:r>
            <a:r>
              <a:rPr lang="ko-KR" altLang="en-US" sz="1600" dirty="0">
                <a:solidFill>
                  <a:srgbClr val="FF0000"/>
                </a:solidFill>
              </a:rPr>
              <a:t>재난상황 대응 공적 돌봄 체계 구축을 제안함</a:t>
            </a:r>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50</a:t>
            </a:fld>
            <a:endParaRPr lang="ko-KR" altLang="en-US"/>
          </a:p>
        </p:txBody>
      </p:sp>
    </p:spTree>
    <p:extLst>
      <p:ext uri="{BB962C8B-B14F-4D97-AF65-F5344CB8AC3E}">
        <p14:creationId xmlns:p14="http://schemas.microsoft.com/office/powerpoint/2010/main" val="14335658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51</a:t>
            </a:fld>
            <a:endParaRPr lang="ko-KR" altLang="en-US"/>
          </a:p>
        </p:txBody>
      </p:sp>
      <p:sp>
        <p:nvSpPr>
          <p:cNvPr id="3" name="TextBox 2"/>
          <p:cNvSpPr txBox="1"/>
          <p:nvPr/>
        </p:nvSpPr>
        <p:spPr>
          <a:xfrm>
            <a:off x="683568" y="836712"/>
            <a:ext cx="5112568" cy="523220"/>
          </a:xfrm>
          <a:prstGeom prst="rect">
            <a:avLst/>
          </a:prstGeom>
          <a:noFill/>
        </p:spPr>
        <p:txBody>
          <a:bodyPr wrap="square" rtlCol="0">
            <a:spAutoFit/>
          </a:bodyPr>
          <a:lstStyle/>
          <a:p>
            <a:r>
              <a:rPr lang="ko-KR" altLang="en-US" sz="2800" dirty="0" smtClean="0"/>
              <a:t>파리 협정 </a:t>
            </a:r>
            <a:r>
              <a:rPr lang="en-US" altLang="ko-KR" sz="2800" dirty="0" smtClean="0"/>
              <a:t>Paris Agreement</a:t>
            </a:r>
            <a:endParaRPr lang="ko-KR" altLang="en-US" sz="2800" dirty="0"/>
          </a:p>
        </p:txBody>
      </p:sp>
    </p:spTree>
    <p:extLst>
      <p:ext uri="{BB962C8B-B14F-4D97-AF65-F5344CB8AC3E}">
        <p14:creationId xmlns:p14="http://schemas.microsoft.com/office/powerpoint/2010/main" val="550409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611560" y="620688"/>
            <a:ext cx="7776864" cy="5786199"/>
          </a:xfrm>
          <a:prstGeom prst="rect">
            <a:avLst/>
          </a:prstGeom>
        </p:spPr>
        <p:txBody>
          <a:bodyPr wrap="square">
            <a:spAutoFit/>
          </a:bodyPr>
          <a:lstStyle/>
          <a:p>
            <a:r>
              <a:rPr lang="ko-KR" altLang="en-US" sz="1200" dirty="0" smtClean="0"/>
              <a:t>유엔 기후변화협약 당사국총회</a:t>
            </a:r>
          </a:p>
          <a:p>
            <a:r>
              <a:rPr lang="ko-KR" altLang="en-US" sz="1200" dirty="0" smtClean="0"/>
              <a:t>제</a:t>
            </a:r>
            <a:r>
              <a:rPr lang="en-US" altLang="ko-KR" sz="1200" dirty="0" smtClean="0"/>
              <a:t>21</a:t>
            </a:r>
            <a:r>
              <a:rPr lang="ko-KR" altLang="en-US" sz="1200" dirty="0" smtClean="0"/>
              <a:t>차 회기</a:t>
            </a:r>
          </a:p>
          <a:p>
            <a:r>
              <a:rPr lang="ko-KR" altLang="en-US" sz="1200" dirty="0" smtClean="0"/>
              <a:t>당사국</a:t>
            </a:r>
            <a:r>
              <a:rPr lang="en-US" altLang="ko-KR" sz="1200" dirty="0" smtClean="0"/>
              <a:t>, 2015</a:t>
            </a:r>
            <a:r>
              <a:rPr lang="ko-KR" altLang="en-US" sz="1200" dirty="0" smtClean="0"/>
              <a:t>년 </a:t>
            </a:r>
            <a:r>
              <a:rPr lang="en-US" altLang="ko-KR" sz="1200" dirty="0" smtClean="0"/>
              <a:t>11</a:t>
            </a:r>
            <a:r>
              <a:rPr lang="ko-KR" altLang="en-US" sz="1200" dirty="0" smtClean="0"/>
              <a:t>월 </a:t>
            </a:r>
            <a:r>
              <a:rPr lang="en-US" altLang="ko-KR" sz="1200" dirty="0" smtClean="0"/>
              <a:t>30</a:t>
            </a:r>
            <a:r>
              <a:rPr lang="ko-KR" altLang="en-US" sz="1200" dirty="0" smtClean="0"/>
              <a:t>일 </a:t>
            </a:r>
            <a:r>
              <a:rPr lang="en-US" altLang="ko-KR" sz="1200" dirty="0" smtClean="0"/>
              <a:t>~ 12</a:t>
            </a:r>
            <a:r>
              <a:rPr lang="ko-KR" altLang="en-US" sz="1200" dirty="0" smtClean="0"/>
              <a:t>월 </a:t>
            </a:r>
            <a:r>
              <a:rPr lang="en-US" altLang="ko-KR" sz="1200" dirty="0" smtClean="0"/>
              <a:t>11</a:t>
            </a:r>
            <a:r>
              <a:rPr lang="ko-KR" altLang="en-US" sz="1200" dirty="0" smtClean="0"/>
              <a:t>일</a:t>
            </a:r>
          </a:p>
          <a:p>
            <a:r>
              <a:rPr lang="ko-KR" altLang="en-US" sz="1200" dirty="0" smtClean="0"/>
              <a:t>의제 항목 </a:t>
            </a:r>
            <a:r>
              <a:rPr lang="en-US" altLang="ko-KR" sz="1200" dirty="0" smtClean="0"/>
              <a:t>4(b)</a:t>
            </a:r>
          </a:p>
          <a:p>
            <a:r>
              <a:rPr lang="ko-KR" altLang="en-US" sz="1200" dirty="0" smtClean="0"/>
              <a:t>행동강화를 위한 </a:t>
            </a:r>
            <a:r>
              <a:rPr lang="ko-KR" altLang="en-US" sz="1200" dirty="0" err="1" smtClean="0"/>
              <a:t>더반플랫폼</a:t>
            </a:r>
            <a:r>
              <a:rPr lang="ko-KR" altLang="en-US" sz="1200" dirty="0" smtClean="0"/>
              <a:t> </a:t>
            </a:r>
            <a:r>
              <a:rPr lang="en-US" altLang="ko-KR" sz="1200" dirty="0" smtClean="0"/>
              <a:t>(Decision 1/CP.17)</a:t>
            </a:r>
          </a:p>
          <a:p>
            <a:r>
              <a:rPr lang="ko-KR" altLang="en-US" sz="1200" dirty="0" smtClean="0"/>
              <a:t>협약 하에서 모든 당사국에 적용 가능한 또 다른 법적 장치 또는 법률적 효력을 가진 합의된 결과인 의정서 채택</a:t>
            </a:r>
            <a:endParaRPr lang="en-US" altLang="ko-KR" sz="1200" dirty="0" smtClean="0"/>
          </a:p>
          <a:p>
            <a:endParaRPr lang="en-US" altLang="ko-KR" dirty="0"/>
          </a:p>
          <a:p>
            <a:r>
              <a:rPr lang="ko-KR" altLang="en-US" sz="2400" dirty="0" smtClean="0"/>
              <a:t>파리 협정</a:t>
            </a:r>
          </a:p>
          <a:p>
            <a:endParaRPr lang="ko-KR" altLang="en-US" dirty="0" smtClean="0"/>
          </a:p>
          <a:p>
            <a:r>
              <a:rPr lang="ko-KR" altLang="en-US" sz="1600" dirty="0" smtClean="0"/>
              <a:t>이 협정의 당사국은</a:t>
            </a:r>
            <a:r>
              <a:rPr lang="en-US" altLang="ko-KR" sz="1600" dirty="0" smtClean="0"/>
              <a:t>,</a:t>
            </a:r>
          </a:p>
          <a:p>
            <a:r>
              <a:rPr lang="en-US" altLang="ko-KR" sz="1600" dirty="0" smtClean="0"/>
              <a:t>…</a:t>
            </a:r>
          </a:p>
          <a:p>
            <a:r>
              <a:rPr lang="ko-KR" altLang="en-US" sz="1600" dirty="0" smtClean="0"/>
              <a:t>기후변화는 인류 공동의 문제임을 인지하면서</a:t>
            </a:r>
            <a:r>
              <a:rPr lang="en-US" altLang="ko-KR" sz="1600" dirty="0" smtClean="0"/>
              <a:t>, </a:t>
            </a:r>
          </a:p>
          <a:p>
            <a:r>
              <a:rPr lang="ko-KR" altLang="en-US" sz="1600" dirty="0" smtClean="0"/>
              <a:t>당사국은 기후변화 문제에 조치를 취할 때 </a:t>
            </a:r>
            <a:r>
              <a:rPr lang="ko-KR" altLang="en-US" sz="1600" dirty="0" err="1" smtClean="0"/>
              <a:t>성평등</a:t>
            </a:r>
            <a:r>
              <a:rPr lang="en-US" altLang="ko-KR" sz="1600" dirty="0" smtClean="0"/>
              <a:t>, </a:t>
            </a:r>
            <a:r>
              <a:rPr lang="ko-KR" altLang="en-US" sz="1600" dirty="0" smtClean="0"/>
              <a:t>여성의 권한부여</a:t>
            </a:r>
            <a:r>
              <a:rPr lang="en-US" altLang="ko-KR" sz="1600" dirty="0" smtClean="0"/>
              <a:t>, </a:t>
            </a:r>
            <a:r>
              <a:rPr lang="ko-KR" altLang="en-US" sz="1600" dirty="0" smtClean="0"/>
              <a:t>세대 간의 평등뿐만 아니라 인권</a:t>
            </a:r>
            <a:r>
              <a:rPr lang="en-US" altLang="ko-KR" sz="1600" dirty="0" smtClean="0"/>
              <a:t>, </a:t>
            </a:r>
            <a:r>
              <a:rPr lang="ko-KR" altLang="en-US" sz="1600" dirty="0" err="1" smtClean="0"/>
              <a:t>건강권</a:t>
            </a:r>
            <a:r>
              <a:rPr lang="en-US" altLang="ko-KR" sz="1600" dirty="0" smtClean="0"/>
              <a:t>, </a:t>
            </a:r>
            <a:r>
              <a:rPr lang="ko-KR" altLang="en-US" sz="1600" dirty="0" smtClean="0"/>
              <a:t>토착민족</a:t>
            </a:r>
            <a:r>
              <a:rPr lang="en-US" altLang="ko-KR" sz="1600" dirty="0" smtClean="0"/>
              <a:t>, </a:t>
            </a:r>
            <a:r>
              <a:rPr lang="ko-KR" altLang="en-US" sz="1600" dirty="0" smtClean="0"/>
              <a:t>지역 사회</a:t>
            </a:r>
            <a:r>
              <a:rPr lang="en-US" altLang="ko-KR" sz="1600" dirty="0" smtClean="0"/>
              <a:t>, </a:t>
            </a:r>
            <a:r>
              <a:rPr lang="ko-KR" altLang="en-US" sz="1600" dirty="0" smtClean="0"/>
              <a:t>이민자</a:t>
            </a:r>
            <a:r>
              <a:rPr lang="en-US" altLang="ko-KR" sz="1600" dirty="0" smtClean="0"/>
              <a:t>, </a:t>
            </a:r>
            <a:r>
              <a:rPr lang="ko-KR" altLang="en-US" sz="1600" dirty="0" smtClean="0"/>
              <a:t>아동</a:t>
            </a:r>
            <a:r>
              <a:rPr lang="en-US" altLang="ko-KR" sz="1600" dirty="0" smtClean="0"/>
              <a:t>, </a:t>
            </a:r>
            <a:r>
              <a:rPr lang="ko-KR" altLang="en-US" sz="1600" dirty="0" smtClean="0"/>
              <a:t>장애인</a:t>
            </a:r>
            <a:r>
              <a:rPr lang="en-US" altLang="ko-KR" sz="1600" dirty="0" smtClean="0"/>
              <a:t>, </a:t>
            </a:r>
            <a:r>
              <a:rPr lang="ko-KR" altLang="en-US" sz="1600" dirty="0" smtClean="0"/>
              <a:t>취약한 상황에 놓인 이들의 권리</a:t>
            </a:r>
            <a:r>
              <a:rPr lang="en-US" altLang="ko-KR" sz="1600" dirty="0" smtClean="0"/>
              <a:t>, </a:t>
            </a:r>
            <a:r>
              <a:rPr lang="ko-KR" altLang="en-US" sz="1600" dirty="0" smtClean="0"/>
              <a:t>개발에 대한 권리에 대한 각 국의 의무를 존중하고</a:t>
            </a:r>
            <a:r>
              <a:rPr lang="en-US" altLang="ko-KR" sz="1600" dirty="0" smtClean="0"/>
              <a:t>, </a:t>
            </a:r>
            <a:r>
              <a:rPr lang="ko-KR" altLang="en-US" sz="1600" dirty="0" smtClean="0"/>
              <a:t>증진하며 고려해야 한다</a:t>
            </a:r>
            <a:r>
              <a:rPr lang="en-US" altLang="ko-KR" sz="1600" dirty="0" smtClean="0"/>
              <a:t>.</a:t>
            </a:r>
          </a:p>
          <a:p>
            <a:r>
              <a:rPr lang="en-US" altLang="ko-KR" sz="1600" dirty="0" smtClean="0"/>
              <a:t>…</a:t>
            </a:r>
          </a:p>
          <a:p>
            <a:r>
              <a:rPr lang="ko-KR" altLang="en-US" sz="1600" dirty="0" smtClean="0"/>
              <a:t>본 합의에서 제기된 문제에 대해 모든 단계에서의 교육</a:t>
            </a:r>
            <a:r>
              <a:rPr lang="en-US" altLang="ko-KR" sz="1600" dirty="0" smtClean="0"/>
              <a:t>, </a:t>
            </a:r>
            <a:r>
              <a:rPr lang="ko-KR" altLang="en-US" sz="1600" dirty="0" smtClean="0"/>
              <a:t>훈련</a:t>
            </a:r>
            <a:r>
              <a:rPr lang="en-US" altLang="ko-KR" sz="1600" dirty="0" smtClean="0"/>
              <a:t>, </a:t>
            </a:r>
            <a:r>
              <a:rPr lang="ko-KR" altLang="en-US" sz="1600" dirty="0" smtClean="0"/>
              <a:t>대중의 인식</a:t>
            </a:r>
            <a:r>
              <a:rPr lang="en-US" altLang="ko-KR" sz="1600" dirty="0" smtClean="0"/>
              <a:t>, </a:t>
            </a:r>
            <a:r>
              <a:rPr lang="ko-KR" altLang="en-US" sz="1600" dirty="0" smtClean="0"/>
              <a:t>대중의 참여</a:t>
            </a:r>
            <a:r>
              <a:rPr lang="en-US" altLang="ko-KR" sz="1600" dirty="0" smtClean="0"/>
              <a:t>, </a:t>
            </a:r>
            <a:r>
              <a:rPr lang="ko-KR" altLang="en-US" sz="1600" dirty="0" smtClean="0"/>
              <a:t>대중의 정보 접근</a:t>
            </a:r>
            <a:r>
              <a:rPr lang="en-US" altLang="ko-KR" sz="1600" dirty="0" smtClean="0"/>
              <a:t>, </a:t>
            </a:r>
            <a:r>
              <a:rPr lang="ko-KR" altLang="en-US" sz="1600" dirty="0" smtClean="0"/>
              <a:t>협력의 중요성을 확인하며</a:t>
            </a:r>
            <a:r>
              <a:rPr lang="en-US" altLang="ko-KR" sz="1600" dirty="0" smtClean="0"/>
              <a:t>,</a:t>
            </a:r>
          </a:p>
          <a:p>
            <a:r>
              <a:rPr lang="ko-KR" altLang="en-US" sz="1600" dirty="0" smtClean="0"/>
              <a:t>기후변화 해결에 있어서 각 국의 국내 법률에 따라 정부와 다양한 행위자 모두가 참여하는 그 중요성을 인지하며</a:t>
            </a:r>
            <a:r>
              <a:rPr lang="en-US" altLang="ko-KR" sz="1600" dirty="0" smtClean="0"/>
              <a:t>,</a:t>
            </a:r>
          </a:p>
          <a:p>
            <a:endParaRPr lang="en-US" altLang="ko-KR" sz="1600" dirty="0"/>
          </a:p>
          <a:p>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52</a:t>
            </a:fld>
            <a:endParaRPr lang="ko-KR" altLang="en-US"/>
          </a:p>
        </p:txBody>
      </p:sp>
    </p:spTree>
    <p:extLst>
      <p:ext uri="{BB962C8B-B14F-4D97-AF65-F5344CB8AC3E}">
        <p14:creationId xmlns:p14="http://schemas.microsoft.com/office/powerpoint/2010/main" val="42301838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67544" y="620688"/>
            <a:ext cx="8136904" cy="2031325"/>
          </a:xfrm>
          <a:prstGeom prst="rect">
            <a:avLst/>
          </a:prstGeom>
        </p:spPr>
        <p:txBody>
          <a:bodyPr wrap="square">
            <a:spAutoFit/>
          </a:bodyPr>
          <a:lstStyle/>
          <a:p>
            <a:r>
              <a:rPr lang="ko-KR" altLang="en-US" dirty="0" smtClean="0"/>
              <a:t>제</a:t>
            </a:r>
            <a:r>
              <a:rPr lang="en-US" altLang="ko-KR" dirty="0" smtClean="0"/>
              <a:t>7</a:t>
            </a:r>
            <a:r>
              <a:rPr lang="ko-KR" altLang="en-US" dirty="0" smtClean="0"/>
              <a:t>조</a:t>
            </a:r>
            <a:r>
              <a:rPr lang="en-US" altLang="ko-KR" dirty="0" smtClean="0"/>
              <a:t> </a:t>
            </a:r>
          </a:p>
          <a:p>
            <a:endParaRPr lang="en-US" altLang="ko-KR" dirty="0"/>
          </a:p>
          <a:p>
            <a:r>
              <a:rPr lang="en-US" altLang="ko-KR" dirty="0" smtClean="0"/>
              <a:t>5. </a:t>
            </a:r>
            <a:r>
              <a:rPr lang="ko-KR" altLang="en-US" dirty="0" smtClean="0"/>
              <a:t>당사국은 적응행동이 취약한 집단</a:t>
            </a:r>
            <a:r>
              <a:rPr lang="en-US" altLang="ko-KR" dirty="0" smtClean="0"/>
              <a:t>·</a:t>
            </a:r>
            <a:r>
              <a:rPr lang="ko-KR" altLang="en-US" dirty="0" smtClean="0"/>
              <a:t>지역사회</a:t>
            </a:r>
            <a:r>
              <a:rPr lang="en-US" altLang="ko-KR" dirty="0" smtClean="0"/>
              <a:t>·</a:t>
            </a:r>
            <a:r>
              <a:rPr lang="ko-KR" altLang="en-US" dirty="0" smtClean="0"/>
              <a:t>생태계를 고려하여 </a:t>
            </a:r>
            <a:r>
              <a:rPr lang="ko-KR" altLang="en-US" dirty="0" smtClean="0">
                <a:solidFill>
                  <a:srgbClr val="7030A0"/>
                </a:solidFill>
              </a:rPr>
              <a:t>국가 주도적이고 성 인지적이며 참여적인 투명한 접근 방식을 따라야 하고</a:t>
            </a:r>
            <a:r>
              <a:rPr lang="en-US" altLang="ko-KR" dirty="0" smtClean="0"/>
              <a:t>, </a:t>
            </a:r>
            <a:r>
              <a:rPr lang="ko-KR" altLang="en-US" dirty="0" smtClean="0"/>
              <a:t>관련된 사회경제적</a:t>
            </a:r>
            <a:r>
              <a:rPr lang="en-US" altLang="ko-KR" dirty="0" smtClean="0"/>
              <a:t>·</a:t>
            </a:r>
            <a:r>
              <a:rPr lang="ko-KR" altLang="en-US" dirty="0" smtClean="0"/>
              <a:t>환경적 정책과 행동에 적응을 적절히 통합하기 위해서 이용 가능한 최적의 과학적 지식과 적절한 경우 전통적 지식</a:t>
            </a:r>
            <a:r>
              <a:rPr lang="en-US" altLang="ko-KR" dirty="0" smtClean="0"/>
              <a:t>, </a:t>
            </a:r>
            <a:r>
              <a:rPr lang="ko-KR" altLang="en-US" dirty="0" smtClean="0"/>
              <a:t>토착민이 보유한 지식</a:t>
            </a:r>
            <a:r>
              <a:rPr lang="en-US" altLang="ko-KR" dirty="0" smtClean="0"/>
              <a:t>, </a:t>
            </a:r>
            <a:r>
              <a:rPr lang="ko-KR" altLang="en-US" dirty="0" smtClean="0"/>
              <a:t>지역적 지식 체제를 토대로 해야 함을 인지한다</a:t>
            </a:r>
            <a:r>
              <a:rPr lang="en-US" altLang="ko-KR" dirty="0" smtClean="0"/>
              <a:t>.</a:t>
            </a:r>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53</a:t>
            </a:fld>
            <a:endParaRPr lang="ko-KR" altLang="en-US"/>
          </a:p>
        </p:txBody>
      </p:sp>
    </p:spTree>
    <p:extLst>
      <p:ext uri="{BB962C8B-B14F-4D97-AF65-F5344CB8AC3E}">
        <p14:creationId xmlns:p14="http://schemas.microsoft.com/office/powerpoint/2010/main" val="27877467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54</a:t>
            </a:fld>
            <a:endParaRPr lang="ko-KR" altLang="en-US"/>
          </a:p>
        </p:txBody>
      </p:sp>
      <p:sp>
        <p:nvSpPr>
          <p:cNvPr id="3" name="TextBox 2"/>
          <p:cNvSpPr txBox="1"/>
          <p:nvPr/>
        </p:nvSpPr>
        <p:spPr>
          <a:xfrm>
            <a:off x="683568" y="620688"/>
            <a:ext cx="6120680" cy="738664"/>
          </a:xfrm>
          <a:prstGeom prst="rect">
            <a:avLst/>
          </a:prstGeom>
          <a:noFill/>
        </p:spPr>
        <p:txBody>
          <a:bodyPr wrap="square" rtlCol="0">
            <a:spAutoFit/>
          </a:bodyPr>
          <a:lstStyle/>
          <a:p>
            <a:r>
              <a:rPr lang="en-US" altLang="ko-KR" sz="2400" dirty="0" smtClean="0"/>
              <a:t>2022</a:t>
            </a:r>
            <a:r>
              <a:rPr lang="ko-KR" altLang="en-US" sz="2400" dirty="0" smtClean="0"/>
              <a:t>년 유엔여성지위위원회 </a:t>
            </a:r>
            <a:r>
              <a:rPr lang="en-US" altLang="ko-KR" sz="2400" dirty="0" smtClean="0"/>
              <a:t>UNCSW</a:t>
            </a:r>
          </a:p>
          <a:p>
            <a:endParaRPr lang="ko-KR" altLang="en-US" dirty="0"/>
          </a:p>
        </p:txBody>
      </p:sp>
    </p:spTree>
    <p:extLst>
      <p:ext uri="{BB962C8B-B14F-4D97-AF65-F5344CB8AC3E}">
        <p14:creationId xmlns:p14="http://schemas.microsoft.com/office/powerpoint/2010/main" val="40921670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97209" y="404664"/>
            <a:ext cx="7992888" cy="1015663"/>
          </a:xfrm>
          <a:prstGeom prst="rect">
            <a:avLst/>
          </a:prstGeom>
        </p:spPr>
        <p:txBody>
          <a:bodyPr wrap="square">
            <a:spAutoFit/>
          </a:bodyPr>
          <a:lstStyle/>
          <a:p>
            <a:r>
              <a:rPr lang="en-US" altLang="ko-KR" sz="1400" dirty="0" smtClean="0">
                <a:hlinkClick r:id="rId2"/>
              </a:rPr>
              <a:t>https://www.unwomen.org/en/news-stories/news/2022/03/civil-society-activists-and-international-leaders-highlight-the-triple-threat-of-climate-crises-conflict-and-gender-inequality-and-call-for-women-centered-commitments</a:t>
            </a:r>
            <a:endParaRPr lang="en-US" altLang="ko-KR" sz="1400" dirty="0" smtClean="0"/>
          </a:p>
          <a:p>
            <a:endParaRPr lang="ko-KR" altLang="en-US" dirty="0"/>
          </a:p>
        </p:txBody>
      </p:sp>
      <p:sp>
        <p:nvSpPr>
          <p:cNvPr id="3" name="직사각형 2"/>
          <p:cNvSpPr/>
          <p:nvPr/>
        </p:nvSpPr>
        <p:spPr>
          <a:xfrm>
            <a:off x="581950" y="1844824"/>
            <a:ext cx="8090710" cy="2800767"/>
          </a:xfrm>
          <a:prstGeom prst="rect">
            <a:avLst/>
          </a:prstGeom>
        </p:spPr>
        <p:txBody>
          <a:bodyPr wrap="square">
            <a:spAutoFit/>
          </a:bodyPr>
          <a:lstStyle/>
          <a:p>
            <a:r>
              <a:rPr lang="en-US" altLang="ko-KR" sz="2000" dirty="0" smtClean="0"/>
              <a:t>Civil society activists and international leaders highlight </a:t>
            </a:r>
            <a:r>
              <a:rPr lang="en-US" altLang="ko-KR" sz="2400" dirty="0" smtClean="0">
                <a:solidFill>
                  <a:srgbClr val="FF0000"/>
                </a:solidFill>
              </a:rPr>
              <a:t>the triple threat of climate crises, conflict, and gender inequality</a:t>
            </a:r>
            <a:r>
              <a:rPr lang="en-US" altLang="ko-KR" sz="2000" dirty="0" smtClean="0"/>
              <a:t> and call for women-centered commitments</a:t>
            </a:r>
          </a:p>
          <a:p>
            <a:r>
              <a:rPr lang="en-US" altLang="ko-KR" dirty="0" smtClean="0"/>
              <a:t>22 MARCH 2022</a:t>
            </a:r>
          </a:p>
          <a:p>
            <a:endParaRPr lang="en-US" altLang="ko-KR" dirty="0"/>
          </a:p>
          <a:p>
            <a:r>
              <a:rPr lang="en-US" altLang="ko-KR" dirty="0" smtClean="0"/>
              <a:t>At a 21 March side event of the 66th Session of the UN Commission on the Status of Women (CSW66), UN leaders, policy makers, and civil society activists highlighted the impacts of climate shocks and environmental hazards on women and girls in humanitarian settings.</a:t>
            </a:r>
            <a:endParaRPr lang="ko-KR" altLang="en-US" dirty="0"/>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55</a:t>
            </a:fld>
            <a:endParaRPr lang="ko-KR" altLang="en-US"/>
          </a:p>
        </p:txBody>
      </p:sp>
    </p:spTree>
    <p:extLst>
      <p:ext uri="{BB962C8B-B14F-4D97-AF65-F5344CB8AC3E}">
        <p14:creationId xmlns:p14="http://schemas.microsoft.com/office/powerpoint/2010/main" val="268674200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472326" y="236792"/>
            <a:ext cx="7916098" cy="830997"/>
          </a:xfrm>
          <a:prstGeom prst="rect">
            <a:avLst/>
          </a:prstGeom>
        </p:spPr>
        <p:txBody>
          <a:bodyPr wrap="square">
            <a:spAutoFit/>
          </a:bodyPr>
          <a:lstStyle/>
          <a:p>
            <a:r>
              <a:rPr lang="en-US" altLang="ko-KR" sz="2400" dirty="0" smtClean="0"/>
              <a:t>Gender &amp; Climate Change : an important connection</a:t>
            </a:r>
          </a:p>
          <a:p>
            <a:r>
              <a:rPr lang="ko-KR" altLang="en-US" sz="2400" dirty="0" err="1" smtClean="0"/>
              <a:t>젠더와</a:t>
            </a:r>
            <a:r>
              <a:rPr lang="ko-KR" altLang="en-US" sz="2400" dirty="0" smtClean="0"/>
              <a:t> 기후변화 </a:t>
            </a:r>
            <a:r>
              <a:rPr lang="en-US" altLang="ko-KR" sz="2400" dirty="0" smtClean="0"/>
              <a:t>; </a:t>
            </a:r>
            <a:r>
              <a:rPr lang="ko-KR" altLang="en-US" sz="2400" dirty="0" smtClean="0"/>
              <a:t>중요한 관련성</a:t>
            </a:r>
            <a:endParaRPr lang="ko-KR" altLang="en-US" sz="2400" dirty="0"/>
          </a:p>
        </p:txBody>
      </p:sp>
      <p:sp>
        <p:nvSpPr>
          <p:cNvPr id="5" name="직사각형 4"/>
          <p:cNvSpPr/>
          <p:nvPr/>
        </p:nvSpPr>
        <p:spPr>
          <a:xfrm>
            <a:off x="472326" y="1484784"/>
            <a:ext cx="8352928" cy="4585871"/>
          </a:xfrm>
          <a:prstGeom prst="rect">
            <a:avLst/>
          </a:prstGeom>
        </p:spPr>
        <p:txBody>
          <a:bodyPr wrap="square">
            <a:spAutoFit/>
          </a:bodyPr>
          <a:lstStyle/>
          <a:p>
            <a:r>
              <a:rPr lang="ko-KR" altLang="en-US" sz="1600" dirty="0" smtClean="0"/>
              <a:t>여성은 기후위기 대응에 중요한 역할을 할 수 있다</a:t>
            </a:r>
            <a:r>
              <a:rPr lang="en-US" altLang="ko-KR" sz="1600" dirty="0" smtClean="0"/>
              <a:t>. </a:t>
            </a:r>
            <a:r>
              <a:rPr lang="ko-KR" altLang="en-US" sz="1600" dirty="0" err="1" smtClean="0"/>
              <a:t>지속가능한</a:t>
            </a:r>
            <a:r>
              <a:rPr lang="ko-KR" altLang="en-US" sz="1600" dirty="0" smtClean="0"/>
              <a:t> 자원관리</a:t>
            </a:r>
            <a:r>
              <a:rPr lang="en-US" altLang="ko-KR" sz="1600" dirty="0" smtClean="0"/>
              <a:t>, </a:t>
            </a:r>
            <a:r>
              <a:rPr lang="ko-KR" altLang="en-US" sz="1600" dirty="0" smtClean="0"/>
              <a:t>가정과 공동체 차원의 </a:t>
            </a:r>
            <a:r>
              <a:rPr lang="ko-KR" altLang="en-US" sz="1600" dirty="0" err="1" smtClean="0"/>
              <a:t>지속가능한</a:t>
            </a:r>
            <a:r>
              <a:rPr lang="ko-KR" altLang="en-US" sz="1600" dirty="0" smtClean="0"/>
              <a:t> 실천을 이끌고 있기 때문이다</a:t>
            </a:r>
            <a:r>
              <a:rPr lang="en-US" altLang="ko-KR" sz="1600" dirty="0" smtClean="0"/>
              <a:t>.</a:t>
            </a:r>
          </a:p>
          <a:p>
            <a:r>
              <a:rPr lang="ko-KR" altLang="en-US" sz="1600" dirty="0" smtClean="0"/>
              <a:t>정치영역의 여성의 참여는 정파를 초월하여 구성원의 필요에 보다 더 큰 책임감을 발휘하고 있음을 알 수 있다</a:t>
            </a:r>
            <a:r>
              <a:rPr lang="en-US" altLang="ko-KR" sz="1600" dirty="0" smtClean="0"/>
              <a:t>. </a:t>
            </a:r>
            <a:r>
              <a:rPr lang="ko-KR" altLang="en-US" sz="1600" dirty="0" smtClean="0"/>
              <a:t>지역 차원에서도 여성의 리더십은 더 나은 기후관련 프로젝트와 정책을 가져오고 있다</a:t>
            </a:r>
            <a:r>
              <a:rPr lang="en-US" altLang="ko-KR" sz="1600" dirty="0" smtClean="0"/>
              <a:t>. </a:t>
            </a:r>
            <a:r>
              <a:rPr lang="ko-KR" altLang="en-US" sz="1600" dirty="0" smtClean="0"/>
              <a:t> 여성의 </a:t>
            </a:r>
            <a:r>
              <a:rPr lang="ko-KR" altLang="en-US" sz="1600" dirty="0" err="1" smtClean="0"/>
              <a:t>의미있는</a:t>
            </a:r>
            <a:r>
              <a:rPr lang="ko-KR" altLang="en-US" sz="1600" dirty="0" smtClean="0"/>
              <a:t> 참여 없이 수립된 정책과 프로젝트는 기존의 불평등을 심화시키고 정책의 효과성에 부정적인 영향을 미친다</a:t>
            </a:r>
            <a:r>
              <a:rPr lang="en-US" altLang="ko-KR" sz="1600" dirty="0" smtClean="0"/>
              <a:t>. </a:t>
            </a:r>
            <a:r>
              <a:rPr lang="ko-KR" altLang="en-US" sz="1600" dirty="0" smtClean="0"/>
              <a:t>   </a:t>
            </a:r>
            <a:r>
              <a:rPr lang="en-US" altLang="ko-KR" sz="1600" dirty="0" smtClean="0"/>
              <a:t> </a:t>
            </a:r>
          </a:p>
          <a:p>
            <a:r>
              <a:rPr lang="en-US" altLang="ko-KR" sz="1200" dirty="0" smtClean="0"/>
              <a:t>Yet, women can (and do) play a critical role in response to climate change </a:t>
            </a:r>
            <a:r>
              <a:rPr lang="en-US" altLang="ko-KR" sz="1200" dirty="0" smtClean="0">
                <a:solidFill>
                  <a:srgbClr val="0070C0"/>
                </a:solidFill>
              </a:rPr>
              <a:t>due to </a:t>
            </a:r>
            <a:r>
              <a:rPr lang="en-US" altLang="ko-KR" sz="1200" dirty="0" smtClean="0">
                <a:solidFill>
                  <a:srgbClr val="FF0000"/>
                </a:solidFill>
              </a:rPr>
              <a:t>their local knowledge of and leadership in e.g. sustainable resource management and/or leading sustainable practices at the household and community level.</a:t>
            </a:r>
            <a:r>
              <a:rPr lang="en-US" altLang="ko-KR" sz="1200" dirty="0" smtClean="0"/>
              <a:t> Women’s participation </a:t>
            </a:r>
            <a:r>
              <a:rPr lang="en-US" altLang="ko-KR" sz="1200" dirty="0" smtClean="0">
                <a:solidFill>
                  <a:srgbClr val="0070C0"/>
                </a:solidFill>
              </a:rPr>
              <a:t>at the political level </a:t>
            </a:r>
            <a:r>
              <a:rPr lang="en-US" altLang="ko-KR" sz="1200" dirty="0" smtClean="0"/>
              <a:t>has resulted in greater responsiveness to citizen’s needs, often increasing cooperation across party and ethnic lines and delivering more sustainable peace. </a:t>
            </a:r>
            <a:r>
              <a:rPr lang="en-US" altLang="ko-KR" sz="1200" dirty="0" smtClean="0">
                <a:solidFill>
                  <a:srgbClr val="0070C0"/>
                </a:solidFill>
              </a:rPr>
              <a:t>At the local level</a:t>
            </a:r>
            <a:r>
              <a:rPr lang="en-US" altLang="ko-KR" sz="1200" dirty="0" smtClean="0"/>
              <a:t>, women’s inclusion at the leadership level has lead to </a:t>
            </a:r>
            <a:r>
              <a:rPr lang="en-US" altLang="ko-KR" sz="1200" dirty="0" smtClean="0">
                <a:solidFill>
                  <a:srgbClr val="0070C0"/>
                </a:solidFill>
              </a:rPr>
              <a:t>improved outcomes of climate related projects and policies</a:t>
            </a:r>
            <a:r>
              <a:rPr lang="en-US" altLang="ko-KR" sz="1200" dirty="0" smtClean="0"/>
              <a:t>. On the contrary, if policies or projects are implemented </a:t>
            </a:r>
            <a:r>
              <a:rPr lang="en-US" altLang="ko-KR" sz="1200" dirty="0" smtClean="0">
                <a:solidFill>
                  <a:srgbClr val="7030A0"/>
                </a:solidFill>
              </a:rPr>
              <a:t>without women’s meaningful participation </a:t>
            </a:r>
            <a:r>
              <a:rPr lang="en-US" altLang="ko-KR" sz="1200" dirty="0" smtClean="0"/>
              <a:t>it can </a:t>
            </a:r>
            <a:r>
              <a:rPr lang="en-US" altLang="ko-KR" sz="1200" dirty="0" smtClean="0">
                <a:solidFill>
                  <a:srgbClr val="FF0000"/>
                </a:solidFill>
              </a:rPr>
              <a:t>increase existing inequalities </a:t>
            </a:r>
            <a:r>
              <a:rPr lang="en-US" altLang="ko-KR" sz="1200" dirty="0" smtClean="0"/>
              <a:t>and </a:t>
            </a:r>
            <a:r>
              <a:rPr lang="en-US" altLang="ko-KR" sz="1200" dirty="0" smtClean="0">
                <a:solidFill>
                  <a:srgbClr val="FF0000"/>
                </a:solidFill>
              </a:rPr>
              <a:t>decrease effectiveness</a:t>
            </a:r>
            <a:r>
              <a:rPr lang="en-US" altLang="ko-KR" sz="1200" dirty="0" smtClean="0"/>
              <a:t>.                        </a:t>
            </a:r>
          </a:p>
          <a:p>
            <a:endParaRPr lang="en-US" altLang="ko-KR" sz="1600" dirty="0" smtClean="0"/>
          </a:p>
          <a:p>
            <a:r>
              <a:rPr lang="ko-KR" altLang="en-US" sz="1600" dirty="0" smtClean="0"/>
              <a:t>유엔기후변화협약</a:t>
            </a:r>
            <a:r>
              <a:rPr lang="en-US" altLang="ko-KR" sz="1600" dirty="0" smtClean="0"/>
              <a:t> </a:t>
            </a:r>
            <a:r>
              <a:rPr lang="ko-KR" altLang="en-US" sz="1600" dirty="0"/>
              <a:t>당사국들은 </a:t>
            </a:r>
            <a:r>
              <a:rPr lang="ko-KR" altLang="en-US" sz="1600" dirty="0" err="1" smtClean="0"/>
              <a:t>성반응적인</a:t>
            </a:r>
            <a:r>
              <a:rPr lang="ko-KR" altLang="en-US" sz="1600" dirty="0" smtClean="0"/>
              <a:t> 국가기후정책의 </a:t>
            </a:r>
            <a:r>
              <a:rPr lang="ko-KR" altLang="en-US" sz="1600" dirty="0"/>
              <a:t>실행과정에 </a:t>
            </a:r>
            <a:r>
              <a:rPr lang="ko-KR" altLang="en-US" sz="1600" dirty="0" smtClean="0"/>
              <a:t>여성과 남성의 동등한 참여의 중요성을 인정하고</a:t>
            </a:r>
            <a:r>
              <a:rPr lang="en-US" altLang="ko-KR" sz="1600" dirty="0" smtClean="0"/>
              <a:t>, </a:t>
            </a:r>
            <a:r>
              <a:rPr lang="ko-KR" altLang="en-US" sz="1600" dirty="0" err="1" smtClean="0"/>
              <a:t>젠더와</a:t>
            </a:r>
            <a:r>
              <a:rPr lang="ko-KR" altLang="en-US" sz="1600" dirty="0" smtClean="0"/>
              <a:t> 기후변화 이슈를 강조한 협약과 파리 협정에 따라 관련 </a:t>
            </a:r>
            <a:r>
              <a:rPr lang="ko-KR" altLang="en-US" sz="1600" dirty="0" err="1" smtClean="0"/>
              <a:t>아젠다를</a:t>
            </a:r>
            <a:r>
              <a:rPr lang="ko-KR" altLang="en-US" sz="1600" dirty="0" smtClean="0"/>
              <a:t> 설정할 것을 약속했다</a:t>
            </a:r>
            <a:r>
              <a:rPr lang="en-US" altLang="ko-KR" sz="1600" dirty="0" smtClean="0"/>
              <a:t>. </a:t>
            </a:r>
            <a:r>
              <a:rPr lang="ko-KR" altLang="en-US" sz="1600" dirty="0" smtClean="0"/>
              <a:t> </a:t>
            </a:r>
            <a:endParaRPr lang="en-US" altLang="ko-KR" sz="1600" dirty="0" smtClean="0"/>
          </a:p>
          <a:p>
            <a:r>
              <a:rPr lang="en-US" altLang="ko-KR" sz="1200" dirty="0" smtClean="0"/>
              <a:t>Parties to the UNFCCC have recognized the importance of involving women and men </a:t>
            </a:r>
            <a:r>
              <a:rPr lang="en-US" altLang="ko-KR" sz="1200" dirty="0" smtClean="0">
                <a:solidFill>
                  <a:srgbClr val="FF0000"/>
                </a:solidFill>
              </a:rPr>
              <a:t>equally</a:t>
            </a:r>
            <a:r>
              <a:rPr lang="en-US" altLang="ko-KR" sz="1200" dirty="0" smtClean="0"/>
              <a:t> in UNFCCC processes and in the development and implementation of </a:t>
            </a:r>
            <a:r>
              <a:rPr lang="en-US" altLang="ko-KR" sz="1200" dirty="0" smtClean="0">
                <a:solidFill>
                  <a:srgbClr val="0070C0"/>
                </a:solidFill>
              </a:rPr>
              <a:t>national climate policies </a:t>
            </a:r>
            <a:r>
              <a:rPr lang="en-US" altLang="ko-KR" sz="1200" dirty="0" smtClean="0"/>
              <a:t>that are </a:t>
            </a:r>
            <a:r>
              <a:rPr lang="en-US" altLang="ko-KR" sz="1200" b="1" dirty="0" smtClean="0">
                <a:solidFill>
                  <a:srgbClr val="0000FF"/>
                </a:solidFill>
              </a:rPr>
              <a:t>gender-responsive</a:t>
            </a:r>
            <a:r>
              <a:rPr lang="en-US" altLang="ko-KR" sz="1200" dirty="0" smtClean="0"/>
              <a:t> by establishing a dedicated agenda item under the Convention addressing issues of gender and climate change and by including overarching text in the </a:t>
            </a:r>
            <a:r>
              <a:rPr lang="en-US" altLang="ko-KR" sz="1200" dirty="0" smtClean="0">
                <a:solidFill>
                  <a:srgbClr val="7030A0"/>
                </a:solidFill>
              </a:rPr>
              <a:t>Paris Agreement</a:t>
            </a:r>
            <a:r>
              <a:rPr lang="en-US" altLang="ko-KR" sz="1200" dirty="0" smtClean="0"/>
              <a:t>.</a:t>
            </a:r>
            <a:endParaRPr lang="ko-KR" altLang="en-US" sz="1200" dirty="0"/>
          </a:p>
        </p:txBody>
      </p:sp>
      <p:sp>
        <p:nvSpPr>
          <p:cNvPr id="2" name="슬라이드 번호 개체 틀 1"/>
          <p:cNvSpPr>
            <a:spLocks noGrp="1"/>
          </p:cNvSpPr>
          <p:nvPr>
            <p:ph type="sldNum" sz="quarter" idx="12"/>
          </p:nvPr>
        </p:nvSpPr>
        <p:spPr/>
        <p:txBody>
          <a:bodyPr/>
          <a:lstStyle/>
          <a:p>
            <a:fld id="{7C821E20-7EB2-46E4-A0EA-3014195ECF39}" type="slidenum">
              <a:rPr lang="ko-KR" altLang="en-US" smtClean="0"/>
              <a:t>56</a:t>
            </a:fld>
            <a:endParaRPr lang="ko-KR" altLang="en-US"/>
          </a:p>
        </p:txBody>
      </p:sp>
    </p:spTree>
    <p:extLst>
      <p:ext uri="{BB962C8B-B14F-4D97-AF65-F5344CB8AC3E}">
        <p14:creationId xmlns:p14="http://schemas.microsoft.com/office/powerpoint/2010/main" val="35496194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57</a:t>
            </a:fld>
            <a:endParaRPr lang="ko-KR" altLang="en-US"/>
          </a:p>
        </p:txBody>
      </p:sp>
      <p:sp>
        <p:nvSpPr>
          <p:cNvPr id="3" name="TextBox 2"/>
          <p:cNvSpPr txBox="1"/>
          <p:nvPr/>
        </p:nvSpPr>
        <p:spPr>
          <a:xfrm>
            <a:off x="539552" y="836712"/>
            <a:ext cx="7920880" cy="523220"/>
          </a:xfrm>
          <a:prstGeom prst="rect">
            <a:avLst/>
          </a:prstGeom>
          <a:noFill/>
        </p:spPr>
        <p:txBody>
          <a:bodyPr wrap="square" rtlCol="0">
            <a:spAutoFit/>
          </a:bodyPr>
          <a:lstStyle/>
          <a:p>
            <a:r>
              <a:rPr lang="ko-KR" altLang="en-US" sz="2800" dirty="0" err="1" smtClean="0"/>
              <a:t>유튜브에서</a:t>
            </a:r>
            <a:r>
              <a:rPr lang="ko-KR" altLang="en-US" sz="2800" dirty="0" smtClean="0"/>
              <a:t> 꼭 확인해야 할 </a:t>
            </a:r>
            <a:r>
              <a:rPr lang="ko-KR" altLang="en-US" sz="1600" dirty="0" smtClean="0"/>
              <a:t>헤아릴 수 없이 많은</a:t>
            </a:r>
            <a:r>
              <a:rPr lang="ko-KR" altLang="en-US" sz="2800" dirty="0" smtClean="0"/>
              <a:t> 자료 </a:t>
            </a:r>
            <a:endParaRPr lang="ko-KR" altLang="en-US" sz="2800" dirty="0"/>
          </a:p>
        </p:txBody>
      </p:sp>
    </p:spTree>
    <p:extLst>
      <p:ext uri="{BB962C8B-B14F-4D97-AF65-F5344CB8AC3E}">
        <p14:creationId xmlns:p14="http://schemas.microsoft.com/office/powerpoint/2010/main" val="3373125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81612" y="696655"/>
            <a:ext cx="5616624" cy="369332"/>
          </a:xfrm>
          <a:prstGeom prst="rect">
            <a:avLst/>
          </a:prstGeom>
        </p:spPr>
        <p:txBody>
          <a:bodyPr wrap="square">
            <a:spAutoFit/>
          </a:bodyPr>
          <a:lstStyle/>
          <a:p>
            <a:r>
              <a:rPr lang="en-US" altLang="ko-KR" dirty="0" smtClean="0">
                <a:hlinkClick r:id="rId2"/>
              </a:rPr>
              <a:t>https://</a:t>
            </a:r>
            <a:r>
              <a:rPr lang="en-US" altLang="ko-KR" dirty="0" smtClean="0">
                <a:hlinkClick r:id="rId2"/>
              </a:rPr>
              <a:t>www.youtube.com/watch?v=YKmvdiXlDFI</a:t>
            </a:r>
            <a:endParaRPr lang="en-US" altLang="ko-KR" dirty="0" smtClean="0"/>
          </a:p>
        </p:txBody>
      </p:sp>
      <p:sp>
        <p:nvSpPr>
          <p:cNvPr id="3" name="직사각형 2"/>
          <p:cNvSpPr/>
          <p:nvPr/>
        </p:nvSpPr>
        <p:spPr>
          <a:xfrm>
            <a:off x="384351" y="1340768"/>
            <a:ext cx="8712968" cy="3939540"/>
          </a:xfrm>
          <a:prstGeom prst="rect">
            <a:avLst/>
          </a:prstGeom>
        </p:spPr>
        <p:txBody>
          <a:bodyPr wrap="square">
            <a:spAutoFit/>
          </a:bodyPr>
          <a:lstStyle/>
          <a:p>
            <a:r>
              <a:rPr lang="ko-KR" altLang="en-US" sz="2000" dirty="0" smtClean="0"/>
              <a:t>기후재정은</a:t>
            </a:r>
            <a:r>
              <a:rPr lang="en-US" altLang="ko-KR" sz="2000" dirty="0" smtClean="0"/>
              <a:t> </a:t>
            </a:r>
            <a:r>
              <a:rPr lang="ko-KR" altLang="en-US" sz="2000" dirty="0" smtClean="0"/>
              <a:t>반드시 </a:t>
            </a:r>
            <a:r>
              <a:rPr lang="ko-KR" altLang="en-US" sz="2000" dirty="0" err="1" smtClean="0"/>
              <a:t>성반응적이어야</a:t>
            </a:r>
            <a:r>
              <a:rPr lang="ko-KR" altLang="en-US" sz="2000" dirty="0" smtClean="0"/>
              <a:t> 한다</a:t>
            </a:r>
            <a:r>
              <a:rPr lang="en-US" altLang="ko-KR" sz="2000" dirty="0" smtClean="0"/>
              <a:t>. </a:t>
            </a:r>
          </a:p>
          <a:p>
            <a:endParaRPr lang="en-US" altLang="ko-KR" sz="1400" dirty="0"/>
          </a:p>
          <a:p>
            <a:r>
              <a:rPr lang="en-US" altLang="ko-KR" sz="1400" dirty="0" smtClean="0"/>
              <a:t>In </a:t>
            </a:r>
            <a:r>
              <a:rPr lang="en-US" altLang="ko-KR" sz="1400" dirty="0" smtClean="0"/>
              <a:t>this video, we show why climate finance must be gender-responsive and what gender responsive climate finance should look like.</a:t>
            </a:r>
          </a:p>
          <a:p>
            <a:r>
              <a:rPr lang="en-US" altLang="ko-KR" sz="1400" dirty="0" smtClean="0"/>
              <a:t>This video is the second installment of a 3-part series on climate finance produced by the Heinrich </a:t>
            </a:r>
            <a:r>
              <a:rPr lang="en-US" altLang="ko-KR" sz="1400" dirty="0" err="1" smtClean="0"/>
              <a:t>Böll</a:t>
            </a:r>
            <a:r>
              <a:rPr lang="en-US" altLang="ko-KR" sz="1400" dirty="0" smtClean="0"/>
              <a:t> </a:t>
            </a:r>
            <a:r>
              <a:rPr lang="en-US" altLang="ko-KR" sz="1400" dirty="0" err="1" smtClean="0"/>
              <a:t>Stiftung</a:t>
            </a:r>
            <a:r>
              <a:rPr lang="en-US" altLang="ko-KR" sz="1400" dirty="0" smtClean="0"/>
              <a:t> Washington, DC. </a:t>
            </a:r>
            <a:endParaRPr lang="en-US" altLang="ko-KR" sz="1400" dirty="0" smtClean="0"/>
          </a:p>
          <a:p>
            <a:r>
              <a:rPr lang="en-US" altLang="ko-KR" sz="1400" dirty="0" smtClean="0"/>
              <a:t>Want </a:t>
            </a:r>
            <a:r>
              <a:rPr lang="en-US" altLang="ko-KR" sz="1400" dirty="0" smtClean="0"/>
              <a:t>to learn more? Check out our webpage for the most up-to-date information on climate finance: </a:t>
            </a:r>
            <a:r>
              <a:rPr lang="en-US" altLang="ko-KR" sz="1400" dirty="0" smtClean="0">
                <a:hlinkClick r:id="rId3"/>
              </a:rPr>
              <a:t>https://us.boell.org/categories/</a:t>
            </a:r>
            <a:r>
              <a:rPr lang="en-US" altLang="ko-KR" sz="1400" dirty="0" err="1" smtClean="0">
                <a:hlinkClick r:id="rId3"/>
              </a:rPr>
              <a:t>clima</a:t>
            </a:r>
            <a:r>
              <a:rPr lang="en-US" altLang="ko-KR" sz="1400" dirty="0" smtClean="0"/>
              <a:t>....</a:t>
            </a:r>
          </a:p>
          <a:p>
            <a:endParaRPr lang="en-US" altLang="ko-KR" sz="1400" dirty="0" smtClean="0"/>
          </a:p>
          <a:p>
            <a:r>
              <a:rPr lang="en-US" altLang="ko-KR" sz="1200" dirty="0" smtClean="0"/>
              <a:t>This video was created for educational, non-commercial purposes.</a:t>
            </a:r>
          </a:p>
          <a:p>
            <a:endParaRPr lang="en-US" altLang="ko-KR" sz="1200" dirty="0" smtClean="0"/>
          </a:p>
          <a:p>
            <a:r>
              <a:rPr lang="en-US" altLang="ko-KR" sz="1200" dirty="0" smtClean="0"/>
              <a:t>Music &amp; sound attributions: </a:t>
            </a:r>
          </a:p>
          <a:p>
            <a:r>
              <a:rPr lang="en-US" altLang="ko-KR" sz="1200" dirty="0" smtClean="0"/>
              <a:t>Chris Mann - “</a:t>
            </a:r>
            <a:r>
              <a:rPr lang="en-US" altLang="ko-KR" sz="1200" dirty="0" err="1" smtClean="0"/>
              <a:t>Cosmopolitic</a:t>
            </a:r>
            <a:r>
              <a:rPr lang="en-US" altLang="ko-KR" sz="1200" dirty="0" smtClean="0"/>
              <a:t>”, February 26, 2018.</a:t>
            </a:r>
          </a:p>
          <a:p>
            <a:r>
              <a:rPr lang="en-US" altLang="ko-KR" sz="1200" dirty="0" smtClean="0"/>
              <a:t>Scott Holmes - “Little Idea” licensed under CC BY-NC 4.0 on 21st February, 2019. Accessed at: http://freemusicarchive.org/music/</a:t>
            </a:r>
            <a:r>
              <a:rPr lang="en-US" altLang="ko-KR" sz="1200" dirty="0" err="1" smtClean="0"/>
              <a:t>Sco</a:t>
            </a:r>
            <a:r>
              <a:rPr lang="en-US" altLang="ko-KR" sz="1200" dirty="0" smtClean="0"/>
              <a:t>....</a:t>
            </a:r>
          </a:p>
          <a:p>
            <a:endParaRPr lang="en-US" altLang="ko-KR" sz="1200" dirty="0" smtClean="0"/>
          </a:p>
          <a:p>
            <a:r>
              <a:rPr lang="en-US" altLang="ko-KR" sz="1200" dirty="0" smtClean="0"/>
              <a:t>All sound effects used can be found at and downloaded from https://freesound.org and http://soundbible.com/.</a:t>
            </a:r>
          </a:p>
          <a:p>
            <a:endParaRPr lang="en-US" altLang="ko-KR" sz="1200" dirty="0" smtClean="0"/>
          </a:p>
          <a:p>
            <a:r>
              <a:rPr lang="ko-KR" altLang="en-US" sz="1200" dirty="0" smtClean="0"/>
              <a:t>라이선스 </a:t>
            </a:r>
            <a:r>
              <a:rPr lang="ko-KR" altLang="en-US" sz="1200" dirty="0" err="1" smtClean="0"/>
              <a:t>크리에이티브</a:t>
            </a:r>
            <a:r>
              <a:rPr lang="ko-KR" altLang="en-US" sz="1200" dirty="0" smtClean="0"/>
              <a:t> </a:t>
            </a:r>
            <a:r>
              <a:rPr lang="ko-KR" altLang="en-US" sz="1200" dirty="0" err="1" smtClean="0"/>
              <a:t>커먼즈</a:t>
            </a:r>
            <a:r>
              <a:rPr lang="ko-KR" altLang="en-US" sz="1200" dirty="0" smtClean="0"/>
              <a:t> 저작자 표시 라이선스</a:t>
            </a:r>
            <a:r>
              <a:rPr lang="en-US" altLang="ko-KR" sz="1200" dirty="0" smtClean="0"/>
              <a:t>(</a:t>
            </a:r>
            <a:r>
              <a:rPr lang="ko-KR" altLang="en-US" sz="1200" dirty="0" smtClean="0"/>
              <a:t>재사용 허용</a:t>
            </a:r>
            <a:r>
              <a:rPr lang="en-US" altLang="ko-KR" sz="1200" dirty="0" smtClean="0"/>
              <a:t>)</a:t>
            </a:r>
            <a:endParaRPr lang="ko-KR" altLang="en-US" sz="1200" dirty="0"/>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58</a:t>
            </a:fld>
            <a:endParaRPr lang="ko-KR" altLang="en-US"/>
          </a:p>
        </p:txBody>
      </p:sp>
    </p:spTree>
    <p:extLst>
      <p:ext uri="{BB962C8B-B14F-4D97-AF65-F5344CB8AC3E}">
        <p14:creationId xmlns:p14="http://schemas.microsoft.com/office/powerpoint/2010/main" val="38228713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59</a:t>
            </a:fld>
            <a:endParaRPr lang="ko-KR" altLang="en-US"/>
          </a:p>
        </p:txBody>
      </p:sp>
      <p:sp>
        <p:nvSpPr>
          <p:cNvPr id="3" name="직사각형 2"/>
          <p:cNvSpPr/>
          <p:nvPr/>
        </p:nvSpPr>
        <p:spPr>
          <a:xfrm>
            <a:off x="251520" y="188640"/>
            <a:ext cx="8712968" cy="5755422"/>
          </a:xfrm>
          <a:prstGeom prst="rect">
            <a:avLst/>
          </a:prstGeom>
        </p:spPr>
        <p:txBody>
          <a:bodyPr wrap="square">
            <a:spAutoFit/>
          </a:bodyPr>
          <a:lstStyle/>
          <a:p>
            <a:r>
              <a:rPr lang="en-US" altLang="ko-KR" sz="1400" dirty="0" smtClean="0"/>
              <a:t>0:01 Climate </a:t>
            </a:r>
            <a:r>
              <a:rPr lang="en-US" altLang="ko-KR" sz="1400" dirty="0"/>
              <a:t>change is accelerating and impacting more and more communities around the world.</a:t>
            </a:r>
          </a:p>
          <a:p>
            <a:r>
              <a:rPr lang="en-US" altLang="ko-KR" sz="1400" dirty="0" smtClean="0"/>
              <a:t>0:06 The </a:t>
            </a:r>
            <a:r>
              <a:rPr lang="en-US" altLang="ko-KR" sz="1400" dirty="0"/>
              <a:t>worst affected are the poorest countries, with rising sea levels, increasing temperatures and extreme weather conditions.</a:t>
            </a:r>
          </a:p>
          <a:p>
            <a:r>
              <a:rPr lang="en-US" altLang="ko-KR" sz="1400" dirty="0" smtClean="0"/>
              <a:t>0:14 Within </a:t>
            </a:r>
            <a:r>
              <a:rPr lang="en-US" altLang="ko-KR" sz="1400" dirty="0"/>
              <a:t>these countries, the poorest, most marginalized groups have the fewest opportunities to protect themselves.</a:t>
            </a:r>
          </a:p>
          <a:p>
            <a:r>
              <a:rPr lang="en-US" altLang="ko-KR" sz="1400" dirty="0" smtClean="0"/>
              <a:t>0:20 Due </a:t>
            </a:r>
            <a:r>
              <a:rPr lang="en-US" altLang="ko-KR" sz="1400" dirty="0"/>
              <a:t>to discrimination and gender norms, women and men are impacted differently by climate change.</a:t>
            </a:r>
          </a:p>
          <a:p>
            <a:r>
              <a:rPr lang="en-US" altLang="ko-KR" sz="1400" dirty="0" smtClean="0"/>
              <a:t>0:26 In </a:t>
            </a:r>
            <a:r>
              <a:rPr lang="en-US" altLang="ko-KR" sz="1400" dirty="0"/>
              <a:t>many developing countries, men work away from the home, while women cultivate tiny plots of land, without irrigation, to produce food for their families.</a:t>
            </a:r>
          </a:p>
          <a:p>
            <a:r>
              <a:rPr lang="en-US" altLang="ko-KR" sz="1400" dirty="0" smtClean="0"/>
              <a:t>0:35 Climate </a:t>
            </a:r>
            <a:r>
              <a:rPr lang="en-US" altLang="ko-KR" sz="1400" dirty="0"/>
              <a:t>change directly affects their ability to grow crops.</a:t>
            </a:r>
          </a:p>
          <a:p>
            <a:r>
              <a:rPr lang="en-US" altLang="ko-KR" sz="1400" dirty="0" smtClean="0"/>
              <a:t>0:38 On </a:t>
            </a:r>
            <a:r>
              <a:rPr lang="en-US" altLang="ko-KR" sz="1400" dirty="0"/>
              <a:t>top of that, women often face barriers to basic education, employment, and to owning property.</a:t>
            </a:r>
          </a:p>
          <a:p>
            <a:r>
              <a:rPr lang="en-US" altLang="ko-KR" sz="1400" dirty="0" smtClean="0"/>
              <a:t>0:45 This </a:t>
            </a:r>
            <a:r>
              <a:rPr lang="en-US" altLang="ko-KR" sz="1400" dirty="0"/>
              <a:t>often leaves women voice-less in advocating for climate change solutions and vulnerable to its adverse effects.</a:t>
            </a:r>
          </a:p>
          <a:p>
            <a:r>
              <a:rPr lang="en-US" altLang="ko-KR" sz="1400" dirty="0" smtClean="0"/>
              <a:t>0:52 By </a:t>
            </a:r>
            <a:r>
              <a:rPr lang="en-US" altLang="ko-KR" sz="1400" dirty="0"/>
              <a:t>paying special attention to the different needs and contributions of men and women, gender responsive climate finance not only addresses climate change but also reduces gender inequalities and empowers women.</a:t>
            </a:r>
          </a:p>
          <a:p>
            <a:r>
              <a:rPr lang="en-US" altLang="ko-KR" sz="1400" dirty="0" smtClean="0"/>
              <a:t>1:05 Effective </a:t>
            </a:r>
            <a:r>
              <a:rPr lang="en-US" altLang="ko-KR" sz="1400" dirty="0"/>
              <a:t>projects ensure equal benefits.</a:t>
            </a:r>
          </a:p>
          <a:p>
            <a:r>
              <a:rPr lang="en-US" altLang="ko-KR" sz="1400" dirty="0" smtClean="0"/>
              <a:t>1:08 Take</a:t>
            </a:r>
            <a:r>
              <a:rPr lang="en-US" altLang="ko-KR" sz="1400" dirty="0"/>
              <a:t>, for example, a climate project used to fund sustainable public transport.</a:t>
            </a:r>
          </a:p>
          <a:p>
            <a:r>
              <a:rPr lang="en-US" altLang="ko-KR" sz="1400" dirty="0" smtClean="0"/>
              <a:t>1:13 Do </a:t>
            </a:r>
            <a:r>
              <a:rPr lang="en-US" altLang="ko-KR" sz="1400" dirty="0"/>
              <a:t>women feel safe while using the system? Can they afford the fare?</a:t>
            </a:r>
          </a:p>
          <a:p>
            <a:r>
              <a:rPr lang="en-US" altLang="ko-KR" sz="1400" dirty="0" smtClean="0"/>
              <a:t>1:17 Does </a:t>
            </a:r>
            <a:r>
              <a:rPr lang="en-US" altLang="ko-KR" sz="1400" dirty="0"/>
              <a:t>the schedule meet their specific needs? Without answering these questions, the project will not serve a large part of the population.</a:t>
            </a:r>
          </a:p>
          <a:p>
            <a:r>
              <a:rPr lang="en-US" altLang="ko-KR" sz="1400" dirty="0" smtClean="0"/>
              <a:t>1:25 Climate </a:t>
            </a:r>
            <a:r>
              <a:rPr lang="en-US" altLang="ko-KR" sz="1400" dirty="0"/>
              <a:t>action that disregards half the population cannot be efficient or effective.</a:t>
            </a:r>
          </a:p>
          <a:p>
            <a:r>
              <a:rPr lang="en-US" altLang="ko-KR" sz="1400" dirty="0" smtClean="0"/>
              <a:t>1:32 Taking </a:t>
            </a:r>
            <a:r>
              <a:rPr lang="en-US" altLang="ko-KR" sz="1400" dirty="0"/>
              <a:t>women’s needs into consideration is not only the right thing, but also the smart thing to do</a:t>
            </a:r>
          </a:p>
          <a:p>
            <a:r>
              <a:rPr lang="en-US" altLang="ko-KR" sz="1400" dirty="0" smtClean="0"/>
              <a:t>1:38 In </a:t>
            </a:r>
            <a:r>
              <a:rPr lang="en-US" altLang="ko-KR" sz="1400" dirty="0"/>
              <a:t>short: Only gender-responsive climate projects can be equitable, effective and efficient.</a:t>
            </a:r>
          </a:p>
          <a:p>
            <a:r>
              <a:rPr lang="en-US" altLang="ko-KR" sz="1400" dirty="0" smtClean="0"/>
              <a:t>1:45 To </a:t>
            </a:r>
            <a:r>
              <a:rPr lang="en-US" altLang="ko-KR" sz="1400" dirty="0"/>
              <a:t>achieve gender-responsive climate finance, there are a number of essential steps.</a:t>
            </a:r>
          </a:p>
          <a:p>
            <a:endParaRPr lang="en-US" altLang="ko-KR" dirty="0"/>
          </a:p>
        </p:txBody>
      </p:sp>
    </p:spTree>
    <p:extLst>
      <p:ext uri="{BB962C8B-B14F-4D97-AF65-F5344CB8AC3E}">
        <p14:creationId xmlns:p14="http://schemas.microsoft.com/office/powerpoint/2010/main" val="233268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6</a:t>
            </a:fld>
            <a:endParaRPr lang="ko-KR" alt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700808"/>
            <a:ext cx="7039746" cy="4331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직사각형 2"/>
          <p:cNvSpPr/>
          <p:nvPr/>
        </p:nvSpPr>
        <p:spPr>
          <a:xfrm>
            <a:off x="395536" y="620688"/>
            <a:ext cx="7920880" cy="954107"/>
          </a:xfrm>
          <a:prstGeom prst="rect">
            <a:avLst/>
          </a:prstGeom>
        </p:spPr>
        <p:txBody>
          <a:bodyPr wrap="square">
            <a:spAutoFit/>
          </a:bodyPr>
          <a:lstStyle/>
          <a:p>
            <a:r>
              <a:rPr lang="ko-KR" altLang="en-US" sz="2400" dirty="0" smtClean="0">
                <a:hlinkClick r:id="rId3"/>
              </a:rPr>
              <a:t>온라인 교육과정</a:t>
            </a:r>
            <a:endParaRPr lang="en-US" altLang="ko-KR" sz="2400" dirty="0" smtClean="0">
              <a:hlinkClick r:id="rId3"/>
            </a:endParaRPr>
          </a:p>
          <a:p>
            <a:r>
              <a:rPr lang="en-US" altLang="ko-KR" sz="1400" dirty="0" smtClean="0">
                <a:hlinkClick r:id="rId3"/>
              </a:rPr>
              <a:t>https</a:t>
            </a:r>
            <a:r>
              <a:rPr lang="en-US" altLang="ko-KR" sz="1400" dirty="0">
                <a:hlinkClick r:id="rId3"/>
              </a:rPr>
              <a:t>://www.uncclearn.org/courses/open-online-course-on-gender-and-environment</a:t>
            </a:r>
            <a:r>
              <a:rPr lang="en-US" altLang="ko-KR" sz="1400" dirty="0" smtClean="0">
                <a:hlinkClick r:id="rId3"/>
              </a:rPr>
              <a:t>/</a:t>
            </a:r>
            <a:endParaRPr lang="en-US" altLang="ko-KR" sz="1400" dirty="0" smtClean="0"/>
          </a:p>
          <a:p>
            <a:endParaRPr lang="ko-KR" altLang="en-US" dirty="0"/>
          </a:p>
        </p:txBody>
      </p:sp>
    </p:spTree>
    <p:extLst>
      <p:ext uri="{BB962C8B-B14F-4D97-AF65-F5344CB8AC3E}">
        <p14:creationId xmlns:p14="http://schemas.microsoft.com/office/powerpoint/2010/main" val="648608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60</a:t>
            </a:fld>
            <a:endParaRPr lang="ko-KR" altLang="en-US"/>
          </a:p>
        </p:txBody>
      </p:sp>
      <p:sp>
        <p:nvSpPr>
          <p:cNvPr id="3" name="직사각형 2"/>
          <p:cNvSpPr/>
          <p:nvPr/>
        </p:nvSpPr>
        <p:spPr>
          <a:xfrm>
            <a:off x="251520" y="404664"/>
            <a:ext cx="8712968" cy="5755422"/>
          </a:xfrm>
          <a:prstGeom prst="rect">
            <a:avLst/>
          </a:prstGeom>
        </p:spPr>
        <p:txBody>
          <a:bodyPr wrap="square">
            <a:spAutoFit/>
          </a:bodyPr>
          <a:lstStyle/>
          <a:p>
            <a:r>
              <a:rPr lang="en-US" altLang="ko-KR" sz="1400" dirty="0" smtClean="0"/>
              <a:t>1:52 One, climate projects need to involve more women on the ground, both in consultation and in implementation.</a:t>
            </a:r>
          </a:p>
          <a:p>
            <a:r>
              <a:rPr lang="en-US" altLang="ko-KR" sz="1400" dirty="0" smtClean="0"/>
              <a:t>1:59 What exactly are women’s needs and contributions, and how can these projects respond accordingly?</a:t>
            </a:r>
          </a:p>
          <a:p>
            <a:r>
              <a:rPr lang="en-US" altLang="ko-KR" sz="1400" dirty="0" smtClean="0"/>
              <a:t>2:05 For example, a project that provides women with access to renewable energy not only provides them with electricity but also decreases their work burden in caring for families and communities.</a:t>
            </a:r>
          </a:p>
          <a:p>
            <a:r>
              <a:rPr lang="en-US" altLang="ko-KR" sz="1400" dirty="0" smtClean="0"/>
              <a:t>2:16 Second, climate funds need to have social and gender experts, not just technical ones.</a:t>
            </a:r>
          </a:p>
          <a:p>
            <a:r>
              <a:rPr lang="en-US" altLang="ko-KR" sz="1400" dirty="0" smtClean="0"/>
              <a:t>2:23 Policy makers need to look beyond the scientific and economic aspects of climate change, and incorporate social and human rights dimensions as well.</a:t>
            </a:r>
          </a:p>
          <a:p>
            <a:r>
              <a:rPr lang="en-US" altLang="ko-KR" sz="1400" dirty="0" smtClean="0"/>
              <a:t>2:31 Third, more women should hold a seat at the table, to affect the focus and the way climate decisions are made.</a:t>
            </a:r>
          </a:p>
          <a:p>
            <a:r>
              <a:rPr lang="en-US" altLang="ko-KR" sz="1400" dirty="0" smtClean="0"/>
              <a:t>2:38 In most climate funds, there are currently very few women holding these seats. This must change.</a:t>
            </a:r>
          </a:p>
          <a:p>
            <a:r>
              <a:rPr lang="en-US" altLang="ko-KR" sz="1400" dirty="0" smtClean="0"/>
              <a:t>2:44 Fourth, funds should be made directly accessible in the form of loans or grants to women’s groups or female entrepreneurs working on climate action.</a:t>
            </a:r>
          </a:p>
          <a:p>
            <a:r>
              <a:rPr lang="en-US" altLang="ko-KR" sz="1400" dirty="0" smtClean="0"/>
              <a:t>2:53 This would empower them to be agents of change for clean energy projects.</a:t>
            </a:r>
          </a:p>
          <a:p>
            <a:r>
              <a:rPr lang="en-US" altLang="ko-KR" sz="1400" dirty="0" smtClean="0"/>
              <a:t>2:58 It is high time for decision makers and funding mechanisms to fully support women, as important stakeholders in climate action.</a:t>
            </a:r>
          </a:p>
          <a:p>
            <a:r>
              <a:rPr lang="en-US" altLang="ko-KR" sz="1400" dirty="0" smtClean="0"/>
              <a:t>3:06 Over the last 10 years, advocacy groups such as the Heinrich </a:t>
            </a:r>
            <a:r>
              <a:rPr lang="en-US" altLang="ko-KR" sz="1400" dirty="0" err="1" smtClean="0"/>
              <a:t>Böll</a:t>
            </a:r>
            <a:r>
              <a:rPr lang="en-US" altLang="ko-KR" sz="1400" dirty="0" smtClean="0"/>
              <a:t> </a:t>
            </a:r>
            <a:r>
              <a:rPr lang="en-US" altLang="ko-KR" sz="1400" dirty="0" err="1" smtClean="0"/>
              <a:t>Stiftung</a:t>
            </a:r>
            <a:r>
              <a:rPr lang="en-US" altLang="ko-KR" sz="1400" dirty="0" smtClean="0"/>
              <a:t> have pushed for more recognition of the gender dimension of climate finance.</a:t>
            </a:r>
          </a:p>
          <a:p>
            <a:r>
              <a:rPr lang="en-US" altLang="ko-KR" sz="1400" dirty="0" smtClean="0"/>
              <a:t>3:15 So far, there has been some success.</a:t>
            </a:r>
          </a:p>
          <a:p>
            <a:r>
              <a:rPr lang="en-US" altLang="ko-KR" sz="1400" dirty="0" smtClean="0"/>
              <a:t>3:18 Look at the Green Climate Fund, currently the largest multilateral climate fund, which started its operations with an explicit gender equality mandate.</a:t>
            </a:r>
          </a:p>
          <a:p>
            <a:r>
              <a:rPr lang="en-US" altLang="ko-KR" sz="1400" dirty="0" smtClean="0"/>
              <a:t>3:25 Even if there is still a lot of work left to do, this is an important step and a signal to the world.</a:t>
            </a:r>
          </a:p>
          <a:p>
            <a:r>
              <a:rPr lang="en-US" altLang="ko-KR" sz="1400" dirty="0" smtClean="0"/>
              <a:t>3:32 If you want to know more about the Green Climate Fund or the basic principles guiding climate finance, check out our other two videos.</a:t>
            </a:r>
          </a:p>
          <a:p>
            <a:endParaRPr lang="en-US" altLang="ko-KR" dirty="0"/>
          </a:p>
        </p:txBody>
      </p:sp>
    </p:spTree>
    <p:extLst>
      <p:ext uri="{BB962C8B-B14F-4D97-AF65-F5344CB8AC3E}">
        <p14:creationId xmlns:p14="http://schemas.microsoft.com/office/powerpoint/2010/main" val="578101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39552" y="692696"/>
            <a:ext cx="7776864" cy="923330"/>
          </a:xfrm>
          <a:prstGeom prst="rect">
            <a:avLst/>
          </a:prstGeom>
        </p:spPr>
        <p:txBody>
          <a:bodyPr wrap="square">
            <a:spAutoFit/>
          </a:bodyPr>
          <a:lstStyle/>
          <a:p>
            <a:r>
              <a:rPr lang="en-US" altLang="ko-KR" dirty="0" smtClean="0">
                <a:hlinkClick r:id="rId2"/>
              </a:rPr>
              <a:t>https://www.youtube.com/watch?v=0Xc_GT7MWlw&amp;list=PLtD6YOC_kbMja51cCrieHQKl3LiRsRbZt&amp;index=29</a:t>
            </a:r>
            <a:endParaRPr lang="en-US" altLang="ko-KR" dirty="0" smtClean="0"/>
          </a:p>
          <a:p>
            <a:endParaRPr lang="ko-KR" altLang="en-US" dirty="0"/>
          </a:p>
        </p:txBody>
      </p:sp>
      <p:sp>
        <p:nvSpPr>
          <p:cNvPr id="3" name="직사각형 2"/>
          <p:cNvSpPr/>
          <p:nvPr/>
        </p:nvSpPr>
        <p:spPr>
          <a:xfrm>
            <a:off x="523202" y="1700808"/>
            <a:ext cx="8244916" cy="2985433"/>
          </a:xfrm>
          <a:prstGeom prst="rect">
            <a:avLst/>
          </a:prstGeom>
        </p:spPr>
        <p:txBody>
          <a:bodyPr wrap="square">
            <a:spAutoFit/>
          </a:bodyPr>
          <a:lstStyle/>
          <a:p>
            <a:r>
              <a:rPr lang="en-US" altLang="ko-KR" sz="2000" dirty="0" smtClean="0"/>
              <a:t>COP25</a:t>
            </a:r>
            <a:r>
              <a:rPr lang="ko-KR" altLang="en-US" sz="2000" dirty="0" smtClean="0"/>
              <a:t> </a:t>
            </a:r>
            <a:r>
              <a:rPr lang="ko-KR" altLang="en-US" sz="2000" dirty="0" err="1" smtClean="0"/>
              <a:t>젠더행동계획</a:t>
            </a:r>
            <a:r>
              <a:rPr lang="ko-KR" altLang="en-US" sz="2000" dirty="0" smtClean="0"/>
              <a:t> </a:t>
            </a:r>
            <a:endParaRPr lang="en-US" altLang="ko-KR" sz="2000" dirty="0" smtClean="0"/>
          </a:p>
          <a:p>
            <a:endParaRPr lang="en-US" altLang="ko-KR" sz="1400" dirty="0" smtClean="0"/>
          </a:p>
          <a:p>
            <a:r>
              <a:rPr lang="en-US" altLang="ko-KR" sz="1400" dirty="0" smtClean="0"/>
              <a:t>Gender </a:t>
            </a:r>
            <a:r>
              <a:rPr lang="en-US" altLang="ko-KR" sz="1400" dirty="0" smtClean="0"/>
              <a:t>Action Plan at COP25 </a:t>
            </a:r>
            <a:r>
              <a:rPr lang="ko-KR" altLang="en-US" sz="1400" dirty="0" smtClean="0"/>
              <a:t>조회수 </a:t>
            </a:r>
            <a:r>
              <a:rPr lang="en-US" altLang="ko-KR" sz="1400" dirty="0" smtClean="0"/>
              <a:t>406</a:t>
            </a:r>
            <a:r>
              <a:rPr lang="ko-KR" altLang="en-US" sz="1400" dirty="0" smtClean="0"/>
              <a:t>회 </a:t>
            </a:r>
            <a:r>
              <a:rPr lang="en-US" altLang="ko-KR" sz="1400" dirty="0" smtClean="0"/>
              <a:t>2020. 2. 10.</a:t>
            </a:r>
          </a:p>
          <a:p>
            <a:r>
              <a:rPr lang="en-US" altLang="ko-KR" sz="1400" dirty="0" smtClean="0"/>
              <a:t>UN Climate Change </a:t>
            </a:r>
            <a:r>
              <a:rPr lang="ko-KR" altLang="en-US" sz="1400" dirty="0" smtClean="0"/>
              <a:t>구독자 </a:t>
            </a:r>
            <a:r>
              <a:rPr lang="en-US" altLang="ko-KR" sz="1400" dirty="0" smtClean="0"/>
              <a:t>5.39</a:t>
            </a:r>
            <a:r>
              <a:rPr lang="ko-KR" altLang="en-US" sz="1400" dirty="0" err="1" smtClean="0"/>
              <a:t>만명</a:t>
            </a:r>
            <a:endParaRPr lang="en-US" altLang="ko-KR" sz="1400" dirty="0" smtClean="0"/>
          </a:p>
          <a:p>
            <a:r>
              <a:rPr lang="en-US" altLang="ko-KR" sz="1400" dirty="0" smtClean="0"/>
              <a:t>(*20230525 </a:t>
            </a:r>
            <a:r>
              <a:rPr lang="ko-KR" altLang="en-US" sz="1400" dirty="0" err="1" smtClean="0"/>
              <a:t>검색일기준</a:t>
            </a:r>
            <a:r>
              <a:rPr lang="en-US" altLang="ko-KR" sz="1400" dirty="0" smtClean="0"/>
              <a:t>)</a:t>
            </a:r>
          </a:p>
          <a:p>
            <a:endParaRPr lang="en-US" altLang="ko-KR" sz="1400" dirty="0" smtClean="0"/>
          </a:p>
          <a:p>
            <a:r>
              <a:rPr lang="ko-KR" altLang="en-US" sz="1400" dirty="0" smtClean="0"/>
              <a:t>당사국들은 보다 강화된 </a:t>
            </a:r>
            <a:r>
              <a:rPr lang="en-US" altLang="ko-KR" sz="1400" dirty="0" smtClean="0"/>
              <a:t>LWPG</a:t>
            </a:r>
            <a:r>
              <a:rPr lang="ko-KR" altLang="en-US" sz="1400" dirty="0" smtClean="0"/>
              <a:t>와</a:t>
            </a:r>
            <a:r>
              <a:rPr lang="en-US" altLang="ko-KR" sz="1400" dirty="0" smtClean="0"/>
              <a:t> GAP</a:t>
            </a:r>
            <a:r>
              <a:rPr lang="ko-KR" altLang="en-US" sz="1400" dirty="0" smtClean="0"/>
              <a:t>를 채택하면서 기후행동이 더욱 </a:t>
            </a:r>
            <a:r>
              <a:rPr lang="ko-KR" altLang="en-US" sz="1400" dirty="0" err="1" smtClean="0"/>
              <a:t>성반응적일</a:t>
            </a:r>
            <a:r>
              <a:rPr lang="ko-KR" altLang="en-US" sz="1400" dirty="0" smtClean="0"/>
              <a:t> 수 있도록 박차를 가하고 있다</a:t>
            </a:r>
            <a:r>
              <a:rPr lang="en-US" altLang="ko-KR" sz="1400" dirty="0" smtClean="0"/>
              <a:t>. </a:t>
            </a:r>
            <a:r>
              <a:rPr lang="ko-KR" altLang="en-US" sz="1400" dirty="0" smtClean="0"/>
              <a:t> </a:t>
            </a:r>
            <a:endParaRPr lang="ko-KR" altLang="en-US" sz="1400" dirty="0" smtClean="0"/>
          </a:p>
          <a:p>
            <a:r>
              <a:rPr lang="en-US" altLang="ko-KR" sz="1400" dirty="0" smtClean="0"/>
              <a:t>At the UN Climate Conference, COP 25, in Madrid last December, countries took steps to accelerate a more gender-responsive approach to climate action by adopting a comprehensive enhanced Lima Work </a:t>
            </a:r>
            <a:r>
              <a:rPr lang="en-US" altLang="ko-KR" sz="1400" dirty="0" err="1" smtClean="0"/>
              <a:t>Programme</a:t>
            </a:r>
            <a:r>
              <a:rPr lang="en-US" altLang="ko-KR" sz="1400" dirty="0" smtClean="0"/>
              <a:t> on Gender (LWPG) and Gender Action Plan (GAP) which lays out the actions countries and the international community at large can and will take to achieve this goal.</a:t>
            </a:r>
            <a:endParaRPr lang="ko-KR" altLang="en-US" sz="1400" dirty="0"/>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61</a:t>
            </a:fld>
            <a:endParaRPr lang="ko-KR" altLang="en-US"/>
          </a:p>
        </p:txBody>
      </p:sp>
    </p:spTree>
    <p:extLst>
      <p:ext uri="{BB962C8B-B14F-4D97-AF65-F5344CB8AC3E}">
        <p14:creationId xmlns:p14="http://schemas.microsoft.com/office/powerpoint/2010/main" val="5280318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62</a:t>
            </a:fld>
            <a:endParaRPr lang="ko-KR" altLang="en-US"/>
          </a:p>
        </p:txBody>
      </p:sp>
      <p:sp>
        <p:nvSpPr>
          <p:cNvPr id="3" name="직사각형 2"/>
          <p:cNvSpPr/>
          <p:nvPr/>
        </p:nvSpPr>
        <p:spPr>
          <a:xfrm>
            <a:off x="683568" y="692696"/>
            <a:ext cx="7272808" cy="646331"/>
          </a:xfrm>
          <a:prstGeom prst="rect">
            <a:avLst/>
          </a:prstGeom>
        </p:spPr>
        <p:txBody>
          <a:bodyPr wrap="square">
            <a:spAutoFit/>
          </a:bodyPr>
          <a:lstStyle/>
          <a:p>
            <a:r>
              <a:rPr lang="en-US" altLang="ko-KR" dirty="0">
                <a:hlinkClick r:id="rId2"/>
              </a:rPr>
              <a:t>https://</a:t>
            </a:r>
            <a:r>
              <a:rPr lang="en-US" altLang="ko-KR" dirty="0" smtClean="0">
                <a:hlinkClick r:id="rId2"/>
              </a:rPr>
              <a:t>www.youtube.com/watch?v=luO8phhdfsA</a:t>
            </a:r>
            <a:endParaRPr lang="en-US" altLang="ko-KR" dirty="0" smtClean="0"/>
          </a:p>
          <a:p>
            <a:endParaRPr lang="ko-KR" altLang="en-US" dirty="0"/>
          </a:p>
        </p:txBody>
      </p:sp>
      <p:sp>
        <p:nvSpPr>
          <p:cNvPr id="4" name="직사각형 3"/>
          <p:cNvSpPr/>
          <p:nvPr/>
        </p:nvSpPr>
        <p:spPr>
          <a:xfrm>
            <a:off x="539552" y="1582341"/>
            <a:ext cx="8208912" cy="4031873"/>
          </a:xfrm>
          <a:prstGeom prst="rect">
            <a:avLst/>
          </a:prstGeom>
        </p:spPr>
        <p:txBody>
          <a:bodyPr wrap="square">
            <a:spAutoFit/>
          </a:bodyPr>
          <a:lstStyle/>
          <a:p>
            <a:r>
              <a:rPr lang="ko-KR" altLang="en-US" sz="2000" dirty="0" err="1" smtClean="0"/>
              <a:t>젠더는</a:t>
            </a:r>
            <a:r>
              <a:rPr lang="ko-KR" altLang="en-US" sz="2000" dirty="0" smtClean="0"/>
              <a:t> 왜 기후변화의 효과적인 적응에 중요한가</a:t>
            </a:r>
            <a:r>
              <a:rPr lang="en-US" altLang="ko-KR" sz="2000" dirty="0" smtClean="0"/>
              <a:t>?</a:t>
            </a:r>
            <a:r>
              <a:rPr lang="ko-KR" altLang="en-US" sz="2000" dirty="0" smtClean="0"/>
              <a:t> </a:t>
            </a:r>
            <a:endParaRPr lang="en-US" altLang="ko-KR" sz="2000" dirty="0" smtClean="0"/>
          </a:p>
          <a:p>
            <a:r>
              <a:rPr lang="en-US" altLang="ko-KR" sz="2000" dirty="0" smtClean="0"/>
              <a:t>Why </a:t>
            </a:r>
            <a:r>
              <a:rPr lang="en-US" altLang="ko-KR" sz="2000" dirty="0"/>
              <a:t>Gender Matters for Effective Adaptation to Climate Change</a:t>
            </a:r>
          </a:p>
          <a:p>
            <a:r>
              <a:rPr lang="en-US" altLang="ko-KR" dirty="0" smtClean="0"/>
              <a:t>NAP </a:t>
            </a:r>
            <a:r>
              <a:rPr lang="en-US" altLang="ko-KR" dirty="0"/>
              <a:t>Global Network</a:t>
            </a:r>
          </a:p>
          <a:p>
            <a:r>
              <a:rPr lang="ko-KR" altLang="en-US" dirty="0"/>
              <a:t>구독자 </a:t>
            </a:r>
            <a:r>
              <a:rPr lang="en-US" altLang="ko-KR" dirty="0"/>
              <a:t>407</a:t>
            </a:r>
            <a:r>
              <a:rPr lang="ko-KR" altLang="en-US" dirty="0" smtClean="0"/>
              <a:t>명</a:t>
            </a:r>
            <a:endParaRPr lang="en-US" altLang="ko-KR" dirty="0" smtClean="0"/>
          </a:p>
          <a:p>
            <a:endParaRPr lang="en-US" altLang="ko-KR" dirty="0" smtClean="0"/>
          </a:p>
          <a:p>
            <a:r>
              <a:rPr lang="en-US" altLang="ko-KR" dirty="0" smtClean="0"/>
              <a:t>Differing </a:t>
            </a:r>
            <a:r>
              <a:rPr lang="en-US" altLang="ko-KR" dirty="0"/>
              <a:t>backgrounds, genders, and socio-economic realities play a key role in how people experience climate impacts. National Adaptation Plan (NAP) processes are only effective when these aspects are included in the decision-making process. </a:t>
            </a:r>
          </a:p>
          <a:p>
            <a:endParaRPr lang="en-US" altLang="ko-KR" dirty="0"/>
          </a:p>
          <a:p>
            <a:r>
              <a:rPr lang="en-US" altLang="ko-KR" dirty="0"/>
              <a:t>Find out more in this blog post written by our gender expert Angie </a:t>
            </a:r>
            <a:r>
              <a:rPr lang="en-US" altLang="ko-KR" dirty="0" err="1"/>
              <a:t>Dazé</a:t>
            </a:r>
            <a:r>
              <a:rPr lang="en-US" altLang="ko-KR" dirty="0"/>
              <a:t>: https://napglobalnetwork.org/2021/08/...</a:t>
            </a:r>
          </a:p>
          <a:p>
            <a:endParaRPr lang="en-US" altLang="ko-KR" dirty="0"/>
          </a:p>
          <a:p>
            <a:r>
              <a:rPr lang="en-US" altLang="ko-KR" dirty="0"/>
              <a:t>#</a:t>
            </a:r>
            <a:r>
              <a:rPr lang="en-US" altLang="ko-KR" dirty="0" err="1"/>
              <a:t>ActOnTheGap</a:t>
            </a:r>
            <a:r>
              <a:rPr lang="en-US" altLang="ko-KR" dirty="0"/>
              <a:t> #</a:t>
            </a:r>
            <a:r>
              <a:rPr lang="en-US" altLang="ko-KR" dirty="0" err="1"/>
              <a:t>NAPGender</a:t>
            </a:r>
            <a:r>
              <a:rPr lang="en-US" altLang="ko-KR" dirty="0"/>
              <a:t> #</a:t>
            </a:r>
            <a:r>
              <a:rPr lang="en-US" altLang="ko-KR" dirty="0" err="1"/>
              <a:t>AdaptationMatters</a:t>
            </a:r>
            <a:endParaRPr lang="ko-KR" altLang="en-US" dirty="0"/>
          </a:p>
        </p:txBody>
      </p:sp>
    </p:spTree>
    <p:extLst>
      <p:ext uri="{BB962C8B-B14F-4D97-AF65-F5344CB8AC3E}">
        <p14:creationId xmlns:p14="http://schemas.microsoft.com/office/powerpoint/2010/main" val="18876916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63</a:t>
            </a:fld>
            <a:endParaRPr lang="ko-KR" altLang="en-US"/>
          </a:p>
        </p:txBody>
      </p:sp>
      <p:sp>
        <p:nvSpPr>
          <p:cNvPr id="3" name="직사각형 2"/>
          <p:cNvSpPr/>
          <p:nvPr/>
        </p:nvSpPr>
        <p:spPr>
          <a:xfrm>
            <a:off x="162465" y="116632"/>
            <a:ext cx="4137814" cy="6986528"/>
          </a:xfrm>
          <a:prstGeom prst="rect">
            <a:avLst/>
          </a:prstGeom>
        </p:spPr>
        <p:txBody>
          <a:bodyPr wrap="square">
            <a:spAutoFit/>
          </a:bodyPr>
          <a:lstStyle/>
          <a:p>
            <a:r>
              <a:rPr lang="en-US" altLang="ko-KR" sz="1400" dirty="0" smtClean="0"/>
              <a:t>0:03 why </a:t>
            </a:r>
            <a:r>
              <a:rPr lang="en-US" altLang="ko-KR" sz="1400" dirty="0"/>
              <a:t>gender matters for effective</a:t>
            </a:r>
          </a:p>
          <a:p>
            <a:r>
              <a:rPr lang="en-US" altLang="ko-KR" sz="1400" dirty="0" smtClean="0"/>
              <a:t>0:04 adaptation </a:t>
            </a:r>
            <a:r>
              <a:rPr lang="en-US" altLang="ko-KR" sz="1400" dirty="0"/>
              <a:t>to climate change</a:t>
            </a:r>
          </a:p>
          <a:p>
            <a:r>
              <a:rPr lang="en-US" altLang="ko-KR" sz="1400" dirty="0" smtClean="0"/>
              <a:t>0:07 the </a:t>
            </a:r>
            <a:r>
              <a:rPr lang="en-US" altLang="ko-KR" sz="1400" dirty="0"/>
              <a:t>impact of climate change including</a:t>
            </a:r>
          </a:p>
          <a:p>
            <a:r>
              <a:rPr lang="en-US" altLang="ko-KR" sz="1400" dirty="0" smtClean="0"/>
              <a:t>0:10 seasonal </a:t>
            </a:r>
            <a:r>
              <a:rPr lang="en-US" altLang="ko-KR" sz="1400" dirty="0"/>
              <a:t>changes sea level rise and</a:t>
            </a:r>
          </a:p>
          <a:p>
            <a:r>
              <a:rPr lang="en-US" altLang="ko-KR" sz="1400" dirty="0" smtClean="0"/>
              <a:t>0:13 extreme </a:t>
            </a:r>
            <a:r>
              <a:rPr lang="en-US" altLang="ko-KR" sz="1400" dirty="0"/>
              <a:t>weather events are already</a:t>
            </a:r>
          </a:p>
          <a:p>
            <a:r>
              <a:rPr lang="en-US" altLang="ko-KR" sz="1400" dirty="0" smtClean="0"/>
              <a:t>0:15 affecting </a:t>
            </a:r>
            <a:r>
              <a:rPr lang="en-US" altLang="ko-KR" sz="1400" dirty="0"/>
              <a:t>people's lives in both subtle</a:t>
            </a:r>
          </a:p>
          <a:p>
            <a:r>
              <a:rPr lang="en-US" altLang="ko-KR" sz="1400" dirty="0" smtClean="0"/>
              <a:t>0:17 and </a:t>
            </a:r>
            <a:r>
              <a:rPr lang="en-US" altLang="ko-KR" sz="1400" dirty="0"/>
              <a:t>devastating ways</a:t>
            </a:r>
          </a:p>
          <a:p>
            <a:r>
              <a:rPr lang="en-US" altLang="ko-KR" sz="1400" dirty="0" smtClean="0"/>
              <a:t>0:19 adaptation </a:t>
            </a:r>
            <a:r>
              <a:rPr lang="en-US" altLang="ko-KR" sz="1400" dirty="0"/>
              <a:t>to climate change is the</a:t>
            </a:r>
          </a:p>
          <a:p>
            <a:r>
              <a:rPr lang="en-US" altLang="ko-KR" sz="1400" dirty="0" smtClean="0"/>
              <a:t>0:21 process </a:t>
            </a:r>
            <a:r>
              <a:rPr lang="en-US" altLang="ko-KR" sz="1400" dirty="0"/>
              <a:t>of building the resilience of</a:t>
            </a:r>
          </a:p>
          <a:p>
            <a:r>
              <a:rPr lang="en-US" altLang="ko-KR" sz="1400" dirty="0" smtClean="0"/>
              <a:t>0:23 communities </a:t>
            </a:r>
            <a:r>
              <a:rPr lang="en-US" altLang="ko-KR" sz="1400" dirty="0"/>
              <a:t>ecosystems and economies to</a:t>
            </a:r>
          </a:p>
          <a:p>
            <a:r>
              <a:rPr lang="en-US" altLang="ko-KR" sz="1400" dirty="0" smtClean="0"/>
              <a:t>0:26 these </a:t>
            </a:r>
            <a:r>
              <a:rPr lang="en-US" altLang="ko-KR" sz="1400" dirty="0"/>
              <a:t>impacts</a:t>
            </a:r>
          </a:p>
          <a:p>
            <a:r>
              <a:rPr lang="en-US" altLang="ko-KR" sz="1400" dirty="0" smtClean="0"/>
              <a:t>0:28 it </a:t>
            </a:r>
            <a:r>
              <a:rPr lang="en-US" altLang="ko-KR" sz="1400" dirty="0"/>
              <a:t>requires action at all levels</a:t>
            </a:r>
          </a:p>
          <a:p>
            <a:r>
              <a:rPr lang="en-US" altLang="ko-KR" sz="1400" dirty="0" smtClean="0"/>
              <a:t>0:31 from </a:t>
            </a:r>
            <a:r>
              <a:rPr lang="en-US" altLang="ko-KR" sz="1400" dirty="0"/>
              <a:t>individuals governments and the</a:t>
            </a:r>
          </a:p>
          <a:p>
            <a:r>
              <a:rPr lang="en-US" altLang="ko-KR" sz="1400" dirty="0" smtClean="0"/>
              <a:t>0:33 international </a:t>
            </a:r>
            <a:r>
              <a:rPr lang="en-US" altLang="ko-KR" sz="1400" dirty="0"/>
              <a:t>community</a:t>
            </a:r>
          </a:p>
          <a:p>
            <a:r>
              <a:rPr lang="en-US" altLang="ko-KR" sz="1400" dirty="0" smtClean="0"/>
              <a:t>0:36 for </a:t>
            </a:r>
            <a:r>
              <a:rPr lang="en-US" altLang="ko-KR" sz="1400" dirty="0"/>
              <a:t>adaptation to be effective it's</a:t>
            </a:r>
          </a:p>
          <a:p>
            <a:r>
              <a:rPr lang="en-US" altLang="ko-KR" sz="1400" dirty="0" smtClean="0"/>
              <a:t>0:38 important </a:t>
            </a:r>
            <a:r>
              <a:rPr lang="en-US" altLang="ko-KR" sz="1400" dirty="0"/>
              <a:t>to recognize that the impacts</a:t>
            </a:r>
          </a:p>
          <a:p>
            <a:r>
              <a:rPr lang="en-US" altLang="ko-KR" sz="1400" dirty="0" smtClean="0"/>
              <a:t>0:40 of </a:t>
            </a:r>
            <a:r>
              <a:rPr lang="en-US" altLang="ko-KR" sz="1400" dirty="0"/>
              <a:t>climate change affect different</a:t>
            </a:r>
          </a:p>
          <a:p>
            <a:r>
              <a:rPr lang="en-US" altLang="ko-KR" sz="1400" dirty="0" smtClean="0"/>
              <a:t>0:42 people </a:t>
            </a:r>
            <a:r>
              <a:rPr lang="en-US" altLang="ko-KR" sz="1400" dirty="0"/>
              <a:t>in different ways how they are</a:t>
            </a:r>
          </a:p>
          <a:p>
            <a:r>
              <a:rPr lang="en-US" altLang="ko-KR" sz="1400" dirty="0" smtClean="0"/>
              <a:t>0:44 affected </a:t>
            </a:r>
            <a:r>
              <a:rPr lang="en-US" altLang="ko-KR" sz="1400" dirty="0"/>
              <a:t>depends on where they live and</a:t>
            </a:r>
          </a:p>
          <a:p>
            <a:r>
              <a:rPr lang="en-US" altLang="ko-KR" sz="1400" dirty="0" smtClean="0"/>
              <a:t>0:46 how </a:t>
            </a:r>
            <a:r>
              <a:rPr lang="en-US" altLang="ko-KR" sz="1400" dirty="0"/>
              <a:t>they earn their livelihoods</a:t>
            </a:r>
          </a:p>
          <a:p>
            <a:r>
              <a:rPr lang="en-US" altLang="ko-KR" sz="1400" dirty="0" smtClean="0"/>
              <a:t>0:49 in </a:t>
            </a:r>
            <a:r>
              <a:rPr lang="en-US" altLang="ko-KR" sz="1400" dirty="0"/>
              <a:t>many contexts it also depends on</a:t>
            </a:r>
          </a:p>
          <a:p>
            <a:r>
              <a:rPr lang="en-US" altLang="ko-KR" sz="1400" dirty="0" smtClean="0"/>
              <a:t>0:51 their </a:t>
            </a:r>
            <a:r>
              <a:rPr lang="en-US" altLang="ko-KR" sz="1400" dirty="0"/>
              <a:t>gender</a:t>
            </a:r>
          </a:p>
          <a:p>
            <a:r>
              <a:rPr lang="en-US" altLang="ko-KR" sz="1400" dirty="0" smtClean="0"/>
              <a:t>0:53 women </a:t>
            </a:r>
            <a:r>
              <a:rPr lang="en-US" altLang="ko-KR" sz="1400" dirty="0"/>
              <a:t>men and non-binary people often</a:t>
            </a:r>
          </a:p>
          <a:p>
            <a:r>
              <a:rPr lang="en-US" altLang="ko-KR" sz="1400" dirty="0" smtClean="0"/>
              <a:t>0:56 play </a:t>
            </a:r>
            <a:r>
              <a:rPr lang="en-US" altLang="ko-KR" sz="1400" dirty="0"/>
              <a:t>different roles in their households</a:t>
            </a:r>
          </a:p>
          <a:p>
            <a:r>
              <a:rPr lang="en-US" altLang="ko-KR" sz="1400" dirty="0" smtClean="0"/>
              <a:t>0:57 and </a:t>
            </a:r>
            <a:r>
              <a:rPr lang="en-US" altLang="ko-KR" sz="1400" dirty="0"/>
              <a:t>communities</a:t>
            </a:r>
          </a:p>
          <a:p>
            <a:r>
              <a:rPr lang="en-US" altLang="ko-KR" sz="1400" dirty="0" smtClean="0"/>
              <a:t>0:59 they </a:t>
            </a:r>
            <a:r>
              <a:rPr lang="en-US" altLang="ko-KR" sz="1400" dirty="0"/>
              <a:t>also have different access to</a:t>
            </a:r>
          </a:p>
          <a:p>
            <a:r>
              <a:rPr lang="en-US" altLang="ko-KR" sz="1400" dirty="0" smtClean="0"/>
              <a:t>1:01 resources </a:t>
            </a:r>
            <a:r>
              <a:rPr lang="en-US" altLang="ko-KR" sz="1400" dirty="0"/>
              <a:t>and </a:t>
            </a:r>
            <a:r>
              <a:rPr lang="en-US" altLang="ko-KR" sz="1400" dirty="0" smtClean="0"/>
              <a:t>opportunities</a:t>
            </a:r>
          </a:p>
          <a:p>
            <a:r>
              <a:rPr lang="en-US" altLang="ko-KR" sz="1400" dirty="0" smtClean="0"/>
              <a:t>1:03 these differences influence their</a:t>
            </a:r>
          </a:p>
          <a:p>
            <a:r>
              <a:rPr lang="en-US" altLang="ko-KR" sz="1400" dirty="0" smtClean="0"/>
              <a:t>1:04 vulnerability to climate risks as well</a:t>
            </a:r>
          </a:p>
          <a:p>
            <a:r>
              <a:rPr lang="en-US" altLang="ko-KR" sz="1400" dirty="0" smtClean="0"/>
              <a:t>1:06 as their capacity to prepare for and</a:t>
            </a:r>
          </a:p>
          <a:p>
            <a:r>
              <a:rPr lang="en-US" altLang="ko-KR" sz="1400" dirty="0" smtClean="0"/>
              <a:t>1:09 manage the impacts</a:t>
            </a:r>
          </a:p>
        </p:txBody>
      </p:sp>
      <p:sp>
        <p:nvSpPr>
          <p:cNvPr id="5" name="직사각형 4"/>
          <p:cNvSpPr/>
          <p:nvPr/>
        </p:nvSpPr>
        <p:spPr>
          <a:xfrm>
            <a:off x="4716016" y="116632"/>
            <a:ext cx="4137814" cy="6986528"/>
          </a:xfrm>
          <a:prstGeom prst="rect">
            <a:avLst/>
          </a:prstGeom>
        </p:spPr>
        <p:txBody>
          <a:bodyPr wrap="square">
            <a:spAutoFit/>
          </a:bodyPr>
          <a:lstStyle/>
          <a:p>
            <a:r>
              <a:rPr lang="en-US" altLang="ko-KR" sz="1400" dirty="0"/>
              <a:t>1:11 women and non-binary people are often at</a:t>
            </a:r>
          </a:p>
          <a:p>
            <a:r>
              <a:rPr lang="en-US" altLang="ko-KR" sz="1400" dirty="0" smtClean="0"/>
              <a:t>1:13 a disadvantage as they face barriers in</a:t>
            </a:r>
          </a:p>
          <a:p>
            <a:r>
              <a:rPr lang="en-US" altLang="ko-KR" sz="1400" dirty="0" smtClean="0"/>
              <a:t>1:16 </a:t>
            </a:r>
            <a:r>
              <a:rPr lang="en-US" altLang="ko-KR" sz="1400" dirty="0" err="1" smtClean="0"/>
              <a:t>realising</a:t>
            </a:r>
            <a:r>
              <a:rPr lang="en-US" altLang="ko-KR" sz="1400" dirty="0" smtClean="0"/>
              <a:t> their rights due to norms</a:t>
            </a:r>
          </a:p>
          <a:p>
            <a:r>
              <a:rPr lang="en-US" altLang="ko-KR" sz="1400" dirty="0" smtClean="0"/>
              <a:t>1:18 traditions and policies that perpetuate</a:t>
            </a:r>
          </a:p>
          <a:p>
            <a:r>
              <a:rPr lang="en-US" altLang="ko-KR" sz="1400" dirty="0" smtClean="0"/>
              <a:t>1:20 gender inequality</a:t>
            </a:r>
          </a:p>
          <a:p>
            <a:r>
              <a:rPr lang="en-US" altLang="ko-KR" sz="1400" dirty="0" smtClean="0"/>
              <a:t>1:22 other forms of discrimination for</a:t>
            </a:r>
          </a:p>
          <a:p>
            <a:r>
              <a:rPr lang="en-US" altLang="ko-KR" sz="1400" dirty="0" smtClean="0"/>
              <a:t>1:24 example based on race being indigenous</a:t>
            </a:r>
          </a:p>
          <a:p>
            <a:r>
              <a:rPr lang="en-US" altLang="ko-KR" sz="1400" dirty="0" smtClean="0"/>
              <a:t>1:27 or having a disability also play a role</a:t>
            </a:r>
          </a:p>
          <a:p>
            <a:r>
              <a:rPr lang="en-US" altLang="ko-KR" sz="1400" dirty="0" smtClean="0"/>
              <a:t>1:30 in making some people more vulnerable</a:t>
            </a:r>
          </a:p>
          <a:p>
            <a:r>
              <a:rPr lang="en-US" altLang="ko-KR" sz="1400" dirty="0" smtClean="0"/>
              <a:t>1:32 than others to the same climate impacts</a:t>
            </a:r>
          </a:p>
          <a:p>
            <a:r>
              <a:rPr lang="en-US" altLang="ko-KR" sz="1400" dirty="0" smtClean="0"/>
              <a:t>1:35 this means we can't look at gender in</a:t>
            </a:r>
          </a:p>
          <a:p>
            <a:r>
              <a:rPr lang="en-US" altLang="ko-KR" sz="1400" dirty="0" smtClean="0"/>
              <a:t>1:37 isolation a </a:t>
            </a:r>
            <a:r>
              <a:rPr lang="en-US" altLang="ko-KR" sz="1400" dirty="0" smtClean="0"/>
              <a:t>gender responsive</a:t>
            </a:r>
            <a:r>
              <a:rPr lang="ko-KR" altLang="en-US" sz="1400" dirty="0" smtClean="0"/>
              <a:t> </a:t>
            </a:r>
            <a:endParaRPr lang="en-US" altLang="ko-KR" sz="1400" dirty="0" smtClean="0"/>
          </a:p>
          <a:p>
            <a:r>
              <a:rPr lang="en-US" altLang="ko-KR" sz="1400" dirty="0" smtClean="0"/>
              <a:t>1:39 approach is intersectional recognizing</a:t>
            </a:r>
          </a:p>
          <a:p>
            <a:r>
              <a:rPr lang="en-US" altLang="ko-KR" sz="1400" dirty="0" smtClean="0"/>
              <a:t>1:42 that people have multiple identities</a:t>
            </a:r>
          </a:p>
          <a:p>
            <a:r>
              <a:rPr lang="en-US" altLang="ko-KR" sz="1400" dirty="0" smtClean="0"/>
              <a:t>1:44 that shape their experiences</a:t>
            </a:r>
          </a:p>
          <a:p>
            <a:r>
              <a:rPr lang="en-US" altLang="ko-KR" sz="1400" dirty="0" smtClean="0"/>
              <a:t>1:48 a gender-responsive approach focuses on</a:t>
            </a:r>
          </a:p>
          <a:p>
            <a:r>
              <a:rPr lang="en-US" altLang="ko-KR" sz="1400" dirty="0" smtClean="0"/>
              <a:t>1:50 three things</a:t>
            </a:r>
          </a:p>
          <a:p>
            <a:r>
              <a:rPr lang="en-US" altLang="ko-KR" sz="1400" dirty="0" smtClean="0"/>
              <a:t>1:51 who matters</a:t>
            </a:r>
          </a:p>
          <a:p>
            <a:r>
              <a:rPr lang="en-US" altLang="ko-KR" sz="1400" dirty="0" smtClean="0"/>
              <a:t>1:53 who decides and</a:t>
            </a:r>
          </a:p>
          <a:p>
            <a:r>
              <a:rPr lang="en-US" altLang="ko-KR" sz="1400" dirty="0" smtClean="0"/>
              <a:t>1:55 who benefits</a:t>
            </a:r>
          </a:p>
          <a:p>
            <a:r>
              <a:rPr lang="en-US" altLang="ko-KR" sz="1400" dirty="0" smtClean="0"/>
              <a:t>1:58 the answer to the question of who</a:t>
            </a:r>
          </a:p>
          <a:p>
            <a:r>
              <a:rPr lang="en-US" altLang="ko-KR" sz="1400" dirty="0" smtClean="0"/>
              <a:t>1:59 matters is of course everyone </a:t>
            </a:r>
            <a:r>
              <a:rPr lang="en-US" altLang="ko-KR" sz="1400" dirty="0" err="1" smtClean="0"/>
              <a:t>everyone</a:t>
            </a:r>
            <a:endParaRPr lang="en-US" altLang="ko-KR" sz="1400" dirty="0" smtClean="0"/>
          </a:p>
          <a:p>
            <a:r>
              <a:rPr lang="en-US" altLang="ko-KR" sz="1400" dirty="0" smtClean="0"/>
              <a:t>2:02 matters when it comes to managing the</a:t>
            </a:r>
          </a:p>
          <a:p>
            <a:r>
              <a:rPr lang="en-US" altLang="ko-KR" sz="1400" dirty="0" smtClean="0"/>
              <a:t>2:04 impacts of climate change</a:t>
            </a:r>
          </a:p>
          <a:p>
            <a:r>
              <a:rPr lang="en-US" altLang="ko-KR" sz="1400" dirty="0" smtClean="0"/>
              <a:t>2:05 this means that investments in</a:t>
            </a:r>
          </a:p>
          <a:p>
            <a:r>
              <a:rPr lang="en-US" altLang="ko-KR" sz="1400" dirty="0" smtClean="0"/>
              <a:t>2:07 adaptation must be designed to meet</a:t>
            </a:r>
          </a:p>
          <a:p>
            <a:r>
              <a:rPr lang="en-US" altLang="ko-KR" sz="1400" dirty="0" smtClean="0"/>
              <a:t>2:09 different needs taking into account</a:t>
            </a:r>
          </a:p>
          <a:p>
            <a:r>
              <a:rPr lang="en-US" altLang="ko-KR" sz="1400" dirty="0" smtClean="0"/>
              <a:t>2:11 people's gender and their social status</a:t>
            </a:r>
          </a:p>
          <a:p>
            <a:r>
              <a:rPr lang="en-US" altLang="ko-KR" sz="1400" dirty="0" smtClean="0"/>
              <a:t>2:14 when it comes to who decides we must</a:t>
            </a:r>
          </a:p>
          <a:p>
            <a:r>
              <a:rPr lang="en-US" altLang="ko-KR" sz="1400" dirty="0" smtClean="0"/>
              <a:t>2:16 consider who is typically excluded from</a:t>
            </a:r>
          </a:p>
          <a:p>
            <a:r>
              <a:rPr lang="en-US" altLang="ko-KR" sz="1400" dirty="0" smtClean="0"/>
              <a:t>2:18 planning and decision making</a:t>
            </a:r>
          </a:p>
          <a:p>
            <a:endParaRPr lang="en-US" altLang="ko-KR" sz="1400" dirty="0"/>
          </a:p>
        </p:txBody>
      </p:sp>
    </p:spTree>
    <p:extLst>
      <p:ext uri="{BB962C8B-B14F-4D97-AF65-F5344CB8AC3E}">
        <p14:creationId xmlns:p14="http://schemas.microsoft.com/office/powerpoint/2010/main" val="25126961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64</a:t>
            </a:fld>
            <a:endParaRPr lang="ko-KR" altLang="en-US"/>
          </a:p>
        </p:txBody>
      </p:sp>
      <p:sp>
        <p:nvSpPr>
          <p:cNvPr id="3" name="직사각형 2"/>
          <p:cNvSpPr/>
          <p:nvPr/>
        </p:nvSpPr>
        <p:spPr>
          <a:xfrm>
            <a:off x="428026" y="297009"/>
            <a:ext cx="4137814" cy="5909310"/>
          </a:xfrm>
          <a:prstGeom prst="rect">
            <a:avLst/>
          </a:prstGeom>
        </p:spPr>
        <p:txBody>
          <a:bodyPr wrap="square">
            <a:spAutoFit/>
          </a:bodyPr>
          <a:lstStyle/>
          <a:p>
            <a:r>
              <a:rPr lang="en-US" altLang="ko-KR" sz="1400" dirty="0" smtClean="0"/>
              <a:t>2:20 agenda gender-responsive approach brings</a:t>
            </a:r>
          </a:p>
          <a:p>
            <a:r>
              <a:rPr lang="en-US" altLang="ko-KR" sz="1400" dirty="0" smtClean="0"/>
              <a:t>2:23 diverse voices to the table recognizing</a:t>
            </a:r>
          </a:p>
          <a:p>
            <a:r>
              <a:rPr lang="en-US" altLang="ko-KR" sz="1400" dirty="0" smtClean="0"/>
              <a:t>2:25 the value of their knowledge and their</a:t>
            </a:r>
          </a:p>
          <a:p>
            <a:r>
              <a:rPr lang="en-US" altLang="ko-KR" sz="1400" dirty="0" smtClean="0"/>
              <a:t>2:27 potential as agents of change</a:t>
            </a:r>
          </a:p>
          <a:p>
            <a:r>
              <a:rPr lang="en-US" altLang="ko-KR" sz="1400" dirty="0" smtClean="0"/>
              <a:t>2:30 without careful attention to gender and</a:t>
            </a:r>
          </a:p>
          <a:p>
            <a:r>
              <a:rPr lang="en-US" altLang="ko-KR" sz="1400" dirty="0" smtClean="0"/>
              <a:t>2:32 social dynamics there is a risk that</a:t>
            </a:r>
          </a:p>
          <a:p>
            <a:r>
              <a:rPr lang="en-US" altLang="ko-KR" sz="1400" dirty="0" smtClean="0"/>
              <a:t>2:34 adaptation investments actually</a:t>
            </a:r>
          </a:p>
          <a:p>
            <a:r>
              <a:rPr lang="en-US" altLang="ko-KR" sz="1400" dirty="0" smtClean="0"/>
              <a:t>2:36 reinforce existing inequalities in</a:t>
            </a:r>
          </a:p>
          <a:p>
            <a:r>
              <a:rPr lang="en-US" altLang="ko-KR" sz="1400" dirty="0" smtClean="0"/>
              <a:t>2:38 wealth and power structures rather than</a:t>
            </a:r>
          </a:p>
          <a:p>
            <a:r>
              <a:rPr lang="en-US" altLang="ko-KR" sz="1400" dirty="0" smtClean="0"/>
              <a:t>2:40 benefiting the most vulnerable people</a:t>
            </a:r>
          </a:p>
          <a:p>
            <a:r>
              <a:rPr lang="en-US" altLang="ko-KR" sz="1400" dirty="0" smtClean="0"/>
              <a:t>2:42 adaptation is effective when it is</a:t>
            </a:r>
          </a:p>
          <a:p>
            <a:r>
              <a:rPr lang="en-US" altLang="ko-KR" sz="1400" dirty="0" smtClean="0"/>
              <a:t>2:45 equitable providing opportunities and</a:t>
            </a:r>
          </a:p>
          <a:p>
            <a:r>
              <a:rPr lang="en-US" altLang="ko-KR" sz="1400" dirty="0" smtClean="0"/>
              <a:t>2:47 benefits for all people</a:t>
            </a:r>
          </a:p>
          <a:p>
            <a:r>
              <a:rPr lang="en-US" altLang="ko-KR" sz="1400" dirty="0" smtClean="0"/>
              <a:t>2:49 governments private sector actors</a:t>
            </a:r>
          </a:p>
          <a:p>
            <a:r>
              <a:rPr lang="en-US" altLang="ko-KR" sz="1400" dirty="0" smtClean="0"/>
              <a:t>2:52 civil society organizations</a:t>
            </a:r>
          </a:p>
          <a:p>
            <a:r>
              <a:rPr lang="en-US" altLang="ko-KR" sz="1400" dirty="0" smtClean="0"/>
              <a:t>2:54 and communities around the world are</a:t>
            </a:r>
          </a:p>
          <a:p>
            <a:r>
              <a:rPr lang="en-US" altLang="ko-KR" sz="1400" dirty="0" smtClean="0"/>
              <a:t>2:56 ramping up efforts to respond to the</a:t>
            </a:r>
          </a:p>
          <a:p>
            <a:r>
              <a:rPr lang="en-US" altLang="ko-KR" sz="1400" dirty="0" smtClean="0"/>
              <a:t>2:58 impacts of climate change</a:t>
            </a:r>
          </a:p>
          <a:p>
            <a:r>
              <a:rPr lang="en-US" altLang="ko-KR" sz="1400" dirty="0" smtClean="0"/>
              <a:t>3:00 we have an opportunity to ensure that</a:t>
            </a:r>
          </a:p>
          <a:p>
            <a:r>
              <a:rPr lang="en-US" altLang="ko-KR" sz="1400" dirty="0" smtClean="0"/>
              <a:t>3:02 these efforts also generate progress</a:t>
            </a:r>
          </a:p>
          <a:p>
            <a:r>
              <a:rPr lang="en-US" altLang="ko-KR" sz="1400" dirty="0" smtClean="0"/>
              <a:t>3:05 towards gender equality to make this</a:t>
            </a:r>
          </a:p>
          <a:p>
            <a:r>
              <a:rPr lang="en-US" altLang="ko-KR" sz="1400" dirty="0" smtClean="0"/>
              <a:t>3:07 happen we need a gender responsive</a:t>
            </a:r>
          </a:p>
          <a:p>
            <a:r>
              <a:rPr lang="en-US" altLang="ko-KR" sz="1400" dirty="0" smtClean="0"/>
              <a:t>3:09 approach to adaptation</a:t>
            </a:r>
          </a:p>
          <a:p>
            <a:r>
              <a:rPr lang="en-US" altLang="ko-KR" sz="1400" dirty="0" smtClean="0"/>
              <a:t>3:11 this is the only way we can build</a:t>
            </a:r>
          </a:p>
          <a:p>
            <a:r>
              <a:rPr lang="en-US" altLang="ko-KR" sz="1400" dirty="0" smtClean="0"/>
              <a:t>3:13 families communities and societies that</a:t>
            </a:r>
          </a:p>
          <a:p>
            <a:r>
              <a:rPr lang="en-US" altLang="ko-KR" sz="1400" dirty="0" smtClean="0"/>
              <a:t>3:16 are resilient to the impacts of climate</a:t>
            </a:r>
          </a:p>
          <a:p>
            <a:r>
              <a:rPr lang="en-US" altLang="ko-KR" sz="1400" dirty="0" smtClean="0"/>
              <a:t>3:18 change</a:t>
            </a:r>
            <a:endParaRPr lang="en-US" altLang="ko-KR" sz="1400" dirty="0"/>
          </a:p>
        </p:txBody>
      </p:sp>
    </p:spTree>
    <p:extLst>
      <p:ext uri="{BB962C8B-B14F-4D97-AF65-F5344CB8AC3E}">
        <p14:creationId xmlns:p14="http://schemas.microsoft.com/office/powerpoint/2010/main" val="15297549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65</a:t>
            </a:fld>
            <a:endParaRPr lang="ko-KR" altLang="en-US"/>
          </a:p>
        </p:txBody>
      </p:sp>
      <p:sp>
        <p:nvSpPr>
          <p:cNvPr id="3" name="TextBox 2"/>
          <p:cNvSpPr txBox="1"/>
          <p:nvPr/>
        </p:nvSpPr>
        <p:spPr>
          <a:xfrm>
            <a:off x="755576" y="692696"/>
            <a:ext cx="5040560" cy="523220"/>
          </a:xfrm>
          <a:prstGeom prst="rect">
            <a:avLst/>
          </a:prstGeom>
          <a:noFill/>
        </p:spPr>
        <p:txBody>
          <a:bodyPr wrap="square" rtlCol="0">
            <a:spAutoFit/>
          </a:bodyPr>
          <a:lstStyle/>
          <a:p>
            <a:r>
              <a:rPr lang="ko-KR" altLang="en-US" sz="2800" dirty="0" smtClean="0"/>
              <a:t>지구촌 여성들의 활동</a:t>
            </a:r>
            <a:endParaRPr lang="ko-KR" altLang="en-US" sz="2800" dirty="0"/>
          </a:p>
        </p:txBody>
      </p:sp>
    </p:spTree>
    <p:extLst>
      <p:ext uri="{BB962C8B-B14F-4D97-AF65-F5344CB8AC3E}">
        <p14:creationId xmlns:p14="http://schemas.microsoft.com/office/powerpoint/2010/main" val="1095862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035" y="116632"/>
            <a:ext cx="5400600" cy="6328189"/>
          </a:xfrm>
          <a:prstGeom prst="rect">
            <a:avLst/>
          </a:prstGeom>
        </p:spPr>
      </p:pic>
      <p:sp>
        <p:nvSpPr>
          <p:cNvPr id="3" name="TextBox 2"/>
          <p:cNvSpPr txBox="1"/>
          <p:nvPr/>
        </p:nvSpPr>
        <p:spPr>
          <a:xfrm>
            <a:off x="395536" y="476672"/>
            <a:ext cx="2304256" cy="646331"/>
          </a:xfrm>
          <a:prstGeom prst="rect">
            <a:avLst/>
          </a:prstGeom>
          <a:noFill/>
        </p:spPr>
        <p:txBody>
          <a:bodyPr wrap="square" rtlCol="0">
            <a:spAutoFit/>
          </a:bodyPr>
          <a:lstStyle/>
          <a:p>
            <a:r>
              <a:rPr lang="ko-KR" altLang="en-US" dirty="0" smtClean="0">
                <a:solidFill>
                  <a:prstClr val="black"/>
                </a:solidFill>
              </a:rPr>
              <a:t>북유럽국가의 </a:t>
            </a:r>
            <a:endParaRPr lang="en-US" altLang="ko-KR" dirty="0" smtClean="0">
              <a:solidFill>
                <a:prstClr val="black"/>
              </a:solidFill>
            </a:endParaRPr>
          </a:p>
          <a:p>
            <a:r>
              <a:rPr lang="ko-KR" altLang="en-US" dirty="0" smtClean="0">
                <a:solidFill>
                  <a:prstClr val="black"/>
                </a:solidFill>
              </a:rPr>
              <a:t>기후변화 관련 행동</a:t>
            </a:r>
            <a:endParaRPr lang="ko-KR" altLang="en-US" dirty="0">
              <a:solidFill>
                <a:prstClr val="black"/>
              </a:solidFill>
            </a:endParaRPr>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66</a:t>
            </a:fld>
            <a:endParaRPr lang="ko-KR" altLang="en-US"/>
          </a:p>
        </p:txBody>
      </p:sp>
    </p:spTree>
    <p:extLst>
      <p:ext uri="{BB962C8B-B14F-4D97-AF65-F5344CB8AC3E}">
        <p14:creationId xmlns:p14="http://schemas.microsoft.com/office/powerpoint/2010/main" val="16115857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4624"/>
            <a:ext cx="5105400" cy="6858000"/>
          </a:xfrm>
          <a:prstGeom prst="rect">
            <a:avLst/>
          </a:prstGeom>
        </p:spPr>
      </p:pic>
      <p:sp>
        <p:nvSpPr>
          <p:cNvPr id="3" name="TextBox 2"/>
          <p:cNvSpPr txBox="1"/>
          <p:nvPr/>
        </p:nvSpPr>
        <p:spPr>
          <a:xfrm>
            <a:off x="5428928" y="764704"/>
            <a:ext cx="3715072" cy="3693319"/>
          </a:xfrm>
          <a:prstGeom prst="rect">
            <a:avLst/>
          </a:prstGeom>
          <a:noFill/>
        </p:spPr>
        <p:txBody>
          <a:bodyPr wrap="square" rtlCol="0">
            <a:spAutoFit/>
          </a:bodyPr>
          <a:lstStyle/>
          <a:p>
            <a:r>
              <a:rPr lang="ko-KR" altLang="en-US" dirty="0" err="1" smtClean="0">
                <a:solidFill>
                  <a:prstClr val="black"/>
                </a:solidFill>
              </a:rPr>
              <a:t>젠더와</a:t>
            </a:r>
            <a:r>
              <a:rPr lang="en-US" altLang="ko-KR" dirty="0" smtClean="0">
                <a:solidFill>
                  <a:prstClr val="black"/>
                </a:solidFill>
              </a:rPr>
              <a:t> </a:t>
            </a:r>
            <a:r>
              <a:rPr lang="ko-KR" altLang="en-US" dirty="0" smtClean="0">
                <a:solidFill>
                  <a:prstClr val="black"/>
                </a:solidFill>
              </a:rPr>
              <a:t>기후 관련 북유럽국가 행동</a:t>
            </a:r>
            <a:endParaRPr lang="en-US" altLang="ko-KR" dirty="0" smtClean="0">
              <a:solidFill>
                <a:prstClr val="black"/>
              </a:solidFill>
            </a:endParaRPr>
          </a:p>
          <a:p>
            <a:endParaRPr lang="en-US" altLang="ko-KR" dirty="0" smtClean="0">
              <a:solidFill>
                <a:prstClr val="black"/>
              </a:solidFill>
            </a:endParaRPr>
          </a:p>
          <a:p>
            <a:r>
              <a:rPr lang="ko-KR" altLang="en-US" dirty="0" smtClean="0">
                <a:solidFill>
                  <a:prstClr val="black"/>
                </a:solidFill>
              </a:rPr>
              <a:t>북유럽 국가들의 보다 성인지적인 기후행동을 디자인하기 위한 시도들을 지원</a:t>
            </a:r>
            <a:endParaRPr lang="en-US" altLang="ko-KR" dirty="0" smtClean="0">
              <a:solidFill>
                <a:prstClr val="black"/>
              </a:solidFill>
            </a:endParaRPr>
          </a:p>
          <a:p>
            <a:endParaRPr lang="en-US" altLang="ko-KR" dirty="0" smtClean="0">
              <a:solidFill>
                <a:prstClr val="black"/>
              </a:solidFill>
            </a:endParaRPr>
          </a:p>
          <a:p>
            <a:r>
              <a:rPr lang="en-US" altLang="ko-KR" dirty="0" smtClean="0">
                <a:solidFill>
                  <a:prstClr val="black"/>
                </a:solidFill>
              </a:rPr>
              <a:t>; </a:t>
            </a:r>
            <a:r>
              <a:rPr lang="ko-KR" altLang="en-US" dirty="0" smtClean="0">
                <a:solidFill>
                  <a:prstClr val="black"/>
                </a:solidFill>
              </a:rPr>
              <a:t>협상 테이블에 자리 마련하기</a:t>
            </a:r>
            <a:r>
              <a:rPr lang="en-US" altLang="ko-KR" dirty="0" smtClean="0">
                <a:solidFill>
                  <a:prstClr val="black"/>
                </a:solidFill>
              </a:rPr>
              <a:t>; </a:t>
            </a:r>
            <a:r>
              <a:rPr lang="ko-KR" altLang="en-US" dirty="0" smtClean="0">
                <a:solidFill>
                  <a:prstClr val="black"/>
                </a:solidFill>
              </a:rPr>
              <a:t>국제협상에</a:t>
            </a:r>
            <a:r>
              <a:rPr lang="en-US" altLang="ko-KR" dirty="0" smtClean="0">
                <a:solidFill>
                  <a:prstClr val="black"/>
                </a:solidFill>
              </a:rPr>
              <a:t> </a:t>
            </a:r>
            <a:r>
              <a:rPr lang="ko-KR" altLang="en-US" dirty="0" err="1" smtClean="0">
                <a:solidFill>
                  <a:prstClr val="black"/>
                </a:solidFill>
              </a:rPr>
              <a:t>성평등</a:t>
            </a:r>
            <a:r>
              <a:rPr lang="ko-KR" altLang="en-US" dirty="0" smtClean="0">
                <a:solidFill>
                  <a:prstClr val="black"/>
                </a:solidFill>
              </a:rPr>
              <a:t> 통합</a:t>
            </a:r>
            <a:r>
              <a:rPr lang="en-US" altLang="ko-KR" dirty="0" smtClean="0">
                <a:solidFill>
                  <a:prstClr val="black"/>
                </a:solidFill>
              </a:rPr>
              <a:t>, </a:t>
            </a:r>
            <a:r>
              <a:rPr lang="ko-KR" altLang="en-US" dirty="0" smtClean="0">
                <a:solidFill>
                  <a:prstClr val="black"/>
                </a:solidFill>
              </a:rPr>
              <a:t>여성대표기금 </a:t>
            </a:r>
            <a:r>
              <a:rPr lang="en-US" altLang="ko-KR" dirty="0" smtClean="0">
                <a:solidFill>
                  <a:prstClr val="black"/>
                </a:solidFill>
              </a:rPr>
              <a:t>(</a:t>
            </a:r>
            <a:r>
              <a:rPr lang="ko-KR" altLang="en-US" dirty="0" smtClean="0">
                <a:solidFill>
                  <a:prstClr val="black"/>
                </a:solidFill>
              </a:rPr>
              <a:t>훈련</a:t>
            </a:r>
            <a:r>
              <a:rPr lang="en-US" altLang="ko-KR" dirty="0" smtClean="0">
                <a:solidFill>
                  <a:prstClr val="black"/>
                </a:solidFill>
              </a:rPr>
              <a:t>, </a:t>
            </a:r>
            <a:r>
              <a:rPr lang="ko-KR" altLang="en-US" dirty="0" smtClean="0">
                <a:solidFill>
                  <a:prstClr val="black"/>
                </a:solidFill>
              </a:rPr>
              <a:t>연대 등 </a:t>
            </a:r>
            <a:r>
              <a:rPr lang="en-US" altLang="ko-KR" dirty="0" smtClean="0">
                <a:solidFill>
                  <a:prstClr val="black"/>
                </a:solidFill>
              </a:rPr>
              <a:t>30</a:t>
            </a:r>
            <a:r>
              <a:rPr lang="ko-KR" altLang="en-US" dirty="0" smtClean="0">
                <a:solidFill>
                  <a:prstClr val="black"/>
                </a:solidFill>
              </a:rPr>
              <a:t>개국 </a:t>
            </a:r>
            <a:r>
              <a:rPr lang="en-US" altLang="ko-KR" dirty="0" smtClean="0">
                <a:solidFill>
                  <a:prstClr val="black"/>
                </a:solidFill>
              </a:rPr>
              <a:t>50</a:t>
            </a:r>
            <a:r>
              <a:rPr lang="ko-KR" altLang="en-US" dirty="0" smtClean="0">
                <a:solidFill>
                  <a:prstClr val="black"/>
                </a:solidFill>
              </a:rPr>
              <a:t>명의 여성대표 지원</a:t>
            </a:r>
            <a:r>
              <a:rPr lang="en-US" altLang="ko-KR" dirty="0" smtClean="0">
                <a:solidFill>
                  <a:prstClr val="black"/>
                </a:solidFill>
              </a:rPr>
              <a:t>, </a:t>
            </a:r>
            <a:r>
              <a:rPr lang="ko-KR" altLang="en-US" dirty="0" smtClean="0">
                <a:solidFill>
                  <a:prstClr val="black"/>
                </a:solidFill>
              </a:rPr>
              <a:t>여성 </a:t>
            </a:r>
            <a:r>
              <a:rPr lang="en-US" altLang="ko-KR" dirty="0" smtClean="0">
                <a:solidFill>
                  <a:prstClr val="black"/>
                </a:solidFill>
              </a:rPr>
              <a:t>300</a:t>
            </a:r>
            <a:r>
              <a:rPr lang="ko-KR" altLang="en-US" dirty="0" smtClean="0">
                <a:solidFill>
                  <a:prstClr val="black"/>
                </a:solidFill>
              </a:rPr>
              <a:t>명에 대한 훈련 등 기타 지원</a:t>
            </a:r>
            <a:r>
              <a:rPr lang="en-US" altLang="ko-KR" dirty="0" smtClean="0">
                <a:solidFill>
                  <a:prstClr val="black"/>
                </a:solidFill>
              </a:rPr>
              <a:t>)</a:t>
            </a:r>
          </a:p>
          <a:p>
            <a:endParaRPr lang="en-US" altLang="ko-KR" dirty="0" smtClean="0">
              <a:solidFill>
                <a:prstClr val="black"/>
              </a:solidFill>
            </a:endParaRPr>
          </a:p>
          <a:p>
            <a:pPr marL="285750" indent="-285750">
              <a:buFontTx/>
              <a:buChar char="-"/>
            </a:pPr>
            <a:endParaRPr lang="ko-KR" altLang="en-US" dirty="0">
              <a:solidFill>
                <a:prstClr val="black"/>
              </a:solidFill>
            </a:endParaRPr>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67</a:t>
            </a:fld>
            <a:endParaRPr lang="ko-KR" altLang="en-US"/>
          </a:p>
        </p:txBody>
      </p:sp>
    </p:spTree>
    <p:extLst>
      <p:ext uri="{BB962C8B-B14F-4D97-AF65-F5344CB8AC3E}">
        <p14:creationId xmlns:p14="http://schemas.microsoft.com/office/powerpoint/2010/main" val="39798626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003"/>
            <a:ext cx="4968552" cy="4775331"/>
          </a:xfrm>
          <a:prstGeom prst="rect">
            <a:avLst/>
          </a:prstGeom>
        </p:spPr>
      </p:pic>
      <p:sp>
        <p:nvSpPr>
          <p:cNvPr id="3" name="TextBox 2"/>
          <p:cNvSpPr txBox="1"/>
          <p:nvPr/>
        </p:nvSpPr>
        <p:spPr>
          <a:xfrm>
            <a:off x="5076056" y="260648"/>
            <a:ext cx="3960440" cy="3754874"/>
          </a:xfrm>
          <a:prstGeom prst="rect">
            <a:avLst/>
          </a:prstGeom>
          <a:noFill/>
        </p:spPr>
        <p:txBody>
          <a:bodyPr wrap="square" rtlCol="0">
            <a:spAutoFit/>
          </a:bodyPr>
          <a:lstStyle/>
          <a:p>
            <a:r>
              <a:rPr lang="ko-KR" altLang="en-US" dirty="0" err="1" smtClean="0">
                <a:solidFill>
                  <a:prstClr val="black"/>
                </a:solidFill>
              </a:rPr>
              <a:t>거버넌스</a:t>
            </a:r>
            <a:r>
              <a:rPr lang="en-US" altLang="ko-KR" dirty="0" smtClean="0">
                <a:solidFill>
                  <a:prstClr val="black"/>
                </a:solidFill>
              </a:rPr>
              <a:t>;</a:t>
            </a:r>
          </a:p>
          <a:p>
            <a:r>
              <a:rPr lang="ko-KR" altLang="en-US" dirty="0" smtClean="0">
                <a:solidFill>
                  <a:prstClr val="black"/>
                </a:solidFill>
              </a:rPr>
              <a:t>유엔</a:t>
            </a:r>
            <a:r>
              <a:rPr lang="en-US" altLang="ko-KR" dirty="0" smtClean="0">
                <a:solidFill>
                  <a:prstClr val="black"/>
                </a:solidFill>
              </a:rPr>
              <a:t>+</a:t>
            </a:r>
            <a:r>
              <a:rPr lang="ko-KR" altLang="en-US" dirty="0">
                <a:solidFill>
                  <a:prstClr val="black"/>
                </a:solidFill>
              </a:rPr>
              <a:t>독</a:t>
            </a:r>
            <a:r>
              <a:rPr lang="ko-KR" altLang="en-US" dirty="0" smtClean="0">
                <a:solidFill>
                  <a:prstClr val="black"/>
                </a:solidFill>
              </a:rPr>
              <a:t>일정부</a:t>
            </a:r>
            <a:r>
              <a:rPr lang="en-US" altLang="ko-KR" dirty="0" smtClean="0">
                <a:solidFill>
                  <a:prstClr val="black"/>
                </a:solidFill>
              </a:rPr>
              <a:t>+NGO (</a:t>
            </a:r>
            <a:r>
              <a:rPr lang="ko-KR" altLang="en-US" dirty="0" err="1" smtClean="0">
                <a:solidFill>
                  <a:prstClr val="black"/>
                </a:solidFill>
              </a:rPr>
              <a:t>젠더와기후변화</a:t>
            </a:r>
            <a:r>
              <a:rPr lang="en-US" altLang="ko-KR" dirty="0" smtClean="0">
                <a:solidFill>
                  <a:prstClr val="black"/>
                </a:solidFill>
              </a:rPr>
              <a:t>)</a:t>
            </a:r>
          </a:p>
          <a:p>
            <a:endParaRPr lang="en-US" altLang="ko-KR" dirty="0">
              <a:solidFill>
                <a:prstClr val="black"/>
              </a:solidFill>
            </a:endParaRPr>
          </a:p>
          <a:p>
            <a:r>
              <a:rPr lang="en-US" altLang="ko-KR" i="1" dirty="0" smtClean="0">
                <a:solidFill>
                  <a:prstClr val="black"/>
                </a:solidFill>
              </a:rPr>
              <a:t>“</a:t>
            </a:r>
            <a:r>
              <a:rPr lang="ko-KR" altLang="en-US" i="1" dirty="0" err="1" smtClean="0">
                <a:solidFill>
                  <a:prstClr val="black"/>
                </a:solidFill>
              </a:rPr>
              <a:t>젠더와</a:t>
            </a:r>
            <a:r>
              <a:rPr lang="ko-KR" altLang="en-US" i="1" dirty="0" smtClean="0">
                <a:solidFill>
                  <a:prstClr val="black"/>
                </a:solidFill>
              </a:rPr>
              <a:t> 도시기후정책</a:t>
            </a:r>
            <a:r>
              <a:rPr lang="en-US" altLang="ko-KR" i="1" dirty="0" smtClean="0">
                <a:solidFill>
                  <a:prstClr val="black"/>
                </a:solidFill>
              </a:rPr>
              <a:t>”</a:t>
            </a:r>
          </a:p>
          <a:p>
            <a:r>
              <a:rPr lang="en-US" altLang="ko-KR" i="1" dirty="0" smtClean="0">
                <a:solidFill>
                  <a:prstClr val="black"/>
                </a:solidFill>
              </a:rPr>
              <a:t>; </a:t>
            </a:r>
            <a:r>
              <a:rPr lang="ko-KR" altLang="en-US" i="1" dirty="0" smtClean="0">
                <a:solidFill>
                  <a:prstClr val="black"/>
                </a:solidFill>
              </a:rPr>
              <a:t>성인지적인 정책이 변화를 만든다</a:t>
            </a:r>
            <a:r>
              <a:rPr lang="en-US" altLang="ko-KR" i="1" dirty="0" smtClean="0">
                <a:solidFill>
                  <a:prstClr val="black"/>
                </a:solidFill>
              </a:rPr>
              <a:t>.</a:t>
            </a:r>
          </a:p>
          <a:p>
            <a:endParaRPr lang="en-US" altLang="ko-KR" i="1" dirty="0">
              <a:solidFill>
                <a:prstClr val="black"/>
              </a:solidFill>
            </a:endParaRPr>
          </a:p>
          <a:p>
            <a:r>
              <a:rPr lang="ko-KR" altLang="en-US" sz="1400" i="1" dirty="0" smtClean="0">
                <a:solidFill>
                  <a:prstClr val="black"/>
                </a:solidFill>
              </a:rPr>
              <a:t>우선 계획</a:t>
            </a:r>
            <a:r>
              <a:rPr lang="en-US" altLang="ko-KR" sz="1400" i="1" dirty="0" smtClean="0">
                <a:solidFill>
                  <a:prstClr val="black"/>
                </a:solidFill>
              </a:rPr>
              <a:t>,</a:t>
            </a:r>
            <a:r>
              <a:rPr lang="ko-KR" altLang="en-US" sz="1400" i="1" dirty="0" smtClean="0">
                <a:solidFill>
                  <a:prstClr val="black"/>
                </a:solidFill>
              </a:rPr>
              <a:t> 의사결정의 남녀 </a:t>
            </a:r>
            <a:r>
              <a:rPr lang="ko-KR" altLang="en-US" sz="1400" i="1" dirty="0" err="1" smtClean="0">
                <a:solidFill>
                  <a:prstClr val="black"/>
                </a:solidFill>
              </a:rPr>
              <a:t>성균형을</a:t>
            </a:r>
            <a:r>
              <a:rPr lang="ko-KR" altLang="en-US" sz="1400" i="1" dirty="0" smtClean="0">
                <a:solidFill>
                  <a:prstClr val="black"/>
                </a:solidFill>
              </a:rPr>
              <a:t> 증진한다</a:t>
            </a:r>
            <a:r>
              <a:rPr lang="en-US" altLang="ko-KR" sz="1400" i="1" dirty="0" smtClean="0">
                <a:solidFill>
                  <a:prstClr val="black"/>
                </a:solidFill>
              </a:rPr>
              <a:t>.</a:t>
            </a:r>
          </a:p>
          <a:p>
            <a:r>
              <a:rPr lang="ko-KR" altLang="en-US" sz="1400" i="1" dirty="0" smtClean="0">
                <a:solidFill>
                  <a:prstClr val="black"/>
                </a:solidFill>
              </a:rPr>
              <a:t>둘째</a:t>
            </a:r>
            <a:r>
              <a:rPr lang="en-US" altLang="ko-KR" sz="1400" i="1" dirty="0" smtClean="0">
                <a:solidFill>
                  <a:prstClr val="black"/>
                </a:solidFill>
              </a:rPr>
              <a:t>, </a:t>
            </a:r>
            <a:r>
              <a:rPr lang="ko-KR" altLang="en-US" sz="1400" i="1" dirty="0" smtClean="0">
                <a:solidFill>
                  <a:prstClr val="black"/>
                </a:solidFill>
              </a:rPr>
              <a:t>지역주민의 필요에 답하는 기후정책이 되도록 한다</a:t>
            </a:r>
            <a:r>
              <a:rPr lang="en-US" altLang="ko-KR" sz="1400" i="1" dirty="0" smtClean="0">
                <a:solidFill>
                  <a:prstClr val="black"/>
                </a:solidFill>
              </a:rPr>
              <a:t>. </a:t>
            </a:r>
            <a:r>
              <a:rPr lang="ko-KR" altLang="en-US" sz="1400" i="1" dirty="0" smtClean="0">
                <a:solidFill>
                  <a:prstClr val="black"/>
                </a:solidFill>
              </a:rPr>
              <a:t>그래서 여성의 목소리가 중요하다</a:t>
            </a:r>
            <a:r>
              <a:rPr lang="en-US" altLang="ko-KR" sz="1400" i="1" dirty="0" smtClean="0">
                <a:solidFill>
                  <a:prstClr val="black"/>
                </a:solidFill>
              </a:rPr>
              <a:t>. </a:t>
            </a:r>
          </a:p>
          <a:p>
            <a:r>
              <a:rPr lang="ko-KR" altLang="en-US" sz="1400" i="1" dirty="0" smtClean="0">
                <a:solidFill>
                  <a:prstClr val="black"/>
                </a:solidFill>
              </a:rPr>
              <a:t>셋째</a:t>
            </a:r>
            <a:r>
              <a:rPr lang="en-US" altLang="ko-KR" sz="1400" i="1" dirty="0" smtClean="0">
                <a:solidFill>
                  <a:prstClr val="black"/>
                </a:solidFill>
              </a:rPr>
              <a:t>, </a:t>
            </a:r>
            <a:r>
              <a:rPr lang="ko-KR" altLang="en-US" sz="1400" i="1" dirty="0" smtClean="0">
                <a:solidFill>
                  <a:prstClr val="black"/>
                </a:solidFill>
              </a:rPr>
              <a:t>성별영향평가를 토대로 우선수위를 정한다</a:t>
            </a:r>
            <a:r>
              <a:rPr lang="en-US" altLang="ko-KR" sz="1400" i="1" dirty="0" smtClean="0">
                <a:solidFill>
                  <a:prstClr val="black"/>
                </a:solidFill>
              </a:rPr>
              <a:t>.</a:t>
            </a:r>
          </a:p>
          <a:p>
            <a:r>
              <a:rPr lang="ko-KR" altLang="en-US" sz="1400" i="1" dirty="0" smtClean="0">
                <a:solidFill>
                  <a:prstClr val="black"/>
                </a:solidFill>
              </a:rPr>
              <a:t>넷째</a:t>
            </a:r>
            <a:r>
              <a:rPr lang="en-US" altLang="ko-KR" sz="1400" i="1" dirty="0" smtClean="0">
                <a:solidFill>
                  <a:prstClr val="black"/>
                </a:solidFill>
              </a:rPr>
              <a:t>, </a:t>
            </a:r>
            <a:r>
              <a:rPr lang="ko-KR" altLang="en-US" sz="1400" i="1" dirty="0" smtClean="0">
                <a:solidFill>
                  <a:prstClr val="black"/>
                </a:solidFill>
              </a:rPr>
              <a:t>기후정책의 성인지적 접근은 </a:t>
            </a:r>
            <a:r>
              <a:rPr lang="ko-KR" altLang="en-US" sz="1400" i="1" dirty="0">
                <a:solidFill>
                  <a:prstClr val="black"/>
                </a:solidFill>
              </a:rPr>
              <a:t>모니터링</a:t>
            </a:r>
            <a:r>
              <a:rPr lang="en-US" altLang="ko-KR" sz="1400" i="1" dirty="0">
                <a:solidFill>
                  <a:prstClr val="black"/>
                </a:solidFill>
              </a:rPr>
              <a:t>, </a:t>
            </a:r>
            <a:r>
              <a:rPr lang="ko-KR" altLang="en-US" sz="1400" i="1" dirty="0">
                <a:solidFill>
                  <a:prstClr val="black"/>
                </a:solidFill>
              </a:rPr>
              <a:t>자원배분</a:t>
            </a:r>
            <a:r>
              <a:rPr lang="en-US" altLang="ko-KR" sz="1400" i="1" dirty="0">
                <a:solidFill>
                  <a:prstClr val="black"/>
                </a:solidFill>
              </a:rPr>
              <a:t>, </a:t>
            </a:r>
            <a:r>
              <a:rPr lang="ko-KR" altLang="en-US" sz="1400" i="1" dirty="0">
                <a:solidFill>
                  <a:prstClr val="black"/>
                </a:solidFill>
              </a:rPr>
              <a:t>성별영향 분석을 위해 </a:t>
            </a:r>
            <a:r>
              <a:rPr lang="ko-KR" altLang="en-US" sz="1400" i="1" dirty="0" err="1" smtClean="0">
                <a:solidFill>
                  <a:prstClr val="black"/>
                </a:solidFill>
              </a:rPr>
              <a:t>성인지예산의</a:t>
            </a:r>
            <a:r>
              <a:rPr lang="ko-KR" altLang="en-US" sz="1400" i="1" dirty="0" smtClean="0">
                <a:solidFill>
                  <a:prstClr val="black"/>
                </a:solidFill>
              </a:rPr>
              <a:t> 적용을 요구한다</a:t>
            </a:r>
            <a:r>
              <a:rPr lang="en-US" altLang="ko-KR" sz="1400" i="1" dirty="0" smtClean="0">
                <a:solidFill>
                  <a:prstClr val="black"/>
                </a:solidFill>
              </a:rPr>
              <a:t>. </a:t>
            </a:r>
            <a:r>
              <a:rPr lang="ko-KR" altLang="en-US" sz="1400" i="1" dirty="0" err="1" smtClean="0">
                <a:solidFill>
                  <a:prstClr val="black"/>
                </a:solidFill>
              </a:rPr>
              <a:t>젠더전문가의</a:t>
            </a:r>
            <a:r>
              <a:rPr lang="ko-KR" altLang="en-US" sz="1400" i="1" dirty="0" smtClean="0">
                <a:solidFill>
                  <a:prstClr val="black"/>
                </a:solidFill>
              </a:rPr>
              <a:t> 참여가 필요하다</a:t>
            </a:r>
            <a:r>
              <a:rPr lang="en-US" altLang="ko-KR" sz="1400" i="1" dirty="0" smtClean="0">
                <a:solidFill>
                  <a:prstClr val="black"/>
                </a:solidFill>
              </a:rPr>
              <a:t>. </a:t>
            </a:r>
            <a:endParaRPr lang="ko-KR" altLang="en-US" sz="1400" i="1" dirty="0">
              <a:solidFill>
                <a:prstClr val="black"/>
              </a:solidFill>
            </a:endParaRPr>
          </a:p>
        </p:txBody>
      </p:sp>
      <p:sp>
        <p:nvSpPr>
          <p:cNvPr id="4" name="TextBox 3"/>
          <p:cNvSpPr txBox="1"/>
          <p:nvPr/>
        </p:nvSpPr>
        <p:spPr>
          <a:xfrm>
            <a:off x="323528" y="4938852"/>
            <a:ext cx="7848872" cy="1477328"/>
          </a:xfrm>
          <a:prstGeom prst="rect">
            <a:avLst/>
          </a:prstGeom>
          <a:noFill/>
        </p:spPr>
        <p:txBody>
          <a:bodyPr wrap="square" rtlCol="0">
            <a:spAutoFit/>
          </a:bodyPr>
          <a:lstStyle/>
          <a:p>
            <a:pPr marL="342900" indent="-342900">
              <a:buAutoNum type="arabicPeriod"/>
            </a:pPr>
            <a:r>
              <a:rPr lang="ko-KR" altLang="en-US" dirty="0" smtClean="0"/>
              <a:t>참여 </a:t>
            </a:r>
            <a:r>
              <a:rPr lang="en-US" altLang="ko-KR" dirty="0" smtClean="0"/>
              <a:t>; </a:t>
            </a:r>
            <a:r>
              <a:rPr lang="ko-KR" altLang="en-US" dirty="0" smtClean="0"/>
              <a:t>인식 제고</a:t>
            </a:r>
            <a:endParaRPr lang="en-US" altLang="ko-KR" dirty="0" smtClean="0"/>
          </a:p>
          <a:p>
            <a:pPr marL="342900" indent="-342900">
              <a:buAutoNum type="arabicPeriod"/>
            </a:pPr>
            <a:r>
              <a:rPr lang="ko-KR" altLang="en-US" dirty="0" smtClean="0"/>
              <a:t>문제 분석 </a:t>
            </a:r>
            <a:r>
              <a:rPr lang="en-US" altLang="ko-KR" dirty="0" smtClean="0"/>
              <a:t>; </a:t>
            </a:r>
            <a:r>
              <a:rPr lang="ko-KR" altLang="en-US" dirty="0" smtClean="0"/>
              <a:t>성별분리통계</a:t>
            </a:r>
            <a:endParaRPr lang="en-US" altLang="ko-KR" dirty="0" smtClean="0"/>
          </a:p>
          <a:p>
            <a:pPr marL="342900" indent="-342900">
              <a:buAutoNum type="arabicPeriod"/>
            </a:pPr>
            <a:r>
              <a:rPr lang="ko-KR" altLang="en-US" dirty="0" smtClean="0"/>
              <a:t>전략 개발과 우선순위 설정 </a:t>
            </a:r>
            <a:r>
              <a:rPr lang="en-US" altLang="ko-KR" dirty="0" smtClean="0"/>
              <a:t>; ‘</a:t>
            </a:r>
            <a:r>
              <a:rPr lang="ko-KR" altLang="en-US" dirty="0" err="1" smtClean="0"/>
              <a:t>저탄소</a:t>
            </a:r>
            <a:r>
              <a:rPr lang="ko-KR" altLang="en-US" dirty="0" smtClean="0"/>
              <a:t> 개발</a:t>
            </a:r>
            <a:r>
              <a:rPr lang="en-US" altLang="ko-KR" dirty="0" smtClean="0"/>
              <a:t>’</a:t>
            </a:r>
            <a:r>
              <a:rPr lang="ko-KR" altLang="en-US" dirty="0" smtClean="0"/>
              <a:t>과 </a:t>
            </a:r>
            <a:r>
              <a:rPr lang="en-US" altLang="ko-KR" dirty="0" smtClean="0"/>
              <a:t>‘</a:t>
            </a:r>
            <a:r>
              <a:rPr lang="ko-KR" altLang="en-US" dirty="0" err="1" smtClean="0"/>
              <a:t>성평등</a:t>
            </a:r>
            <a:r>
              <a:rPr lang="en-US" altLang="ko-KR" dirty="0" smtClean="0"/>
              <a:t>,</a:t>
            </a:r>
            <a:r>
              <a:rPr lang="ko-KR" altLang="en-US" dirty="0" smtClean="0"/>
              <a:t> 빈곤완화 등 탄력성 회복과의 관계 강화 </a:t>
            </a:r>
            <a:endParaRPr lang="en-US" altLang="ko-KR" dirty="0" smtClean="0"/>
          </a:p>
          <a:p>
            <a:pPr marL="342900" indent="-342900">
              <a:buAutoNum type="arabicPeriod"/>
            </a:pPr>
            <a:r>
              <a:rPr lang="ko-KR" altLang="en-US" dirty="0" smtClean="0"/>
              <a:t>정책 형성</a:t>
            </a:r>
            <a:r>
              <a:rPr lang="en-US" altLang="ko-KR" dirty="0" smtClean="0"/>
              <a:t>, </a:t>
            </a:r>
            <a:r>
              <a:rPr lang="ko-KR" altLang="en-US" dirty="0" smtClean="0"/>
              <a:t>개발</a:t>
            </a:r>
            <a:r>
              <a:rPr lang="en-US" altLang="ko-KR" dirty="0" smtClean="0"/>
              <a:t>, </a:t>
            </a:r>
            <a:r>
              <a:rPr lang="ko-KR" altLang="en-US" dirty="0" smtClean="0"/>
              <a:t>행동계획 적용 </a:t>
            </a:r>
            <a:r>
              <a:rPr lang="en-US" altLang="ko-KR" dirty="0" smtClean="0"/>
              <a:t>; </a:t>
            </a:r>
            <a:r>
              <a:rPr lang="ko-KR" altLang="en-US" dirty="0" smtClean="0"/>
              <a:t>사례 연구</a:t>
            </a:r>
            <a:r>
              <a:rPr lang="en-US" altLang="ko-KR" dirty="0" smtClean="0"/>
              <a:t>, </a:t>
            </a:r>
            <a:r>
              <a:rPr lang="ko-KR" altLang="en-US" dirty="0" smtClean="0"/>
              <a:t>선례</a:t>
            </a:r>
            <a:r>
              <a:rPr lang="en-US" altLang="ko-KR" dirty="0" smtClean="0"/>
              <a:t>, </a:t>
            </a:r>
            <a:r>
              <a:rPr lang="ko-KR" altLang="en-US" dirty="0" smtClean="0"/>
              <a:t>타 도시의 경험</a:t>
            </a:r>
            <a:endParaRPr lang="en-US" altLang="ko-KR" dirty="0" smtClean="0"/>
          </a:p>
        </p:txBody>
      </p:sp>
      <p:sp>
        <p:nvSpPr>
          <p:cNvPr id="5" name="슬라이드 번호 개체 틀 4"/>
          <p:cNvSpPr>
            <a:spLocks noGrp="1"/>
          </p:cNvSpPr>
          <p:nvPr>
            <p:ph type="sldNum" sz="quarter" idx="12"/>
          </p:nvPr>
        </p:nvSpPr>
        <p:spPr/>
        <p:txBody>
          <a:bodyPr/>
          <a:lstStyle/>
          <a:p>
            <a:fld id="{7C821E20-7EB2-46E4-A0EA-3014195ECF39}" type="slidenum">
              <a:rPr lang="ko-KR" altLang="en-US" smtClean="0"/>
              <a:t>68</a:t>
            </a:fld>
            <a:endParaRPr lang="ko-KR" altLang="en-US"/>
          </a:p>
        </p:txBody>
      </p:sp>
    </p:spTree>
    <p:extLst>
      <p:ext uri="{BB962C8B-B14F-4D97-AF65-F5344CB8AC3E}">
        <p14:creationId xmlns:p14="http://schemas.microsoft.com/office/powerpoint/2010/main" val="2415914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32656"/>
            <a:ext cx="4207396" cy="5609861"/>
          </a:xfrm>
          <a:prstGeom prst="rect">
            <a:avLst/>
          </a:prstGeom>
        </p:spPr>
      </p:pic>
      <p:sp>
        <p:nvSpPr>
          <p:cNvPr id="3" name="TextBox 2"/>
          <p:cNvSpPr txBox="1"/>
          <p:nvPr/>
        </p:nvSpPr>
        <p:spPr>
          <a:xfrm>
            <a:off x="4860032" y="548680"/>
            <a:ext cx="4032448" cy="4801314"/>
          </a:xfrm>
          <a:prstGeom prst="rect">
            <a:avLst/>
          </a:prstGeom>
          <a:noFill/>
        </p:spPr>
        <p:txBody>
          <a:bodyPr wrap="square" rtlCol="0">
            <a:spAutoFit/>
          </a:bodyPr>
          <a:lstStyle/>
          <a:p>
            <a:r>
              <a:rPr lang="ko-KR" altLang="en-US" i="1" dirty="0" smtClean="0">
                <a:solidFill>
                  <a:prstClr val="black"/>
                </a:solidFill>
              </a:rPr>
              <a:t>기후변화 대응</a:t>
            </a:r>
            <a:r>
              <a:rPr lang="en-US" altLang="ko-KR" i="1" dirty="0" smtClean="0">
                <a:solidFill>
                  <a:prstClr val="black"/>
                </a:solidFill>
              </a:rPr>
              <a:t>,</a:t>
            </a:r>
          </a:p>
          <a:p>
            <a:r>
              <a:rPr lang="ko-KR" altLang="en-US" i="1" dirty="0" err="1" smtClean="0">
                <a:solidFill>
                  <a:prstClr val="black"/>
                </a:solidFill>
              </a:rPr>
              <a:t>지속가능한</a:t>
            </a:r>
            <a:r>
              <a:rPr lang="ko-KR" altLang="en-US" i="1" dirty="0" smtClean="0">
                <a:solidFill>
                  <a:prstClr val="black"/>
                </a:solidFill>
              </a:rPr>
              <a:t> 에너지를 위한 여성의 힘 기르기</a:t>
            </a:r>
            <a:endParaRPr lang="en-US" altLang="ko-KR" i="1" dirty="0" smtClean="0">
              <a:solidFill>
                <a:prstClr val="black"/>
              </a:solidFill>
            </a:endParaRPr>
          </a:p>
          <a:p>
            <a:r>
              <a:rPr lang="en-US" altLang="ko-KR" i="1" dirty="0" smtClean="0">
                <a:solidFill>
                  <a:prstClr val="black"/>
                </a:solidFill>
              </a:rPr>
              <a:t>; </a:t>
            </a:r>
            <a:r>
              <a:rPr lang="ko-KR" altLang="en-US" i="1" dirty="0" smtClean="0">
                <a:solidFill>
                  <a:prstClr val="black"/>
                </a:solidFill>
              </a:rPr>
              <a:t>유엔여성과 </a:t>
            </a:r>
            <a:r>
              <a:rPr lang="en-US" altLang="ko-KR" i="1" dirty="0" smtClean="0">
                <a:solidFill>
                  <a:prstClr val="black"/>
                </a:solidFill>
              </a:rPr>
              <a:t>UNDP-UNERP PEI Africa </a:t>
            </a:r>
            <a:r>
              <a:rPr lang="ko-KR" altLang="en-US" i="1" dirty="0" smtClean="0">
                <a:solidFill>
                  <a:prstClr val="black"/>
                </a:solidFill>
              </a:rPr>
              <a:t>경험</a:t>
            </a:r>
            <a:endParaRPr lang="en-US" altLang="ko-KR" i="1" dirty="0" smtClean="0">
              <a:solidFill>
                <a:prstClr val="black"/>
              </a:solidFill>
            </a:endParaRPr>
          </a:p>
          <a:p>
            <a:endParaRPr lang="en-US" altLang="ko-KR" i="1" dirty="0">
              <a:solidFill>
                <a:prstClr val="black"/>
              </a:solidFill>
            </a:endParaRPr>
          </a:p>
          <a:p>
            <a:r>
              <a:rPr lang="ko-KR" altLang="en-US" i="1" dirty="0" smtClean="0">
                <a:solidFill>
                  <a:prstClr val="black"/>
                </a:solidFill>
              </a:rPr>
              <a:t>기후변화</a:t>
            </a:r>
            <a:r>
              <a:rPr lang="en-US" altLang="ko-KR" i="1" dirty="0" smtClean="0">
                <a:solidFill>
                  <a:prstClr val="black"/>
                </a:solidFill>
              </a:rPr>
              <a:t>, </a:t>
            </a:r>
            <a:r>
              <a:rPr lang="ko-KR" altLang="en-US" i="1" dirty="0" smtClean="0">
                <a:solidFill>
                  <a:prstClr val="black"/>
                </a:solidFill>
              </a:rPr>
              <a:t>에너지 그리고 여성</a:t>
            </a:r>
            <a:endParaRPr lang="en-US" altLang="ko-KR" i="1" dirty="0" smtClean="0">
              <a:solidFill>
                <a:prstClr val="black"/>
              </a:solidFill>
            </a:endParaRPr>
          </a:p>
          <a:p>
            <a:r>
              <a:rPr lang="ko-KR" altLang="en-US" i="1" dirty="0" smtClean="0">
                <a:solidFill>
                  <a:prstClr val="black"/>
                </a:solidFill>
              </a:rPr>
              <a:t>기후정책과 프로그램에 </a:t>
            </a:r>
            <a:r>
              <a:rPr lang="ko-KR" altLang="en-US" i="1" dirty="0" err="1" smtClean="0">
                <a:solidFill>
                  <a:prstClr val="black"/>
                </a:solidFill>
              </a:rPr>
              <a:t>젠더</a:t>
            </a:r>
            <a:r>
              <a:rPr lang="ko-KR" altLang="en-US" i="1" dirty="0" smtClean="0">
                <a:solidFill>
                  <a:prstClr val="black"/>
                </a:solidFill>
              </a:rPr>
              <a:t> 통합</a:t>
            </a:r>
            <a:endParaRPr lang="en-US" altLang="ko-KR" i="1" dirty="0" smtClean="0">
              <a:solidFill>
                <a:prstClr val="black"/>
              </a:solidFill>
            </a:endParaRPr>
          </a:p>
          <a:p>
            <a:r>
              <a:rPr lang="ko-KR" altLang="en-US" i="1" dirty="0" smtClean="0">
                <a:solidFill>
                  <a:prstClr val="black"/>
                </a:solidFill>
              </a:rPr>
              <a:t>현장 경험</a:t>
            </a:r>
            <a:endParaRPr lang="en-US" altLang="ko-KR" i="1" dirty="0" smtClean="0">
              <a:solidFill>
                <a:prstClr val="black"/>
              </a:solidFill>
            </a:endParaRPr>
          </a:p>
          <a:p>
            <a:r>
              <a:rPr lang="ko-KR" altLang="en-US" i="1" dirty="0" smtClean="0">
                <a:solidFill>
                  <a:prstClr val="black"/>
                </a:solidFill>
              </a:rPr>
              <a:t>교훈</a:t>
            </a:r>
            <a:endParaRPr lang="en-US" altLang="ko-KR" i="1" dirty="0" smtClean="0">
              <a:solidFill>
                <a:prstClr val="black"/>
              </a:solidFill>
            </a:endParaRPr>
          </a:p>
          <a:p>
            <a:endParaRPr lang="en-US" altLang="ko-KR" i="1" dirty="0">
              <a:solidFill>
                <a:prstClr val="black"/>
              </a:solidFill>
            </a:endParaRPr>
          </a:p>
          <a:p>
            <a:r>
              <a:rPr lang="ko-KR" altLang="en-US" i="1" dirty="0" smtClean="0">
                <a:solidFill>
                  <a:prstClr val="black"/>
                </a:solidFill>
              </a:rPr>
              <a:t>여성은 </a:t>
            </a:r>
            <a:r>
              <a:rPr lang="ko-KR" altLang="en-US" i="1" dirty="0" err="1" smtClean="0">
                <a:solidFill>
                  <a:prstClr val="black"/>
                </a:solidFill>
              </a:rPr>
              <a:t>지속가능한</a:t>
            </a:r>
            <a:r>
              <a:rPr lang="en-US" altLang="ko-KR" i="1" dirty="0" smtClean="0">
                <a:solidFill>
                  <a:prstClr val="black"/>
                </a:solidFill>
              </a:rPr>
              <a:t> </a:t>
            </a:r>
            <a:r>
              <a:rPr lang="ko-KR" altLang="en-US" i="1" dirty="0" smtClean="0">
                <a:solidFill>
                  <a:prstClr val="black"/>
                </a:solidFill>
              </a:rPr>
              <a:t>에너지전환 과정에 </a:t>
            </a:r>
            <a:r>
              <a:rPr lang="en-US" altLang="ko-KR" i="1" dirty="0" smtClean="0">
                <a:solidFill>
                  <a:prstClr val="black"/>
                </a:solidFill>
              </a:rPr>
              <a:t>powerful agents, </a:t>
            </a:r>
            <a:r>
              <a:rPr lang="ko-KR" altLang="en-US" i="1" dirty="0" smtClean="0">
                <a:solidFill>
                  <a:prstClr val="black"/>
                </a:solidFill>
              </a:rPr>
              <a:t>그러나 이를 위해 필요한 조건들 </a:t>
            </a:r>
            <a:r>
              <a:rPr lang="en-US" altLang="ko-KR" i="1" dirty="0" smtClean="0">
                <a:solidFill>
                  <a:prstClr val="black"/>
                </a:solidFill>
              </a:rPr>
              <a:t>; </a:t>
            </a:r>
            <a:r>
              <a:rPr lang="ko-KR" altLang="en-US" i="1" dirty="0" smtClean="0">
                <a:solidFill>
                  <a:prstClr val="black"/>
                </a:solidFill>
              </a:rPr>
              <a:t>더 나은 데이터</a:t>
            </a:r>
            <a:r>
              <a:rPr lang="en-US" altLang="ko-KR" i="1" dirty="0" smtClean="0">
                <a:solidFill>
                  <a:prstClr val="black"/>
                </a:solidFill>
              </a:rPr>
              <a:t>,</a:t>
            </a:r>
            <a:r>
              <a:rPr lang="ko-KR" altLang="en-US" i="1" dirty="0" smtClean="0">
                <a:solidFill>
                  <a:prstClr val="black"/>
                </a:solidFill>
              </a:rPr>
              <a:t> 능력 강화</a:t>
            </a:r>
            <a:r>
              <a:rPr lang="en-US" altLang="ko-KR" i="1" dirty="0" smtClean="0">
                <a:solidFill>
                  <a:prstClr val="black"/>
                </a:solidFill>
              </a:rPr>
              <a:t>, </a:t>
            </a:r>
            <a:r>
              <a:rPr lang="ko-KR" altLang="en-US" i="1" dirty="0" err="1" smtClean="0">
                <a:solidFill>
                  <a:prstClr val="black"/>
                </a:solidFill>
              </a:rPr>
              <a:t>젠더환경주류화</a:t>
            </a:r>
            <a:r>
              <a:rPr lang="ko-KR" altLang="en-US" i="1" dirty="0" smtClean="0">
                <a:solidFill>
                  <a:prstClr val="black"/>
                </a:solidFill>
              </a:rPr>
              <a:t> </a:t>
            </a:r>
            <a:r>
              <a:rPr lang="en-US" altLang="ko-KR" i="1" dirty="0" smtClean="0">
                <a:solidFill>
                  <a:prstClr val="black"/>
                </a:solidFill>
              </a:rPr>
              <a:t>gender-environment  mainstreaming </a:t>
            </a:r>
            <a:r>
              <a:rPr lang="ko-KR" altLang="en-US" i="1" dirty="0" smtClean="0">
                <a:solidFill>
                  <a:prstClr val="black"/>
                </a:solidFill>
              </a:rPr>
              <a:t>를 위한 예산 배정</a:t>
            </a:r>
            <a:endParaRPr lang="ko-KR" altLang="en-US" i="1" dirty="0">
              <a:solidFill>
                <a:prstClr val="black"/>
              </a:solidFill>
            </a:endParaRPr>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69</a:t>
            </a:fld>
            <a:endParaRPr lang="ko-KR" altLang="en-US"/>
          </a:p>
        </p:txBody>
      </p:sp>
    </p:spTree>
    <p:extLst>
      <p:ext uri="{BB962C8B-B14F-4D97-AF65-F5344CB8AC3E}">
        <p14:creationId xmlns:p14="http://schemas.microsoft.com/office/powerpoint/2010/main" val="3210974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7</a:t>
            </a:fld>
            <a:endParaRPr lang="ko-KR" altLang="en-US"/>
          </a:p>
        </p:txBody>
      </p:sp>
      <p:sp>
        <p:nvSpPr>
          <p:cNvPr id="4" name="직사각형 3"/>
          <p:cNvSpPr/>
          <p:nvPr/>
        </p:nvSpPr>
        <p:spPr>
          <a:xfrm>
            <a:off x="251520" y="260648"/>
            <a:ext cx="8784976" cy="5909310"/>
          </a:xfrm>
          <a:prstGeom prst="rect">
            <a:avLst/>
          </a:prstGeom>
        </p:spPr>
        <p:txBody>
          <a:bodyPr wrap="square">
            <a:spAutoFit/>
          </a:bodyPr>
          <a:lstStyle/>
          <a:p>
            <a:pPr algn="just"/>
            <a:r>
              <a:rPr lang="ko-KR" altLang="en-US" sz="1400" dirty="0" smtClean="0">
                <a:solidFill>
                  <a:srgbClr val="0000FF"/>
                </a:solidFill>
              </a:rPr>
              <a:t>과정 주요 </a:t>
            </a:r>
            <a:r>
              <a:rPr lang="ko-KR" altLang="en-US" sz="1400" dirty="0" smtClean="0">
                <a:solidFill>
                  <a:srgbClr val="0000FF"/>
                </a:solidFill>
              </a:rPr>
              <a:t>내용</a:t>
            </a:r>
            <a:r>
              <a:rPr lang="ko-KR" altLang="en-US" sz="1400" dirty="0" smtClean="0">
                <a:solidFill>
                  <a:srgbClr val="0000FF"/>
                </a:solidFill>
              </a:rPr>
              <a:t> </a:t>
            </a:r>
            <a:r>
              <a:rPr lang="en-US" altLang="ko-KR" sz="1400" dirty="0" smtClean="0">
                <a:solidFill>
                  <a:srgbClr val="0000FF"/>
                </a:solidFill>
              </a:rPr>
              <a:t>The </a:t>
            </a:r>
            <a:r>
              <a:rPr lang="en-US" altLang="ko-KR" sz="1400" dirty="0">
                <a:solidFill>
                  <a:srgbClr val="0000FF"/>
                </a:solidFill>
              </a:rPr>
              <a:t>course at a glance</a:t>
            </a:r>
          </a:p>
          <a:p>
            <a:pPr algn="just"/>
            <a:r>
              <a:rPr lang="en-US" altLang="ko-KR" sz="1200" dirty="0"/>
              <a:t>The course is divided into six modules covering the following areas:</a:t>
            </a:r>
          </a:p>
          <a:p>
            <a:pPr algn="just"/>
            <a:r>
              <a:rPr lang="en-US" altLang="ko-KR" sz="1400" dirty="0" smtClean="0"/>
              <a:t>1. </a:t>
            </a:r>
            <a:r>
              <a:rPr lang="ko-KR" altLang="en-US" sz="1400" dirty="0" smtClean="0"/>
              <a:t>개요 </a:t>
            </a:r>
            <a:r>
              <a:rPr lang="en-US" altLang="ko-KR" sz="1400" dirty="0" smtClean="0"/>
              <a:t>Introduction</a:t>
            </a:r>
            <a:endParaRPr lang="en-US" altLang="ko-KR" sz="1400" dirty="0"/>
          </a:p>
          <a:p>
            <a:pPr algn="just"/>
            <a:r>
              <a:rPr lang="en-US" altLang="ko-KR" sz="1400" dirty="0" smtClean="0"/>
              <a:t>2. </a:t>
            </a:r>
            <a:r>
              <a:rPr lang="ko-KR" altLang="en-US" sz="1400" dirty="0" smtClean="0"/>
              <a:t>기후변화 </a:t>
            </a:r>
            <a:r>
              <a:rPr lang="en-US" altLang="ko-KR" sz="1400" dirty="0" smtClean="0"/>
              <a:t>Climate </a:t>
            </a:r>
            <a:r>
              <a:rPr lang="en-US" altLang="ko-KR" sz="1400" dirty="0"/>
              <a:t>Change</a:t>
            </a:r>
          </a:p>
          <a:p>
            <a:pPr algn="just"/>
            <a:r>
              <a:rPr lang="en-US" altLang="ko-KR" sz="1400" dirty="0" smtClean="0"/>
              <a:t>3. </a:t>
            </a:r>
            <a:r>
              <a:rPr lang="ko-KR" altLang="en-US" sz="1400" dirty="0" smtClean="0"/>
              <a:t>물 </a:t>
            </a:r>
            <a:r>
              <a:rPr lang="en-US" altLang="ko-KR" sz="1400" dirty="0" smtClean="0"/>
              <a:t>International </a:t>
            </a:r>
            <a:r>
              <a:rPr lang="en-US" altLang="ko-KR" sz="1400" dirty="0"/>
              <a:t>Waters</a:t>
            </a:r>
          </a:p>
          <a:p>
            <a:pPr algn="just"/>
            <a:r>
              <a:rPr lang="en-US" altLang="ko-KR" sz="1400" dirty="0" smtClean="0"/>
              <a:t>4. </a:t>
            </a:r>
            <a:r>
              <a:rPr lang="ko-KR" altLang="en-US" sz="1400" dirty="0" smtClean="0"/>
              <a:t>종 다양성 </a:t>
            </a:r>
            <a:r>
              <a:rPr lang="en-US" altLang="ko-KR" sz="1400" dirty="0" smtClean="0"/>
              <a:t>Biodiversity</a:t>
            </a:r>
            <a:endParaRPr lang="en-US" altLang="ko-KR" sz="1400" dirty="0"/>
          </a:p>
          <a:p>
            <a:pPr algn="just"/>
            <a:r>
              <a:rPr lang="en-US" altLang="ko-KR" sz="1400" dirty="0" smtClean="0"/>
              <a:t>5. </a:t>
            </a:r>
            <a:r>
              <a:rPr lang="ko-KR" altLang="en-US" sz="1400" dirty="0" smtClean="0"/>
              <a:t>토지 오염 </a:t>
            </a:r>
            <a:r>
              <a:rPr lang="en-US" altLang="ko-KR" sz="1400" dirty="0" smtClean="0"/>
              <a:t>Land </a:t>
            </a:r>
            <a:r>
              <a:rPr lang="en-US" altLang="ko-KR" sz="1400" dirty="0"/>
              <a:t>Degradation</a:t>
            </a:r>
          </a:p>
          <a:p>
            <a:pPr algn="just"/>
            <a:r>
              <a:rPr lang="en-US" altLang="ko-KR" sz="1400" dirty="0" smtClean="0"/>
              <a:t>6. </a:t>
            </a:r>
            <a:r>
              <a:rPr lang="ko-KR" altLang="en-US" sz="1400" dirty="0" smtClean="0"/>
              <a:t>화학물질과 </a:t>
            </a:r>
            <a:r>
              <a:rPr lang="ko-KR" altLang="en-US" sz="1400" dirty="0" smtClean="0"/>
              <a:t>쓰레기 </a:t>
            </a:r>
            <a:r>
              <a:rPr lang="en-US" altLang="ko-KR" sz="1400" dirty="0" smtClean="0"/>
              <a:t>Chemicals </a:t>
            </a:r>
            <a:r>
              <a:rPr lang="en-US" altLang="ko-KR" sz="1400" dirty="0"/>
              <a:t>and Waste</a:t>
            </a:r>
          </a:p>
          <a:p>
            <a:pPr algn="just"/>
            <a:endParaRPr lang="en-US" altLang="ko-KR" sz="1400" dirty="0" smtClean="0">
              <a:solidFill>
                <a:srgbClr val="0000FF"/>
              </a:solidFill>
            </a:endParaRPr>
          </a:p>
          <a:p>
            <a:pPr algn="just"/>
            <a:r>
              <a:rPr lang="ko-KR" altLang="en-US" sz="1400" dirty="0" smtClean="0">
                <a:solidFill>
                  <a:srgbClr val="0000FF"/>
                </a:solidFill>
              </a:rPr>
              <a:t>참가자 </a:t>
            </a:r>
            <a:r>
              <a:rPr lang="en-US" altLang="ko-KR" sz="1400" dirty="0" smtClean="0">
                <a:solidFill>
                  <a:srgbClr val="0000FF"/>
                </a:solidFill>
              </a:rPr>
              <a:t>Who </a:t>
            </a:r>
            <a:r>
              <a:rPr lang="en-US" altLang="ko-KR" sz="1400" dirty="0">
                <a:solidFill>
                  <a:srgbClr val="0000FF"/>
                </a:solidFill>
              </a:rPr>
              <a:t>is this course for?</a:t>
            </a:r>
          </a:p>
          <a:p>
            <a:pPr algn="just"/>
            <a:r>
              <a:rPr lang="en-US" altLang="ko-KR" sz="1400" dirty="0" smtClean="0"/>
              <a:t>- </a:t>
            </a:r>
            <a:r>
              <a:rPr lang="ko-KR" altLang="en-US" sz="1400" dirty="0" smtClean="0"/>
              <a:t>관심 있고 궁금한 사람 </a:t>
            </a:r>
            <a:r>
              <a:rPr lang="en-US" altLang="ko-KR" sz="1200" dirty="0" smtClean="0"/>
              <a:t>Someone </a:t>
            </a:r>
            <a:r>
              <a:rPr lang="en-US" altLang="ko-KR" sz="1200" dirty="0"/>
              <a:t>curious and interested to learn more about how efforts to address environmental degradation and promote gender equality can be mutually supportive.</a:t>
            </a:r>
          </a:p>
          <a:p>
            <a:pPr algn="just"/>
            <a:r>
              <a:rPr lang="en-US" altLang="ko-KR" sz="1400" dirty="0" smtClean="0"/>
              <a:t>- </a:t>
            </a:r>
            <a:r>
              <a:rPr lang="ko-KR" altLang="en-US" sz="1400" dirty="0" smtClean="0"/>
              <a:t>관련 분야 전문가 </a:t>
            </a:r>
            <a:r>
              <a:rPr lang="en-US" altLang="ko-KR" sz="1200" dirty="0" smtClean="0"/>
              <a:t>A </a:t>
            </a:r>
            <a:r>
              <a:rPr lang="en-US" altLang="ko-KR" sz="1200" dirty="0"/>
              <a:t>specialist working on biodiversity, climate change, land degradation, international waters, chemicals and waste.</a:t>
            </a:r>
          </a:p>
          <a:p>
            <a:pPr algn="just"/>
            <a:r>
              <a:rPr lang="en-US" altLang="ko-KR" sz="1400" dirty="0" smtClean="0"/>
              <a:t>- </a:t>
            </a:r>
            <a:r>
              <a:rPr lang="ko-KR" altLang="en-US" sz="1400" dirty="0" smtClean="0"/>
              <a:t>활동가 </a:t>
            </a:r>
            <a:r>
              <a:rPr lang="en-US" altLang="ko-KR" sz="1200" dirty="0" smtClean="0"/>
              <a:t>A </a:t>
            </a:r>
            <a:r>
              <a:rPr lang="en-US" altLang="ko-KR" sz="1200" dirty="0"/>
              <a:t>development practitioner working at the international, national or at the local level in environmental sectors.</a:t>
            </a:r>
          </a:p>
          <a:p>
            <a:pPr algn="just"/>
            <a:r>
              <a:rPr lang="en-US" altLang="ko-KR" sz="1400" dirty="0" smtClean="0"/>
              <a:t>- </a:t>
            </a:r>
            <a:r>
              <a:rPr lang="ko-KR" altLang="en-US" sz="1400" dirty="0" smtClean="0"/>
              <a:t>정책결정자</a:t>
            </a:r>
            <a:r>
              <a:rPr lang="en-US" altLang="ko-KR" sz="1400" dirty="0" smtClean="0"/>
              <a:t>,</a:t>
            </a:r>
            <a:r>
              <a:rPr lang="ko-KR" altLang="en-US" sz="1400" dirty="0" smtClean="0"/>
              <a:t> </a:t>
            </a:r>
            <a:r>
              <a:rPr lang="ko-KR" altLang="en-US" sz="1400" dirty="0" smtClean="0"/>
              <a:t>관련 </a:t>
            </a:r>
            <a:r>
              <a:rPr lang="ko-KR" altLang="en-US" sz="1400" dirty="0" smtClean="0"/>
              <a:t>공무원 </a:t>
            </a:r>
            <a:r>
              <a:rPr lang="en-US" altLang="ko-KR" sz="1200" dirty="0" smtClean="0"/>
              <a:t>A </a:t>
            </a:r>
            <a:r>
              <a:rPr lang="en-US" altLang="ko-KR" sz="1200" dirty="0"/>
              <a:t>policy-maker or government official working on environmental policies and projects</a:t>
            </a:r>
            <a:r>
              <a:rPr lang="en-US" altLang="ko-KR" sz="1200" dirty="0" smtClean="0"/>
              <a:t>.</a:t>
            </a:r>
            <a:endParaRPr lang="en-US" altLang="ko-KR" sz="1400" dirty="0" smtClean="0"/>
          </a:p>
          <a:p>
            <a:pPr algn="just"/>
            <a:endParaRPr lang="en-US" altLang="ko-KR" sz="1400" dirty="0" smtClean="0">
              <a:solidFill>
                <a:srgbClr val="0000FF"/>
              </a:solidFill>
            </a:endParaRPr>
          </a:p>
          <a:p>
            <a:pPr algn="just"/>
            <a:r>
              <a:rPr lang="ko-KR" altLang="en-US" sz="1400" dirty="0" smtClean="0">
                <a:solidFill>
                  <a:srgbClr val="0000FF"/>
                </a:solidFill>
              </a:rPr>
              <a:t>수료 조건 </a:t>
            </a:r>
            <a:r>
              <a:rPr lang="en-US" altLang="ko-KR" sz="1400" dirty="0" smtClean="0">
                <a:solidFill>
                  <a:srgbClr val="0000FF"/>
                </a:solidFill>
              </a:rPr>
              <a:t>Completion </a:t>
            </a:r>
            <a:r>
              <a:rPr lang="en-US" altLang="ko-KR" sz="1400" dirty="0">
                <a:solidFill>
                  <a:srgbClr val="0000FF"/>
                </a:solidFill>
              </a:rPr>
              <a:t>Requirements</a:t>
            </a:r>
          </a:p>
          <a:p>
            <a:pPr algn="just"/>
            <a:r>
              <a:rPr lang="en-US" altLang="ko-KR" sz="1200" dirty="0" smtClean="0"/>
              <a:t>70</a:t>
            </a:r>
            <a:r>
              <a:rPr lang="ko-KR" altLang="en-US" sz="1200" dirty="0" smtClean="0"/>
              <a:t>점 이상 </a:t>
            </a:r>
            <a:r>
              <a:rPr lang="en-US" altLang="ko-KR" sz="1200" dirty="0" smtClean="0"/>
              <a:t>Each </a:t>
            </a:r>
            <a:r>
              <a:rPr lang="en-US" altLang="ko-KR" sz="1200" dirty="0"/>
              <a:t>module includes a quiz to assess the achievement of the learning objectives. Learners who successfully pass each quiz with at least a 70% score will be able to download a certificate of participation from the course page. Learners can benefit from 3 attempts for each quiz.</a:t>
            </a:r>
          </a:p>
          <a:p>
            <a:pPr algn="just"/>
            <a:endParaRPr lang="en-US" altLang="ko-KR" sz="1200" dirty="0" smtClean="0">
              <a:solidFill>
                <a:srgbClr val="0000FF"/>
              </a:solidFill>
            </a:endParaRPr>
          </a:p>
          <a:p>
            <a:pPr algn="just"/>
            <a:r>
              <a:rPr lang="ko-KR" altLang="en-US" sz="1200" dirty="0" smtClean="0">
                <a:solidFill>
                  <a:srgbClr val="0000FF"/>
                </a:solidFill>
              </a:rPr>
              <a:t>협력기구 </a:t>
            </a:r>
            <a:r>
              <a:rPr lang="en-US" altLang="ko-KR" sz="1200" dirty="0" smtClean="0">
                <a:solidFill>
                  <a:srgbClr val="0000FF"/>
                </a:solidFill>
              </a:rPr>
              <a:t>Partners</a:t>
            </a:r>
            <a:endParaRPr lang="en-US" altLang="ko-KR" sz="1200" dirty="0">
              <a:solidFill>
                <a:srgbClr val="0000FF"/>
              </a:solidFill>
            </a:endParaRPr>
          </a:p>
          <a:p>
            <a:pPr algn="just"/>
            <a:r>
              <a:rPr lang="en-US" altLang="ko-KR" sz="1200" dirty="0"/>
              <a:t>This self-paced free course has been developed by the Global Environment Facility (GEF), the United Nations Development </a:t>
            </a:r>
            <a:r>
              <a:rPr lang="en-US" altLang="ko-KR" sz="1200" dirty="0" err="1"/>
              <a:t>Programme</a:t>
            </a:r>
            <a:r>
              <a:rPr lang="en-US" altLang="ko-KR" sz="1200" dirty="0"/>
              <a:t> (UNDP), the GEF Small Grants </a:t>
            </a:r>
            <a:r>
              <a:rPr lang="en-US" altLang="ko-KR" sz="1200" dirty="0" err="1"/>
              <a:t>Programme</a:t>
            </a:r>
            <a:r>
              <a:rPr lang="en-US" altLang="ko-KR" sz="1200" dirty="0"/>
              <a:t> (SGP), UNITAR/UN </a:t>
            </a:r>
            <a:r>
              <a:rPr lang="en-US" altLang="ko-KR" sz="1200" dirty="0" err="1"/>
              <a:t>CC:Learn</a:t>
            </a:r>
            <a:r>
              <a:rPr lang="en-US" altLang="ko-KR" sz="1200" dirty="0"/>
              <a:t>, with valuable contributions from the International Union for Conservation of Nature (IUCN), UN Women, UNDP, UN Environment and the Secretariats of the Multilateral Environmental Agreements that the GEF serves, including the Convention on Biological Diversity, the United Nations Framework Convention on Climate Change, the United Nations Convention to Combat Desertification and the Basel, Rotterdam and Stockholm Conventions, among others.</a:t>
            </a:r>
            <a:endParaRPr lang="ko-KR" altLang="en-US" sz="1200" dirty="0"/>
          </a:p>
        </p:txBody>
      </p:sp>
    </p:spTree>
    <p:extLst>
      <p:ext uri="{BB962C8B-B14F-4D97-AF65-F5344CB8AC3E}">
        <p14:creationId xmlns:p14="http://schemas.microsoft.com/office/powerpoint/2010/main" val="2498804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80791"/>
            <a:ext cx="4104456" cy="5498062"/>
          </a:xfrm>
          <a:prstGeom prst="rect">
            <a:avLst/>
          </a:prstGeom>
        </p:spPr>
      </p:pic>
      <p:sp>
        <p:nvSpPr>
          <p:cNvPr id="4" name="TextBox 3"/>
          <p:cNvSpPr txBox="1"/>
          <p:nvPr/>
        </p:nvSpPr>
        <p:spPr>
          <a:xfrm>
            <a:off x="4499992" y="5013176"/>
            <a:ext cx="4340460" cy="1354217"/>
          </a:xfrm>
          <a:prstGeom prst="rect">
            <a:avLst/>
          </a:prstGeom>
          <a:noFill/>
        </p:spPr>
        <p:txBody>
          <a:bodyPr wrap="square" rtlCol="0">
            <a:spAutoFit/>
          </a:bodyPr>
          <a:lstStyle/>
          <a:p>
            <a:r>
              <a:rPr lang="ko-KR" altLang="en-US" i="1" dirty="0" smtClean="0">
                <a:solidFill>
                  <a:prstClr val="black"/>
                </a:solidFill>
              </a:rPr>
              <a:t>기후변화 대응</a:t>
            </a:r>
            <a:r>
              <a:rPr lang="en-US" altLang="ko-KR" i="1" dirty="0" smtClean="0">
                <a:solidFill>
                  <a:prstClr val="black"/>
                </a:solidFill>
              </a:rPr>
              <a:t>, </a:t>
            </a:r>
            <a:r>
              <a:rPr lang="ko-KR" altLang="en-US" i="1" dirty="0" smtClean="0">
                <a:solidFill>
                  <a:prstClr val="black"/>
                </a:solidFill>
              </a:rPr>
              <a:t>주요행위자로서의 여성 </a:t>
            </a:r>
            <a:endParaRPr lang="en-US" altLang="ko-KR" i="1" dirty="0" smtClean="0">
              <a:solidFill>
                <a:prstClr val="black"/>
              </a:solidFill>
            </a:endParaRPr>
          </a:p>
          <a:p>
            <a:r>
              <a:rPr lang="en-US" altLang="ko-KR" sz="1600" i="1" dirty="0" smtClean="0">
                <a:solidFill>
                  <a:prstClr val="black"/>
                </a:solidFill>
              </a:rPr>
              <a:t>; 21</a:t>
            </a:r>
            <a:r>
              <a:rPr lang="ko-KR" altLang="en-US" sz="1600" i="1" dirty="0" smtClean="0">
                <a:solidFill>
                  <a:prstClr val="black"/>
                </a:solidFill>
              </a:rPr>
              <a:t>차 유엔기후변화협약당사국총회 결의문에 </a:t>
            </a:r>
            <a:r>
              <a:rPr lang="en-US" altLang="ko-KR" sz="1600" i="1" dirty="0" smtClean="0">
                <a:solidFill>
                  <a:prstClr val="black"/>
                </a:solidFill>
              </a:rPr>
              <a:t>‘</a:t>
            </a:r>
            <a:r>
              <a:rPr lang="ko-KR" altLang="en-US" sz="1600" i="1" dirty="0" smtClean="0">
                <a:solidFill>
                  <a:prstClr val="black"/>
                </a:solidFill>
              </a:rPr>
              <a:t>여성역량강화와 </a:t>
            </a:r>
            <a:r>
              <a:rPr lang="ko-KR" altLang="en-US" sz="1600" i="1" dirty="0" err="1" smtClean="0">
                <a:solidFill>
                  <a:prstClr val="black"/>
                </a:solidFill>
              </a:rPr>
              <a:t>성평등</a:t>
            </a:r>
            <a:r>
              <a:rPr lang="en-US" altLang="ko-KR" sz="1600" i="1" dirty="0" smtClean="0">
                <a:solidFill>
                  <a:prstClr val="black"/>
                </a:solidFill>
              </a:rPr>
              <a:t>’</a:t>
            </a:r>
            <a:r>
              <a:rPr lang="ko-KR" altLang="en-US" sz="1600" i="1" dirty="0" smtClean="0">
                <a:solidFill>
                  <a:prstClr val="black"/>
                </a:solidFill>
              </a:rPr>
              <a:t> 포함시키기</a:t>
            </a:r>
            <a:endParaRPr lang="en-US" altLang="ko-KR" sz="1600" i="1" dirty="0" smtClean="0">
              <a:solidFill>
                <a:prstClr val="black"/>
              </a:solidFill>
            </a:endParaRPr>
          </a:p>
          <a:p>
            <a:endParaRPr lang="en-US" altLang="ko-KR" sz="1600" i="1" dirty="0">
              <a:solidFill>
                <a:prstClr val="black"/>
              </a:solidFill>
            </a:endParaRPr>
          </a:p>
          <a:p>
            <a:endParaRPr lang="ko-KR" altLang="en-US" sz="1600" i="1" dirty="0">
              <a:solidFill>
                <a:prstClr val="black"/>
              </a:solidFill>
            </a:endParaRPr>
          </a:p>
        </p:txBody>
      </p:sp>
      <p:sp>
        <p:nvSpPr>
          <p:cNvPr id="2" name="TextBox 1"/>
          <p:cNvSpPr txBox="1"/>
          <p:nvPr/>
        </p:nvSpPr>
        <p:spPr>
          <a:xfrm>
            <a:off x="4770494" y="692696"/>
            <a:ext cx="3799456" cy="3970318"/>
          </a:xfrm>
          <a:prstGeom prst="rect">
            <a:avLst/>
          </a:prstGeom>
          <a:noFill/>
        </p:spPr>
        <p:txBody>
          <a:bodyPr wrap="square" rtlCol="0">
            <a:spAutoFit/>
          </a:bodyPr>
          <a:lstStyle/>
          <a:p>
            <a:r>
              <a:rPr lang="en-US" altLang="ko-KR" dirty="0" smtClean="0"/>
              <a:t>Play a leadership role ;</a:t>
            </a:r>
          </a:p>
          <a:p>
            <a:r>
              <a:rPr lang="ko-KR" altLang="en-US" dirty="0" err="1"/>
              <a:t>젠더</a:t>
            </a:r>
            <a:r>
              <a:rPr lang="en-US" altLang="ko-KR" dirty="0"/>
              <a:t>, </a:t>
            </a:r>
            <a:r>
              <a:rPr lang="ko-KR" altLang="en-US" dirty="0"/>
              <a:t>기후</a:t>
            </a:r>
            <a:r>
              <a:rPr lang="en-US" altLang="ko-KR" dirty="0"/>
              <a:t>, </a:t>
            </a:r>
            <a:r>
              <a:rPr lang="ko-KR" altLang="en-US" dirty="0"/>
              <a:t>에너지 </a:t>
            </a:r>
            <a:r>
              <a:rPr lang="ko-KR" altLang="en-US" dirty="0" err="1"/>
              <a:t>프로그램밍</a:t>
            </a:r>
            <a:r>
              <a:rPr lang="en-US" altLang="ko-KR" dirty="0"/>
              <a:t>, </a:t>
            </a:r>
            <a:r>
              <a:rPr lang="ko-KR" altLang="en-US" dirty="0"/>
              <a:t>정책을 가로지르는 </a:t>
            </a:r>
            <a:r>
              <a:rPr lang="en-US" altLang="ko-KR" dirty="0" smtClean="0"/>
              <a:t>Cross-</a:t>
            </a:r>
            <a:r>
              <a:rPr lang="en-US" altLang="ko-KR" dirty="0" err="1" smtClean="0"/>
              <a:t>sectoral</a:t>
            </a:r>
            <a:r>
              <a:rPr lang="en-US" altLang="ko-KR" dirty="0" smtClean="0"/>
              <a:t> approach ; </a:t>
            </a:r>
          </a:p>
          <a:p>
            <a:r>
              <a:rPr lang="ko-KR" altLang="en-US" dirty="0" smtClean="0"/>
              <a:t>여성의 무임금노동과 가사노동 시간 줄이기 </a:t>
            </a:r>
            <a:r>
              <a:rPr lang="en-US" altLang="ko-KR" dirty="0" smtClean="0"/>
              <a:t>;</a:t>
            </a:r>
          </a:p>
          <a:p>
            <a:r>
              <a:rPr lang="ko-KR" altLang="en-US" dirty="0" smtClean="0"/>
              <a:t>통합적 방식으로 </a:t>
            </a:r>
            <a:r>
              <a:rPr lang="ko-KR" altLang="en-US" dirty="0" err="1" smtClean="0"/>
              <a:t>젠더주류화와</a:t>
            </a:r>
            <a:r>
              <a:rPr lang="ko-KR" altLang="en-US" dirty="0" smtClean="0"/>
              <a:t> 기후</a:t>
            </a:r>
            <a:r>
              <a:rPr lang="en-US" altLang="ko-KR" dirty="0" smtClean="0"/>
              <a:t>, </a:t>
            </a:r>
            <a:r>
              <a:rPr lang="ko-KR" altLang="en-US" dirty="0" smtClean="0"/>
              <a:t>에너지를 위한 능력 개발과 정책과정 </a:t>
            </a:r>
            <a:r>
              <a:rPr lang="en-US" altLang="ko-KR" dirty="0" smtClean="0"/>
              <a:t>;</a:t>
            </a:r>
          </a:p>
          <a:p>
            <a:r>
              <a:rPr lang="ko-KR" altLang="en-US" dirty="0" smtClean="0"/>
              <a:t>투자 장벽제거</a:t>
            </a:r>
            <a:r>
              <a:rPr lang="en-US" altLang="ko-KR" dirty="0" smtClean="0"/>
              <a:t>, </a:t>
            </a:r>
            <a:r>
              <a:rPr lang="ko-KR" altLang="en-US" dirty="0" smtClean="0"/>
              <a:t>여성기업가를 위한 동등한 기회 창출</a:t>
            </a:r>
            <a:r>
              <a:rPr lang="en-US" altLang="ko-KR" dirty="0" smtClean="0"/>
              <a:t>, </a:t>
            </a:r>
            <a:r>
              <a:rPr lang="ko-KR" altLang="en-US" dirty="0" smtClean="0"/>
              <a:t>적절한 일자리와 기술에 </a:t>
            </a:r>
            <a:r>
              <a:rPr lang="ko-KR" altLang="en-US" dirty="0" err="1" smtClean="0"/>
              <a:t>접근성</a:t>
            </a:r>
            <a:r>
              <a:rPr lang="ko-KR" altLang="en-US" dirty="0" smtClean="0"/>
              <a:t> 제고</a:t>
            </a:r>
            <a:r>
              <a:rPr lang="en-US" altLang="ko-KR" dirty="0" smtClean="0"/>
              <a:t>;</a:t>
            </a:r>
          </a:p>
          <a:p>
            <a:r>
              <a:rPr lang="ko-KR" altLang="en-US" dirty="0" smtClean="0"/>
              <a:t>성인지적 에너지와 기후 해결 실행에 기금 제공</a:t>
            </a:r>
            <a:endParaRPr lang="ko-KR" altLang="en-US" dirty="0"/>
          </a:p>
        </p:txBody>
      </p:sp>
      <p:sp>
        <p:nvSpPr>
          <p:cNvPr id="5" name="슬라이드 번호 개체 틀 4"/>
          <p:cNvSpPr>
            <a:spLocks noGrp="1"/>
          </p:cNvSpPr>
          <p:nvPr>
            <p:ph type="sldNum" sz="quarter" idx="12"/>
          </p:nvPr>
        </p:nvSpPr>
        <p:spPr/>
        <p:txBody>
          <a:bodyPr/>
          <a:lstStyle/>
          <a:p>
            <a:fld id="{7C821E20-7EB2-46E4-A0EA-3014195ECF39}" type="slidenum">
              <a:rPr lang="ko-KR" altLang="en-US" smtClean="0"/>
              <a:t>70</a:t>
            </a:fld>
            <a:endParaRPr lang="ko-KR" altLang="en-US"/>
          </a:p>
        </p:txBody>
      </p:sp>
    </p:spTree>
    <p:extLst>
      <p:ext uri="{BB962C8B-B14F-4D97-AF65-F5344CB8AC3E}">
        <p14:creationId xmlns:p14="http://schemas.microsoft.com/office/powerpoint/2010/main" val="628722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16632"/>
            <a:ext cx="4499992" cy="3162494"/>
          </a:xfrm>
          <a:prstGeom prst="rect">
            <a:avLst/>
          </a:prstGeom>
        </p:spPr>
      </p:pic>
      <p:pic>
        <p:nvPicPr>
          <p:cNvPr id="3" name="그림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3147449"/>
            <a:ext cx="5148064" cy="3678721"/>
          </a:xfrm>
          <a:prstGeom prst="rect">
            <a:avLst/>
          </a:prstGeom>
        </p:spPr>
      </p:pic>
      <p:sp>
        <p:nvSpPr>
          <p:cNvPr id="4" name="TextBox 3"/>
          <p:cNvSpPr txBox="1"/>
          <p:nvPr/>
        </p:nvSpPr>
        <p:spPr>
          <a:xfrm>
            <a:off x="4932040" y="1340768"/>
            <a:ext cx="3816424" cy="1477328"/>
          </a:xfrm>
          <a:prstGeom prst="rect">
            <a:avLst/>
          </a:prstGeom>
          <a:noFill/>
        </p:spPr>
        <p:txBody>
          <a:bodyPr wrap="square" rtlCol="0">
            <a:spAutoFit/>
          </a:bodyPr>
          <a:lstStyle/>
          <a:p>
            <a:r>
              <a:rPr lang="ko-KR" altLang="en-US" dirty="0" err="1" smtClean="0">
                <a:solidFill>
                  <a:prstClr val="black"/>
                </a:solidFill>
              </a:rPr>
              <a:t>세골렌</a:t>
            </a:r>
            <a:r>
              <a:rPr lang="en-US" altLang="ko-KR" dirty="0" smtClean="0">
                <a:solidFill>
                  <a:prstClr val="black"/>
                </a:solidFill>
              </a:rPr>
              <a:t> </a:t>
            </a:r>
            <a:r>
              <a:rPr lang="ko-KR" altLang="en-US" dirty="0" err="1" smtClean="0">
                <a:solidFill>
                  <a:prstClr val="black"/>
                </a:solidFill>
              </a:rPr>
              <a:t>르와얄</a:t>
            </a:r>
            <a:r>
              <a:rPr lang="ko-KR" altLang="en-US" dirty="0" smtClean="0">
                <a:solidFill>
                  <a:prstClr val="black"/>
                </a:solidFill>
              </a:rPr>
              <a:t> </a:t>
            </a:r>
            <a:endParaRPr lang="en-US" altLang="ko-KR" dirty="0" smtClean="0">
              <a:solidFill>
                <a:prstClr val="black"/>
              </a:solidFill>
            </a:endParaRPr>
          </a:p>
          <a:p>
            <a:r>
              <a:rPr lang="ko-KR" altLang="en-US" dirty="0" err="1" smtClean="0">
                <a:solidFill>
                  <a:prstClr val="black"/>
                </a:solidFill>
              </a:rPr>
              <a:t>생태지속가능에너지부</a:t>
            </a:r>
            <a:r>
              <a:rPr lang="ko-KR" altLang="en-US" dirty="0" smtClean="0">
                <a:solidFill>
                  <a:prstClr val="black"/>
                </a:solidFill>
              </a:rPr>
              <a:t> 장관</a:t>
            </a:r>
            <a:endParaRPr lang="en-US" altLang="ko-KR" dirty="0" smtClean="0">
              <a:solidFill>
                <a:prstClr val="black"/>
              </a:solidFill>
            </a:endParaRPr>
          </a:p>
          <a:p>
            <a:r>
              <a:rPr lang="ko-KR" altLang="en-US" dirty="0" smtClean="0">
                <a:solidFill>
                  <a:prstClr val="black"/>
                </a:solidFill>
              </a:rPr>
              <a:t>초청 </a:t>
            </a:r>
            <a:r>
              <a:rPr lang="en-US" altLang="ko-KR" dirty="0" smtClean="0">
                <a:solidFill>
                  <a:prstClr val="black"/>
                </a:solidFill>
              </a:rPr>
              <a:t>“</a:t>
            </a:r>
            <a:r>
              <a:rPr lang="ko-KR" altLang="en-US" dirty="0" smtClean="0">
                <a:solidFill>
                  <a:prstClr val="black"/>
                </a:solidFill>
              </a:rPr>
              <a:t>여성과 기후</a:t>
            </a:r>
            <a:r>
              <a:rPr lang="en-US" altLang="ko-KR" dirty="0" smtClean="0">
                <a:solidFill>
                  <a:prstClr val="black"/>
                </a:solidFill>
              </a:rPr>
              <a:t>”</a:t>
            </a:r>
            <a:r>
              <a:rPr lang="ko-KR" altLang="en-US" dirty="0" smtClean="0">
                <a:solidFill>
                  <a:prstClr val="black"/>
                </a:solidFill>
              </a:rPr>
              <a:t> 토론</a:t>
            </a:r>
            <a:endParaRPr lang="en-US" altLang="ko-KR" dirty="0" smtClean="0">
              <a:solidFill>
                <a:prstClr val="black"/>
              </a:solidFill>
            </a:endParaRPr>
          </a:p>
          <a:p>
            <a:r>
              <a:rPr lang="en-US" altLang="ko-KR" dirty="0" smtClean="0">
                <a:solidFill>
                  <a:prstClr val="black"/>
                </a:solidFill>
              </a:rPr>
              <a:t>2015</a:t>
            </a:r>
            <a:r>
              <a:rPr lang="ko-KR" altLang="en-US" dirty="0" smtClean="0">
                <a:solidFill>
                  <a:prstClr val="black"/>
                </a:solidFill>
              </a:rPr>
              <a:t>년 </a:t>
            </a:r>
            <a:r>
              <a:rPr lang="en-US" altLang="ko-KR" dirty="0" smtClean="0">
                <a:solidFill>
                  <a:prstClr val="black"/>
                </a:solidFill>
              </a:rPr>
              <a:t>1`2</a:t>
            </a:r>
            <a:r>
              <a:rPr lang="ko-KR" altLang="en-US" dirty="0" smtClean="0">
                <a:solidFill>
                  <a:prstClr val="black"/>
                </a:solidFill>
              </a:rPr>
              <a:t>월 </a:t>
            </a:r>
            <a:r>
              <a:rPr lang="en-US" altLang="ko-KR" dirty="0" smtClean="0">
                <a:solidFill>
                  <a:prstClr val="black"/>
                </a:solidFill>
              </a:rPr>
              <a:t>8</a:t>
            </a:r>
            <a:r>
              <a:rPr lang="ko-KR" altLang="en-US" dirty="0" smtClean="0">
                <a:solidFill>
                  <a:prstClr val="black"/>
                </a:solidFill>
              </a:rPr>
              <a:t>일 화</a:t>
            </a:r>
            <a:endParaRPr lang="en-US" altLang="ko-KR" dirty="0" smtClean="0">
              <a:solidFill>
                <a:prstClr val="black"/>
              </a:solidFill>
            </a:endParaRPr>
          </a:p>
          <a:p>
            <a:endParaRPr lang="en-US" altLang="ko-KR" dirty="0" smtClean="0">
              <a:solidFill>
                <a:prstClr val="black"/>
              </a:solidFill>
            </a:endParaRPr>
          </a:p>
        </p:txBody>
      </p:sp>
      <p:sp>
        <p:nvSpPr>
          <p:cNvPr id="5" name="슬라이드 번호 개체 틀 4"/>
          <p:cNvSpPr>
            <a:spLocks noGrp="1"/>
          </p:cNvSpPr>
          <p:nvPr>
            <p:ph type="sldNum" sz="quarter" idx="12"/>
          </p:nvPr>
        </p:nvSpPr>
        <p:spPr/>
        <p:txBody>
          <a:bodyPr/>
          <a:lstStyle/>
          <a:p>
            <a:fld id="{7C821E20-7EB2-46E4-A0EA-3014195ECF39}" type="slidenum">
              <a:rPr lang="ko-KR" altLang="en-US" smtClean="0"/>
              <a:t>71</a:t>
            </a:fld>
            <a:endParaRPr lang="ko-KR" altLang="en-US"/>
          </a:p>
        </p:txBody>
      </p:sp>
    </p:spTree>
    <p:extLst>
      <p:ext uri="{BB962C8B-B14F-4D97-AF65-F5344CB8AC3E}">
        <p14:creationId xmlns:p14="http://schemas.microsoft.com/office/powerpoint/2010/main" val="793146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04664"/>
            <a:ext cx="4392488" cy="5739730"/>
          </a:xfrm>
          <a:prstGeom prst="rect">
            <a:avLst/>
          </a:prstGeom>
        </p:spPr>
      </p:pic>
      <p:sp>
        <p:nvSpPr>
          <p:cNvPr id="3" name="TextBox 2"/>
          <p:cNvSpPr txBox="1"/>
          <p:nvPr/>
        </p:nvSpPr>
        <p:spPr>
          <a:xfrm>
            <a:off x="5364088" y="908720"/>
            <a:ext cx="3563888" cy="1754326"/>
          </a:xfrm>
          <a:prstGeom prst="rect">
            <a:avLst/>
          </a:prstGeom>
          <a:noFill/>
        </p:spPr>
        <p:txBody>
          <a:bodyPr wrap="square" rtlCol="0">
            <a:spAutoFit/>
          </a:bodyPr>
          <a:lstStyle/>
          <a:p>
            <a:r>
              <a:rPr lang="en-US" altLang="ko-KR" i="1" dirty="0" smtClean="0">
                <a:solidFill>
                  <a:prstClr val="black"/>
                </a:solidFill>
              </a:rPr>
              <a:t>“</a:t>
            </a:r>
            <a:r>
              <a:rPr lang="ko-KR" altLang="en-US" i="1" dirty="0" smtClean="0">
                <a:solidFill>
                  <a:prstClr val="black"/>
                </a:solidFill>
              </a:rPr>
              <a:t>기후변화 방지에서 </a:t>
            </a:r>
            <a:endParaRPr lang="en-US" altLang="ko-KR" i="1" dirty="0" smtClean="0">
              <a:solidFill>
                <a:prstClr val="black"/>
              </a:solidFill>
            </a:endParaRPr>
          </a:p>
          <a:p>
            <a:r>
              <a:rPr lang="ko-KR" altLang="en-US" i="1" dirty="0" err="1" smtClean="0">
                <a:solidFill>
                  <a:prstClr val="black"/>
                </a:solidFill>
              </a:rPr>
              <a:t>성평등과</a:t>
            </a:r>
            <a:r>
              <a:rPr lang="ko-KR" altLang="en-US" i="1" dirty="0" smtClean="0">
                <a:solidFill>
                  <a:prstClr val="black"/>
                </a:solidFill>
              </a:rPr>
              <a:t> 여성의 인권은 </a:t>
            </a:r>
            <a:endParaRPr lang="en-US" altLang="ko-KR" i="1" dirty="0">
              <a:solidFill>
                <a:prstClr val="black"/>
              </a:solidFill>
            </a:endParaRPr>
          </a:p>
          <a:p>
            <a:r>
              <a:rPr lang="ko-KR" altLang="en-US" i="1" dirty="0" smtClean="0">
                <a:solidFill>
                  <a:prstClr val="black"/>
                </a:solidFill>
              </a:rPr>
              <a:t>기본적인 것이고 중요한 </a:t>
            </a:r>
            <a:endParaRPr lang="en-US" altLang="ko-KR" i="1" dirty="0" smtClean="0">
              <a:solidFill>
                <a:prstClr val="black"/>
              </a:solidFill>
            </a:endParaRPr>
          </a:p>
          <a:p>
            <a:r>
              <a:rPr lang="ko-KR" altLang="en-US" i="1" dirty="0" smtClean="0">
                <a:solidFill>
                  <a:prstClr val="black"/>
                </a:solidFill>
              </a:rPr>
              <a:t>것이다</a:t>
            </a:r>
            <a:r>
              <a:rPr lang="en-US" altLang="ko-KR" i="1" dirty="0" smtClean="0">
                <a:solidFill>
                  <a:prstClr val="black"/>
                </a:solidFill>
              </a:rPr>
              <a:t>.”</a:t>
            </a:r>
            <a:endParaRPr lang="en-US" altLang="ko-KR" dirty="0" smtClean="0">
              <a:solidFill>
                <a:prstClr val="black"/>
              </a:solidFill>
            </a:endParaRPr>
          </a:p>
          <a:p>
            <a:endParaRPr lang="en-US" altLang="ko-KR" i="1" dirty="0">
              <a:solidFill>
                <a:prstClr val="black"/>
              </a:solidFill>
            </a:endParaRPr>
          </a:p>
          <a:p>
            <a:r>
              <a:rPr lang="en-US" altLang="ko-KR" i="1" dirty="0" smtClean="0">
                <a:solidFill>
                  <a:prstClr val="black"/>
                </a:solidFill>
              </a:rPr>
              <a:t>www.womengenderclimate.org</a:t>
            </a:r>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72</a:t>
            </a:fld>
            <a:endParaRPr lang="ko-KR" altLang="en-US"/>
          </a:p>
        </p:txBody>
      </p:sp>
    </p:spTree>
    <p:extLst>
      <p:ext uri="{BB962C8B-B14F-4D97-AF65-F5344CB8AC3E}">
        <p14:creationId xmlns:p14="http://schemas.microsoft.com/office/powerpoint/2010/main" val="3990589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8" y="-171400"/>
            <a:ext cx="9144000" cy="4876800"/>
          </a:xfrm>
          <a:prstGeom prst="rect">
            <a:avLst/>
          </a:prstGeom>
        </p:spPr>
      </p:pic>
      <p:sp>
        <p:nvSpPr>
          <p:cNvPr id="3" name="TextBox 2"/>
          <p:cNvSpPr txBox="1"/>
          <p:nvPr/>
        </p:nvSpPr>
        <p:spPr>
          <a:xfrm>
            <a:off x="755576" y="4797152"/>
            <a:ext cx="7920880" cy="1661993"/>
          </a:xfrm>
          <a:prstGeom prst="rect">
            <a:avLst/>
          </a:prstGeom>
          <a:noFill/>
        </p:spPr>
        <p:txBody>
          <a:bodyPr wrap="square" rtlCol="0">
            <a:spAutoFit/>
          </a:bodyPr>
          <a:lstStyle/>
          <a:p>
            <a:r>
              <a:rPr lang="ko-KR" altLang="en-US" i="1" dirty="0" err="1" smtClean="0">
                <a:solidFill>
                  <a:prstClr val="black"/>
                </a:solidFill>
              </a:rPr>
              <a:t>젠더</a:t>
            </a:r>
            <a:r>
              <a:rPr lang="en-US" altLang="ko-KR" i="1" dirty="0" smtClean="0">
                <a:solidFill>
                  <a:prstClr val="black"/>
                </a:solidFill>
              </a:rPr>
              <a:t>CC – </a:t>
            </a:r>
            <a:r>
              <a:rPr lang="ko-KR" altLang="en-US" i="1" dirty="0" smtClean="0">
                <a:solidFill>
                  <a:prstClr val="black"/>
                </a:solidFill>
              </a:rPr>
              <a:t>기후정의를</a:t>
            </a:r>
            <a:r>
              <a:rPr lang="en-US" altLang="ko-KR" i="1" dirty="0" smtClean="0">
                <a:solidFill>
                  <a:prstClr val="black"/>
                </a:solidFill>
              </a:rPr>
              <a:t> </a:t>
            </a:r>
            <a:r>
              <a:rPr lang="ko-KR" altLang="en-US" i="1" dirty="0" smtClean="0">
                <a:solidFill>
                  <a:prstClr val="black"/>
                </a:solidFill>
              </a:rPr>
              <a:t>위한 여성</a:t>
            </a:r>
            <a:endParaRPr lang="en-US" altLang="ko-KR" i="1" dirty="0" smtClean="0">
              <a:solidFill>
                <a:prstClr val="black"/>
              </a:solidFill>
            </a:endParaRPr>
          </a:p>
          <a:p>
            <a:r>
              <a:rPr lang="en-US" altLang="ko-KR" sz="1600" i="1" dirty="0" smtClean="0">
                <a:solidFill>
                  <a:prstClr val="black"/>
                </a:solidFill>
              </a:rPr>
              <a:t>-  </a:t>
            </a:r>
            <a:r>
              <a:rPr lang="ko-KR" altLang="en-US" sz="1600" i="1" dirty="0" smtClean="0">
                <a:solidFill>
                  <a:prstClr val="black"/>
                </a:solidFill>
              </a:rPr>
              <a:t>기후정책증진을 위한 </a:t>
            </a:r>
            <a:r>
              <a:rPr lang="ko-KR" altLang="en-US" sz="1600" i="1" dirty="0" err="1" smtClean="0">
                <a:solidFill>
                  <a:prstClr val="black"/>
                </a:solidFill>
              </a:rPr>
              <a:t>젠더와</a:t>
            </a:r>
            <a:r>
              <a:rPr lang="ko-KR" altLang="en-US" sz="1600" i="1" dirty="0" smtClean="0">
                <a:solidFill>
                  <a:prstClr val="black"/>
                </a:solidFill>
              </a:rPr>
              <a:t> 기후 관련 인식제고</a:t>
            </a:r>
            <a:r>
              <a:rPr lang="en-US" altLang="ko-KR" sz="1600" i="1" dirty="0" smtClean="0">
                <a:solidFill>
                  <a:prstClr val="black"/>
                </a:solidFill>
              </a:rPr>
              <a:t>, </a:t>
            </a:r>
            <a:r>
              <a:rPr lang="ko-KR" altLang="en-US" sz="1600" i="1" dirty="0" smtClean="0">
                <a:solidFill>
                  <a:prstClr val="black"/>
                </a:solidFill>
              </a:rPr>
              <a:t>능력개발</a:t>
            </a:r>
            <a:endParaRPr lang="en-US" altLang="ko-KR" sz="1600" i="1" dirty="0" smtClean="0">
              <a:solidFill>
                <a:prstClr val="black"/>
              </a:solidFill>
            </a:endParaRPr>
          </a:p>
          <a:p>
            <a:pPr marL="285750" indent="-285750">
              <a:buFontTx/>
              <a:buChar char="-"/>
            </a:pPr>
            <a:r>
              <a:rPr lang="ko-KR" altLang="en-US" sz="1600" i="1" dirty="0" smtClean="0">
                <a:solidFill>
                  <a:prstClr val="black"/>
                </a:solidFill>
              </a:rPr>
              <a:t>효과적인 감축과 적응 방안 모색을 위한 </a:t>
            </a:r>
            <a:r>
              <a:rPr lang="ko-KR" altLang="en-US" sz="1600" i="1" dirty="0" err="1" smtClean="0">
                <a:solidFill>
                  <a:prstClr val="black"/>
                </a:solidFill>
              </a:rPr>
              <a:t>젠더와</a:t>
            </a:r>
            <a:r>
              <a:rPr lang="ko-KR" altLang="en-US" sz="1600" i="1" dirty="0" smtClean="0">
                <a:solidFill>
                  <a:prstClr val="black"/>
                </a:solidFill>
              </a:rPr>
              <a:t> 기후 지식기반 강화</a:t>
            </a:r>
            <a:endParaRPr lang="en-US" altLang="ko-KR" sz="1600" i="1" dirty="0" smtClean="0">
              <a:solidFill>
                <a:prstClr val="black"/>
              </a:solidFill>
            </a:endParaRPr>
          </a:p>
          <a:p>
            <a:pPr marL="285750" indent="-285750">
              <a:buFontTx/>
              <a:buChar char="-"/>
            </a:pPr>
            <a:r>
              <a:rPr lang="ko-KR" altLang="en-US" sz="1600" i="1" dirty="0" smtClean="0">
                <a:solidFill>
                  <a:prstClr val="black"/>
                </a:solidFill>
              </a:rPr>
              <a:t>감축과 적응에 능동적으로 기여하는 남성과 여성의 </a:t>
            </a:r>
            <a:r>
              <a:rPr lang="ko-KR" altLang="en-US" sz="1600" i="1" dirty="0" err="1" smtClean="0">
                <a:solidFill>
                  <a:prstClr val="black"/>
                </a:solidFill>
              </a:rPr>
              <a:t>힘기르기</a:t>
            </a:r>
            <a:endParaRPr lang="en-US" altLang="ko-KR" sz="1600" i="1" dirty="0" smtClean="0">
              <a:solidFill>
                <a:prstClr val="black"/>
              </a:solidFill>
            </a:endParaRPr>
          </a:p>
          <a:p>
            <a:pPr marL="285750" indent="-285750">
              <a:buFontTx/>
              <a:buChar char="-"/>
            </a:pPr>
            <a:r>
              <a:rPr lang="ko-KR" altLang="en-US" sz="1600" i="1" dirty="0" smtClean="0">
                <a:solidFill>
                  <a:prstClr val="black"/>
                </a:solidFill>
              </a:rPr>
              <a:t>모든 수준에서 </a:t>
            </a:r>
            <a:r>
              <a:rPr lang="ko-KR" altLang="en-US" sz="1600" i="1" dirty="0" err="1" smtClean="0">
                <a:solidFill>
                  <a:prstClr val="black"/>
                </a:solidFill>
              </a:rPr>
              <a:t>젠더와</a:t>
            </a:r>
            <a:r>
              <a:rPr lang="ko-KR" altLang="en-US" sz="1600" i="1" dirty="0" smtClean="0">
                <a:solidFill>
                  <a:prstClr val="black"/>
                </a:solidFill>
              </a:rPr>
              <a:t> 기후 이슈 연대 강화</a:t>
            </a:r>
            <a:endParaRPr lang="en-US" altLang="ko-KR" sz="1600" i="1" dirty="0" smtClean="0">
              <a:solidFill>
                <a:prstClr val="black"/>
              </a:solidFill>
            </a:endParaRPr>
          </a:p>
          <a:p>
            <a:pPr marL="285750" indent="-285750">
              <a:buFontTx/>
              <a:buChar char="-"/>
            </a:pPr>
            <a:r>
              <a:rPr lang="ko-KR" altLang="en-US" sz="1600" i="1" dirty="0" smtClean="0">
                <a:solidFill>
                  <a:prstClr val="black"/>
                </a:solidFill>
              </a:rPr>
              <a:t>주요원칙으로서 </a:t>
            </a:r>
            <a:r>
              <a:rPr lang="ko-KR" altLang="en-US" sz="1600" i="1" dirty="0" err="1" smtClean="0">
                <a:solidFill>
                  <a:prstClr val="black"/>
                </a:solidFill>
              </a:rPr>
              <a:t>젠더와</a:t>
            </a:r>
            <a:r>
              <a:rPr lang="ko-KR" altLang="en-US" sz="1600" i="1" dirty="0" smtClean="0">
                <a:solidFill>
                  <a:prstClr val="black"/>
                </a:solidFill>
              </a:rPr>
              <a:t> 기후정의를 위한 정책 지지와 옹호활동</a:t>
            </a:r>
            <a:endParaRPr lang="en-US" altLang="ko-KR" sz="1600" i="1" dirty="0">
              <a:solidFill>
                <a:prstClr val="black"/>
              </a:solidFill>
            </a:endParaRPr>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73</a:t>
            </a:fld>
            <a:endParaRPr lang="ko-KR" altLang="en-US"/>
          </a:p>
        </p:txBody>
      </p:sp>
    </p:spTree>
    <p:extLst>
      <p:ext uri="{BB962C8B-B14F-4D97-AF65-F5344CB8AC3E}">
        <p14:creationId xmlns:p14="http://schemas.microsoft.com/office/powerpoint/2010/main" val="2318645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4118"/>
            <a:ext cx="2700338" cy="6858000"/>
          </a:xfrm>
          <a:prstGeom prst="rect">
            <a:avLst/>
          </a:prstGeom>
        </p:spPr>
      </p:pic>
      <p:sp>
        <p:nvSpPr>
          <p:cNvPr id="3" name="TextBox 2"/>
          <p:cNvSpPr txBox="1"/>
          <p:nvPr/>
        </p:nvSpPr>
        <p:spPr>
          <a:xfrm>
            <a:off x="4355976" y="692696"/>
            <a:ext cx="4032448" cy="2031325"/>
          </a:xfrm>
          <a:prstGeom prst="rect">
            <a:avLst/>
          </a:prstGeom>
          <a:noFill/>
        </p:spPr>
        <p:txBody>
          <a:bodyPr wrap="square" rtlCol="0">
            <a:spAutoFit/>
          </a:bodyPr>
          <a:lstStyle/>
          <a:p>
            <a:r>
              <a:rPr lang="ko-KR" altLang="en-US" dirty="0" smtClean="0">
                <a:solidFill>
                  <a:prstClr val="black"/>
                </a:solidFill>
              </a:rPr>
              <a:t>여성들은 할 수 있다</a:t>
            </a:r>
            <a:r>
              <a:rPr lang="en-US" altLang="ko-KR" dirty="0" smtClean="0">
                <a:solidFill>
                  <a:prstClr val="black"/>
                </a:solidFill>
              </a:rPr>
              <a:t>.</a:t>
            </a:r>
          </a:p>
          <a:p>
            <a:endParaRPr lang="en-US" altLang="ko-KR" dirty="0" smtClean="0">
              <a:solidFill>
                <a:prstClr val="black"/>
              </a:solidFill>
            </a:endParaRPr>
          </a:p>
          <a:p>
            <a:pPr marL="342900" indent="-342900">
              <a:buFontTx/>
              <a:buAutoNum type="arabicPeriod"/>
            </a:pPr>
            <a:r>
              <a:rPr lang="ko-KR" altLang="en-US" dirty="0" smtClean="0">
                <a:solidFill>
                  <a:prstClr val="black"/>
                </a:solidFill>
              </a:rPr>
              <a:t>기후변화 저항 캠페인</a:t>
            </a:r>
            <a:endParaRPr lang="en-US" altLang="ko-KR" dirty="0" smtClean="0">
              <a:solidFill>
                <a:prstClr val="black"/>
              </a:solidFill>
            </a:endParaRPr>
          </a:p>
          <a:p>
            <a:pPr marL="342900" indent="-342900">
              <a:buFontTx/>
              <a:buAutoNum type="arabicPeriod"/>
            </a:pPr>
            <a:r>
              <a:rPr lang="ko-KR" altLang="en-US" dirty="0" smtClean="0">
                <a:solidFill>
                  <a:prstClr val="black"/>
                </a:solidFill>
              </a:rPr>
              <a:t>교육</a:t>
            </a:r>
            <a:r>
              <a:rPr lang="en-US" altLang="ko-KR" dirty="0" smtClean="0">
                <a:solidFill>
                  <a:prstClr val="black"/>
                </a:solidFill>
              </a:rPr>
              <a:t>, </a:t>
            </a:r>
            <a:r>
              <a:rPr lang="ko-KR" altLang="en-US" dirty="0" smtClean="0">
                <a:solidFill>
                  <a:prstClr val="black"/>
                </a:solidFill>
              </a:rPr>
              <a:t>건강과 삶의 질</a:t>
            </a:r>
            <a:endParaRPr lang="en-US" altLang="ko-KR" dirty="0" smtClean="0">
              <a:solidFill>
                <a:prstClr val="black"/>
              </a:solidFill>
            </a:endParaRPr>
          </a:p>
          <a:p>
            <a:pPr marL="342900" indent="-342900">
              <a:buFontTx/>
              <a:buAutoNum type="arabicPeriod"/>
            </a:pPr>
            <a:r>
              <a:rPr lang="ko-KR" altLang="en-US" dirty="0" smtClean="0">
                <a:solidFill>
                  <a:prstClr val="black"/>
                </a:solidFill>
              </a:rPr>
              <a:t>토지 소유 권리</a:t>
            </a:r>
            <a:endParaRPr lang="en-US" altLang="ko-KR" dirty="0" smtClean="0">
              <a:solidFill>
                <a:prstClr val="black"/>
              </a:solidFill>
            </a:endParaRPr>
          </a:p>
          <a:p>
            <a:pPr marL="342900" indent="-342900">
              <a:buFontTx/>
              <a:buAutoNum type="arabicPeriod"/>
            </a:pPr>
            <a:r>
              <a:rPr lang="ko-KR" altLang="en-US" dirty="0" smtClean="0">
                <a:solidFill>
                  <a:prstClr val="black"/>
                </a:solidFill>
              </a:rPr>
              <a:t>융자 받을 권리</a:t>
            </a:r>
            <a:endParaRPr lang="en-US" altLang="ko-KR" dirty="0" smtClean="0">
              <a:solidFill>
                <a:prstClr val="black"/>
              </a:solidFill>
            </a:endParaRPr>
          </a:p>
          <a:p>
            <a:pPr marL="342900" indent="-342900">
              <a:buFontTx/>
              <a:buAutoNum type="arabicPeriod"/>
            </a:pPr>
            <a:r>
              <a:rPr lang="ko-KR" altLang="en-US" dirty="0" smtClean="0">
                <a:solidFill>
                  <a:prstClr val="black"/>
                </a:solidFill>
              </a:rPr>
              <a:t>처벌받지 않고 연대할 권리</a:t>
            </a:r>
            <a:endParaRPr lang="ko-KR" altLang="en-US" dirty="0">
              <a:solidFill>
                <a:prstClr val="black"/>
              </a:solidFill>
            </a:endParaRPr>
          </a:p>
        </p:txBody>
      </p:sp>
      <p:sp>
        <p:nvSpPr>
          <p:cNvPr id="2" name="슬라이드 번호 개체 틀 1"/>
          <p:cNvSpPr>
            <a:spLocks noGrp="1"/>
          </p:cNvSpPr>
          <p:nvPr>
            <p:ph type="sldNum" sz="quarter" idx="12"/>
          </p:nvPr>
        </p:nvSpPr>
        <p:spPr/>
        <p:txBody>
          <a:bodyPr/>
          <a:lstStyle/>
          <a:p>
            <a:fld id="{7C821E20-7EB2-46E4-A0EA-3014195ECF39}" type="slidenum">
              <a:rPr lang="ko-KR" altLang="en-US" smtClean="0"/>
              <a:t>74</a:t>
            </a:fld>
            <a:endParaRPr lang="ko-KR" altLang="en-US"/>
          </a:p>
        </p:txBody>
      </p:sp>
    </p:spTree>
    <p:extLst>
      <p:ext uri="{BB962C8B-B14F-4D97-AF65-F5344CB8AC3E}">
        <p14:creationId xmlns:p14="http://schemas.microsoft.com/office/powerpoint/2010/main" val="18390250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1" y="116632"/>
            <a:ext cx="9144000" cy="5467350"/>
          </a:xfrm>
          <a:prstGeom prst="rect">
            <a:avLst/>
          </a:prstGeom>
        </p:spPr>
      </p:pic>
      <p:sp>
        <p:nvSpPr>
          <p:cNvPr id="3" name="TextBox 2"/>
          <p:cNvSpPr txBox="1"/>
          <p:nvPr/>
        </p:nvSpPr>
        <p:spPr>
          <a:xfrm>
            <a:off x="1331640" y="5805264"/>
            <a:ext cx="4824536" cy="369332"/>
          </a:xfrm>
          <a:prstGeom prst="rect">
            <a:avLst/>
          </a:prstGeom>
          <a:noFill/>
        </p:spPr>
        <p:txBody>
          <a:bodyPr wrap="square" rtlCol="0">
            <a:spAutoFit/>
          </a:bodyPr>
          <a:lstStyle/>
          <a:p>
            <a:r>
              <a:rPr lang="ko-KR" altLang="en-US" dirty="0" smtClean="0">
                <a:solidFill>
                  <a:prstClr val="black"/>
                </a:solidFill>
              </a:rPr>
              <a:t>행동하는 </a:t>
            </a:r>
            <a:r>
              <a:rPr lang="ko-KR" altLang="en-US" dirty="0" err="1" smtClean="0">
                <a:solidFill>
                  <a:prstClr val="black"/>
                </a:solidFill>
              </a:rPr>
              <a:t>젠더</a:t>
            </a:r>
            <a:r>
              <a:rPr lang="ko-KR" altLang="en-US" dirty="0" smtClean="0">
                <a:solidFill>
                  <a:prstClr val="black"/>
                </a:solidFill>
              </a:rPr>
              <a:t> </a:t>
            </a:r>
            <a:r>
              <a:rPr lang="en-US" altLang="ko-KR" dirty="0" smtClean="0">
                <a:solidFill>
                  <a:prstClr val="black"/>
                </a:solidFill>
              </a:rPr>
              <a:t>; </a:t>
            </a:r>
            <a:r>
              <a:rPr lang="en-US" altLang="ko-KR" dirty="0" smtClean="0">
                <a:solidFill>
                  <a:prstClr val="black"/>
                </a:solidFill>
                <a:hlinkClick r:id="rId3"/>
              </a:rPr>
              <a:t>www.greenaction.net</a:t>
            </a:r>
            <a:r>
              <a:rPr lang="ko-KR" altLang="en-US" dirty="0" smtClean="0">
                <a:solidFill>
                  <a:prstClr val="black"/>
                </a:solidFill>
              </a:rPr>
              <a:t> </a:t>
            </a:r>
            <a:endParaRPr lang="en-US" altLang="ko-KR" dirty="0" smtClean="0">
              <a:solidFill>
                <a:prstClr val="black"/>
              </a:solidFill>
            </a:endParaRPr>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75</a:t>
            </a:fld>
            <a:endParaRPr lang="ko-KR" altLang="en-US"/>
          </a:p>
        </p:txBody>
      </p:sp>
    </p:spTree>
    <p:extLst>
      <p:ext uri="{BB962C8B-B14F-4D97-AF65-F5344CB8AC3E}">
        <p14:creationId xmlns:p14="http://schemas.microsoft.com/office/powerpoint/2010/main" val="32679977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7315"/>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731" y="113675"/>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70" y="3538979"/>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662" y="3420462"/>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7199" y="3420462"/>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71600" y="2957830"/>
            <a:ext cx="1656184" cy="369332"/>
          </a:xfrm>
          <a:prstGeom prst="rect">
            <a:avLst/>
          </a:prstGeom>
          <a:noFill/>
        </p:spPr>
        <p:txBody>
          <a:bodyPr wrap="square" rtlCol="0">
            <a:spAutoFit/>
          </a:bodyPr>
          <a:lstStyle/>
          <a:p>
            <a:r>
              <a:rPr lang="en-US" altLang="ko-KR" dirty="0" smtClean="0"/>
              <a:t>1. Lay Citizens </a:t>
            </a:r>
            <a:endParaRPr lang="ko-KR" altLang="en-US" dirty="0"/>
          </a:p>
        </p:txBody>
      </p:sp>
      <p:sp>
        <p:nvSpPr>
          <p:cNvPr id="4" name="TextBox 3"/>
          <p:cNvSpPr txBox="1"/>
          <p:nvPr/>
        </p:nvSpPr>
        <p:spPr>
          <a:xfrm>
            <a:off x="4067944" y="3077047"/>
            <a:ext cx="1800200" cy="369332"/>
          </a:xfrm>
          <a:prstGeom prst="rect">
            <a:avLst/>
          </a:prstGeom>
          <a:noFill/>
        </p:spPr>
        <p:txBody>
          <a:bodyPr wrap="square" rtlCol="0">
            <a:spAutoFit/>
          </a:bodyPr>
          <a:lstStyle/>
          <a:p>
            <a:r>
              <a:rPr lang="en-US" altLang="ko-KR" dirty="0" smtClean="0"/>
              <a:t>2. Information</a:t>
            </a:r>
            <a:endParaRPr lang="ko-KR" altLang="en-US" dirty="0"/>
          </a:p>
        </p:txBody>
      </p:sp>
      <p:sp>
        <p:nvSpPr>
          <p:cNvPr id="5" name="TextBox 4"/>
          <p:cNvSpPr txBox="1"/>
          <p:nvPr/>
        </p:nvSpPr>
        <p:spPr>
          <a:xfrm>
            <a:off x="6822876" y="2892381"/>
            <a:ext cx="1728192" cy="369332"/>
          </a:xfrm>
          <a:prstGeom prst="rect">
            <a:avLst/>
          </a:prstGeom>
          <a:noFill/>
        </p:spPr>
        <p:txBody>
          <a:bodyPr wrap="square" rtlCol="0">
            <a:spAutoFit/>
          </a:bodyPr>
          <a:lstStyle/>
          <a:p>
            <a:r>
              <a:rPr lang="en-US" altLang="ko-KR" dirty="0" smtClean="0"/>
              <a:t>3. Deliberation</a:t>
            </a:r>
            <a:endParaRPr lang="ko-KR" altLang="en-US" dirty="0"/>
          </a:p>
        </p:txBody>
      </p:sp>
      <p:sp>
        <p:nvSpPr>
          <p:cNvPr id="12" name="TextBox 11"/>
          <p:cNvSpPr txBox="1"/>
          <p:nvPr/>
        </p:nvSpPr>
        <p:spPr>
          <a:xfrm>
            <a:off x="984895" y="6093296"/>
            <a:ext cx="1728192" cy="369332"/>
          </a:xfrm>
          <a:prstGeom prst="rect">
            <a:avLst/>
          </a:prstGeom>
          <a:noFill/>
        </p:spPr>
        <p:txBody>
          <a:bodyPr wrap="square" rtlCol="0">
            <a:spAutoFit/>
          </a:bodyPr>
          <a:lstStyle/>
          <a:p>
            <a:r>
              <a:rPr lang="en-US" altLang="ko-KR" dirty="0"/>
              <a:t>4</a:t>
            </a:r>
            <a:r>
              <a:rPr lang="en-US" altLang="ko-KR" dirty="0" smtClean="0"/>
              <a:t>. Vote</a:t>
            </a:r>
            <a:endParaRPr lang="ko-KR" altLang="en-US" dirty="0"/>
          </a:p>
        </p:txBody>
      </p:sp>
      <p:sp>
        <p:nvSpPr>
          <p:cNvPr id="6" name="TextBox 5"/>
          <p:cNvSpPr txBox="1"/>
          <p:nvPr/>
        </p:nvSpPr>
        <p:spPr>
          <a:xfrm>
            <a:off x="4283968" y="6277962"/>
            <a:ext cx="1584176" cy="369332"/>
          </a:xfrm>
          <a:prstGeom prst="rect">
            <a:avLst/>
          </a:prstGeom>
          <a:noFill/>
        </p:spPr>
        <p:txBody>
          <a:bodyPr wrap="square" rtlCol="0">
            <a:spAutoFit/>
          </a:bodyPr>
          <a:lstStyle/>
          <a:p>
            <a:r>
              <a:rPr lang="en-US" altLang="ko-KR" dirty="0" smtClean="0"/>
              <a:t>5. Thank You</a:t>
            </a:r>
            <a:endParaRPr lang="ko-KR" altLang="en-US" dirty="0"/>
          </a:p>
        </p:txBody>
      </p:sp>
      <p:sp>
        <p:nvSpPr>
          <p:cNvPr id="7" name="TextBox 6"/>
          <p:cNvSpPr txBox="1"/>
          <p:nvPr/>
        </p:nvSpPr>
        <p:spPr>
          <a:xfrm>
            <a:off x="6822876" y="6288474"/>
            <a:ext cx="1944216" cy="369332"/>
          </a:xfrm>
          <a:prstGeom prst="rect">
            <a:avLst/>
          </a:prstGeom>
          <a:noFill/>
        </p:spPr>
        <p:txBody>
          <a:bodyPr wrap="square" rtlCol="0">
            <a:spAutoFit/>
          </a:bodyPr>
          <a:lstStyle/>
          <a:p>
            <a:r>
              <a:rPr lang="en-US" altLang="ko-KR" dirty="0" smtClean="0"/>
              <a:t>6. Global Results</a:t>
            </a:r>
            <a:endParaRPr lang="ko-KR" altLang="en-US" dirty="0"/>
          </a:p>
        </p:txBody>
      </p:sp>
      <p:sp>
        <p:nvSpPr>
          <p:cNvPr id="2" name="슬라이드 번호 개체 틀 1"/>
          <p:cNvSpPr>
            <a:spLocks noGrp="1"/>
          </p:cNvSpPr>
          <p:nvPr>
            <p:ph type="sldNum" sz="quarter" idx="12"/>
          </p:nvPr>
        </p:nvSpPr>
        <p:spPr/>
        <p:txBody>
          <a:bodyPr/>
          <a:lstStyle/>
          <a:p>
            <a:fld id="{7C821E20-7EB2-46E4-A0EA-3014195ECF39}" type="slidenum">
              <a:rPr lang="ko-KR" altLang="en-US" smtClean="0"/>
              <a:t>76</a:t>
            </a:fld>
            <a:endParaRPr lang="ko-KR" altLang="en-US"/>
          </a:p>
        </p:txBody>
      </p:sp>
    </p:spTree>
    <p:extLst>
      <p:ext uri="{BB962C8B-B14F-4D97-AF65-F5344CB8AC3E}">
        <p14:creationId xmlns:p14="http://schemas.microsoft.com/office/powerpoint/2010/main" val="15790971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467544" y="323364"/>
            <a:ext cx="4572000" cy="369332"/>
          </a:xfrm>
          <a:prstGeom prst="rect">
            <a:avLst/>
          </a:prstGeom>
        </p:spPr>
        <p:txBody>
          <a:bodyPr>
            <a:spAutoFit/>
          </a:bodyPr>
          <a:lstStyle/>
          <a:p>
            <a:r>
              <a:rPr lang="ko-KR" altLang="en-US" dirty="0">
                <a:solidFill>
                  <a:prstClr val="black"/>
                </a:solidFill>
              </a:rPr>
              <a:t>파리협정</a:t>
            </a:r>
            <a:r>
              <a:rPr lang="en-US" altLang="ko-KR" dirty="0">
                <a:solidFill>
                  <a:prstClr val="black"/>
                </a:solidFill>
              </a:rPr>
              <a:t>, </a:t>
            </a:r>
            <a:r>
              <a:rPr lang="ko-KR" altLang="en-US" dirty="0" smtClean="0">
                <a:solidFill>
                  <a:prstClr val="black"/>
                </a:solidFill>
              </a:rPr>
              <a:t>계획에서 이행으로</a:t>
            </a:r>
            <a:r>
              <a:rPr lang="en-US" altLang="ko-KR" dirty="0">
                <a:solidFill>
                  <a:prstClr val="black"/>
                </a:solidFill>
              </a:rPr>
              <a:t>!</a:t>
            </a:r>
            <a:endParaRPr lang="ko-KR" altLang="en-US" dirty="0">
              <a:solidFill>
                <a:prstClr val="black"/>
              </a:solidFill>
            </a:endParaRPr>
          </a:p>
        </p:txBody>
      </p:sp>
      <p:sp>
        <p:nvSpPr>
          <p:cNvPr id="3" name="직사각형 2"/>
          <p:cNvSpPr/>
          <p:nvPr/>
        </p:nvSpPr>
        <p:spPr>
          <a:xfrm>
            <a:off x="467544" y="836712"/>
            <a:ext cx="8352928" cy="4647426"/>
          </a:xfrm>
          <a:prstGeom prst="rect">
            <a:avLst/>
          </a:prstGeom>
        </p:spPr>
        <p:txBody>
          <a:bodyPr wrap="square">
            <a:spAutoFit/>
          </a:bodyPr>
          <a:lstStyle/>
          <a:p>
            <a:r>
              <a:rPr lang="ko-KR" altLang="en-US" sz="1600" dirty="0">
                <a:solidFill>
                  <a:prstClr val="black"/>
                </a:solidFill>
              </a:rPr>
              <a:t>파리협정 제</a:t>
            </a:r>
            <a:r>
              <a:rPr lang="en-US" altLang="ko-KR" sz="1600" dirty="0">
                <a:solidFill>
                  <a:prstClr val="black"/>
                </a:solidFill>
              </a:rPr>
              <a:t>6</a:t>
            </a:r>
            <a:r>
              <a:rPr lang="ko-KR" altLang="en-US" sz="1600" dirty="0">
                <a:solidFill>
                  <a:prstClr val="black"/>
                </a:solidFill>
              </a:rPr>
              <a:t>조 이행규칙을 마지막으로</a:t>
            </a:r>
            <a:r>
              <a:rPr lang="en-US" altLang="ko-KR" sz="1600" dirty="0">
                <a:solidFill>
                  <a:prstClr val="black"/>
                </a:solidFill>
              </a:rPr>
              <a:t>, </a:t>
            </a:r>
            <a:r>
              <a:rPr lang="ko-KR" altLang="en-US" sz="1600" dirty="0">
                <a:solidFill>
                  <a:prstClr val="black"/>
                </a:solidFill>
              </a:rPr>
              <a:t>협정 이행을 위한 모든 이행규칙이 결정되었다</a:t>
            </a:r>
            <a:r>
              <a:rPr lang="en-US" altLang="ko-KR" sz="1600" dirty="0">
                <a:solidFill>
                  <a:prstClr val="black"/>
                </a:solidFill>
              </a:rPr>
              <a:t>.</a:t>
            </a:r>
          </a:p>
          <a:p>
            <a:r>
              <a:rPr lang="ko-KR" altLang="en-US" sz="1400" dirty="0">
                <a:solidFill>
                  <a:prstClr val="black"/>
                </a:solidFill>
              </a:rPr>
              <a:t>이제는 파리협정의 장기 온도목표 달성을 위한 각 국의 성실한 이행만이 남았다</a:t>
            </a:r>
            <a:r>
              <a:rPr lang="en-US" altLang="ko-KR" sz="1400" dirty="0">
                <a:solidFill>
                  <a:prstClr val="black"/>
                </a:solidFill>
              </a:rPr>
              <a:t>.</a:t>
            </a:r>
          </a:p>
          <a:p>
            <a:r>
              <a:rPr lang="ko-KR" altLang="en-US" sz="1400" dirty="0">
                <a:solidFill>
                  <a:prstClr val="black"/>
                </a:solidFill>
              </a:rPr>
              <a:t>기후변화협약 사무국이 </a:t>
            </a:r>
            <a:r>
              <a:rPr lang="en-US" altLang="ko-KR" sz="1400" dirty="0">
                <a:solidFill>
                  <a:prstClr val="black"/>
                </a:solidFill>
              </a:rPr>
              <a:t>COP26 </a:t>
            </a:r>
            <a:r>
              <a:rPr lang="ko-KR" altLang="en-US" sz="1400" dirty="0">
                <a:solidFill>
                  <a:prstClr val="black"/>
                </a:solidFill>
              </a:rPr>
              <a:t>개최 직전</a:t>
            </a:r>
            <a:r>
              <a:rPr lang="en-US" altLang="ko-KR" sz="1400" dirty="0">
                <a:solidFill>
                  <a:prstClr val="black"/>
                </a:solidFill>
              </a:rPr>
              <a:t>(’21.10.25)</a:t>
            </a:r>
            <a:r>
              <a:rPr lang="ko-KR" altLang="en-US" sz="1400" dirty="0">
                <a:solidFill>
                  <a:prstClr val="black"/>
                </a:solidFill>
              </a:rPr>
              <a:t>에 발표한 ‘</a:t>
            </a:r>
            <a:r>
              <a:rPr lang="en-US" altLang="ko-KR" sz="1400" dirty="0">
                <a:solidFill>
                  <a:prstClr val="black"/>
                </a:solidFill>
              </a:rPr>
              <a:t>NDC </a:t>
            </a:r>
            <a:r>
              <a:rPr lang="ko-KR" altLang="en-US" sz="1400" dirty="0">
                <a:solidFill>
                  <a:prstClr val="black"/>
                </a:solidFill>
              </a:rPr>
              <a:t>종합보고서’</a:t>
            </a:r>
            <a:r>
              <a:rPr lang="ko-KR" altLang="en-US" sz="1400" dirty="0" smtClean="0">
                <a:solidFill>
                  <a:prstClr val="black"/>
                </a:solidFill>
              </a:rPr>
              <a:t>에 따르면</a:t>
            </a:r>
            <a:r>
              <a:rPr lang="en-US" altLang="ko-KR" sz="1400" dirty="0">
                <a:solidFill>
                  <a:prstClr val="black"/>
                </a:solidFill>
              </a:rPr>
              <a:t>, </a:t>
            </a:r>
            <a:r>
              <a:rPr lang="ko-KR" altLang="en-US" sz="1400" dirty="0">
                <a:solidFill>
                  <a:prstClr val="black"/>
                </a:solidFill>
              </a:rPr>
              <a:t>현재 각 국이 제출한 </a:t>
            </a:r>
            <a:r>
              <a:rPr lang="en-US" altLang="ko-KR" sz="1400" dirty="0">
                <a:solidFill>
                  <a:prstClr val="black"/>
                </a:solidFill>
              </a:rPr>
              <a:t>NDC</a:t>
            </a:r>
            <a:r>
              <a:rPr lang="ko-KR" altLang="en-US" sz="1400" dirty="0">
                <a:solidFill>
                  <a:prstClr val="black"/>
                </a:solidFill>
              </a:rPr>
              <a:t>가 모두 이행된다 하더라도 </a:t>
            </a:r>
            <a:r>
              <a:rPr lang="en-US" altLang="ko-KR" sz="1400" dirty="0">
                <a:solidFill>
                  <a:prstClr val="black"/>
                </a:solidFill>
              </a:rPr>
              <a:t>2030</a:t>
            </a:r>
            <a:r>
              <a:rPr lang="ko-KR" altLang="en-US" sz="1400" dirty="0">
                <a:solidFill>
                  <a:prstClr val="black"/>
                </a:solidFill>
              </a:rPr>
              <a:t>년 온실가스 </a:t>
            </a:r>
            <a:r>
              <a:rPr lang="ko-KR" altLang="en-US" sz="1400" dirty="0" smtClean="0">
                <a:solidFill>
                  <a:prstClr val="black"/>
                </a:solidFill>
              </a:rPr>
              <a:t>배출량은 </a:t>
            </a:r>
            <a:r>
              <a:rPr lang="en-US" altLang="ko-KR" sz="1400" dirty="0" smtClean="0">
                <a:solidFill>
                  <a:prstClr val="black"/>
                </a:solidFill>
              </a:rPr>
              <a:t>2010</a:t>
            </a:r>
            <a:r>
              <a:rPr lang="ko-KR" altLang="en-US" sz="1400" dirty="0">
                <a:solidFill>
                  <a:prstClr val="black"/>
                </a:solidFill>
              </a:rPr>
              <a:t>년에 비해 오히려 </a:t>
            </a:r>
            <a:r>
              <a:rPr lang="en-US" altLang="ko-KR" sz="1400" dirty="0">
                <a:solidFill>
                  <a:prstClr val="black"/>
                </a:solidFill>
              </a:rPr>
              <a:t>15.9% </a:t>
            </a:r>
            <a:r>
              <a:rPr lang="ko-KR" altLang="en-US" sz="1400" dirty="0">
                <a:solidFill>
                  <a:prstClr val="black"/>
                </a:solidFill>
              </a:rPr>
              <a:t>증가할 것이라고 한다</a:t>
            </a:r>
            <a:r>
              <a:rPr lang="en-US" altLang="ko-KR" sz="1400" dirty="0" smtClean="0">
                <a:solidFill>
                  <a:prstClr val="black"/>
                </a:solidFill>
              </a:rPr>
              <a:t>. </a:t>
            </a:r>
            <a:endParaRPr lang="en-US" altLang="ko-KR" sz="1400" dirty="0">
              <a:solidFill>
                <a:prstClr val="black"/>
              </a:solidFill>
            </a:endParaRPr>
          </a:p>
          <a:p>
            <a:r>
              <a:rPr lang="ko-KR" altLang="en-US" sz="1400" dirty="0">
                <a:solidFill>
                  <a:prstClr val="black"/>
                </a:solidFill>
              </a:rPr>
              <a:t>이런 맥락에서 이번 </a:t>
            </a:r>
            <a:r>
              <a:rPr lang="en-US" altLang="ko-KR" sz="1400" dirty="0">
                <a:solidFill>
                  <a:prstClr val="black"/>
                </a:solidFill>
              </a:rPr>
              <a:t>COP26 ‘</a:t>
            </a:r>
            <a:r>
              <a:rPr lang="ko-KR" altLang="en-US" sz="1400" dirty="0" err="1">
                <a:solidFill>
                  <a:prstClr val="black"/>
                </a:solidFill>
              </a:rPr>
              <a:t>글래스고</a:t>
            </a:r>
            <a:r>
              <a:rPr lang="ko-KR" altLang="en-US" sz="1400" dirty="0">
                <a:solidFill>
                  <a:prstClr val="black"/>
                </a:solidFill>
              </a:rPr>
              <a:t> 기후합의’의 이행이 더욱 중요해졌다</a:t>
            </a:r>
            <a:r>
              <a:rPr lang="en-US" altLang="ko-KR" sz="1400" dirty="0" smtClean="0">
                <a:solidFill>
                  <a:prstClr val="black"/>
                </a:solidFill>
              </a:rPr>
              <a:t>. </a:t>
            </a:r>
            <a:r>
              <a:rPr lang="ko-KR" altLang="en-US" sz="1400" dirty="0" smtClean="0">
                <a:solidFill>
                  <a:prstClr val="black"/>
                </a:solidFill>
              </a:rPr>
              <a:t>당사국들은 </a:t>
            </a:r>
            <a:r>
              <a:rPr lang="ko-KR" altLang="en-US" sz="1400" dirty="0">
                <a:solidFill>
                  <a:prstClr val="black"/>
                </a:solidFill>
              </a:rPr>
              <a:t>기존에 설정한 </a:t>
            </a:r>
            <a:r>
              <a:rPr lang="en-US" altLang="ko-KR" sz="1400" dirty="0">
                <a:solidFill>
                  <a:prstClr val="black"/>
                </a:solidFill>
              </a:rPr>
              <a:t>2030</a:t>
            </a:r>
            <a:r>
              <a:rPr lang="ko-KR" altLang="en-US" sz="1400" dirty="0">
                <a:solidFill>
                  <a:prstClr val="black"/>
                </a:solidFill>
              </a:rPr>
              <a:t>년 감축목표</a:t>
            </a:r>
            <a:r>
              <a:rPr lang="en-US" altLang="ko-KR" sz="1400" dirty="0">
                <a:solidFill>
                  <a:prstClr val="black"/>
                </a:solidFill>
              </a:rPr>
              <a:t>(NDC)</a:t>
            </a:r>
            <a:r>
              <a:rPr lang="ko-KR" altLang="en-US" sz="1400" dirty="0">
                <a:solidFill>
                  <a:prstClr val="black"/>
                </a:solidFill>
              </a:rPr>
              <a:t>를 재검토하고</a:t>
            </a:r>
            <a:r>
              <a:rPr lang="en-US" altLang="ko-KR" sz="1400" dirty="0">
                <a:solidFill>
                  <a:prstClr val="black"/>
                </a:solidFill>
              </a:rPr>
              <a:t>, </a:t>
            </a:r>
            <a:r>
              <a:rPr lang="ko-KR" altLang="en-US" sz="1400" dirty="0">
                <a:solidFill>
                  <a:prstClr val="black"/>
                </a:solidFill>
              </a:rPr>
              <a:t>상당 </a:t>
            </a:r>
            <a:r>
              <a:rPr lang="ko-KR" altLang="en-US" sz="1400" dirty="0" smtClean="0">
                <a:solidFill>
                  <a:prstClr val="black"/>
                </a:solidFill>
              </a:rPr>
              <a:t>수준 높여서 </a:t>
            </a:r>
            <a:r>
              <a:rPr lang="en-US" altLang="ko-KR" sz="1400" dirty="0">
                <a:solidFill>
                  <a:prstClr val="black"/>
                </a:solidFill>
              </a:rPr>
              <a:t>2022</a:t>
            </a:r>
            <a:r>
              <a:rPr lang="ko-KR" altLang="en-US" sz="1400" dirty="0" err="1">
                <a:solidFill>
                  <a:prstClr val="black"/>
                </a:solidFill>
              </a:rPr>
              <a:t>년말까지</a:t>
            </a:r>
            <a:r>
              <a:rPr lang="ko-KR" altLang="en-US" sz="1400" dirty="0">
                <a:solidFill>
                  <a:prstClr val="black"/>
                </a:solidFill>
              </a:rPr>
              <a:t> 제출하기로 했다</a:t>
            </a:r>
            <a:r>
              <a:rPr lang="en-US" altLang="ko-KR" sz="1400" dirty="0">
                <a:solidFill>
                  <a:prstClr val="black"/>
                </a:solidFill>
              </a:rPr>
              <a:t>. COP26 </a:t>
            </a:r>
            <a:r>
              <a:rPr lang="ko-KR" altLang="en-US" sz="1400" dirty="0">
                <a:solidFill>
                  <a:prstClr val="black"/>
                </a:solidFill>
              </a:rPr>
              <a:t>계기 다양한 자발적 기후 </a:t>
            </a:r>
            <a:r>
              <a:rPr lang="ko-KR" altLang="en-US" sz="1400" dirty="0" smtClean="0">
                <a:solidFill>
                  <a:prstClr val="black"/>
                </a:solidFill>
              </a:rPr>
              <a:t>공약들이 발표되면서 </a:t>
            </a:r>
            <a:r>
              <a:rPr lang="ko-KR" altLang="en-US" sz="1400" dirty="0">
                <a:solidFill>
                  <a:prstClr val="black"/>
                </a:solidFill>
              </a:rPr>
              <a:t>온도상승 전망치는 다소 줄어들었다</a:t>
            </a:r>
            <a:r>
              <a:rPr lang="en-US" altLang="ko-KR" sz="1400" dirty="0">
                <a:solidFill>
                  <a:prstClr val="black"/>
                </a:solidFill>
              </a:rPr>
              <a:t>. </a:t>
            </a:r>
            <a:r>
              <a:rPr lang="ko-KR" altLang="en-US" sz="1400" dirty="0">
                <a:solidFill>
                  <a:prstClr val="black"/>
                </a:solidFill>
              </a:rPr>
              <a:t>국제에너지기구</a:t>
            </a:r>
            <a:r>
              <a:rPr lang="en-US" altLang="ko-KR" sz="1400" dirty="0">
                <a:solidFill>
                  <a:prstClr val="black"/>
                </a:solidFill>
              </a:rPr>
              <a:t>(IEA)</a:t>
            </a:r>
            <a:r>
              <a:rPr lang="ko-KR" altLang="en-US" sz="1400" dirty="0">
                <a:solidFill>
                  <a:prstClr val="black"/>
                </a:solidFill>
              </a:rPr>
              <a:t>의 </a:t>
            </a:r>
            <a:r>
              <a:rPr lang="ko-KR" altLang="en-US" sz="1400" dirty="0" err="1" smtClean="0">
                <a:solidFill>
                  <a:prstClr val="black"/>
                </a:solidFill>
              </a:rPr>
              <a:t>분석값에</a:t>
            </a:r>
            <a:r>
              <a:rPr lang="ko-KR" altLang="en-US" sz="1400" dirty="0" smtClean="0">
                <a:solidFill>
                  <a:prstClr val="black"/>
                </a:solidFill>
              </a:rPr>
              <a:t> 따르면 </a:t>
            </a:r>
            <a:r>
              <a:rPr lang="en-US" altLang="ko-KR" sz="1400" dirty="0">
                <a:solidFill>
                  <a:prstClr val="black"/>
                </a:solidFill>
              </a:rPr>
              <a:t>COP26</a:t>
            </a:r>
            <a:r>
              <a:rPr lang="ko-KR" altLang="en-US" sz="1400" dirty="0">
                <a:solidFill>
                  <a:prstClr val="black"/>
                </a:solidFill>
              </a:rPr>
              <a:t>에서 발표된 공약까지 모두 이행될 경우 지구온도 상승폭이 </a:t>
            </a:r>
            <a:r>
              <a:rPr lang="en-US" altLang="ko-KR" sz="1400" dirty="0">
                <a:solidFill>
                  <a:prstClr val="black"/>
                </a:solidFill>
              </a:rPr>
              <a:t>1.8℃</a:t>
            </a:r>
            <a:r>
              <a:rPr lang="ko-KR" altLang="en-US" sz="1400" dirty="0" smtClean="0">
                <a:solidFill>
                  <a:prstClr val="black"/>
                </a:solidFill>
              </a:rPr>
              <a:t>까지 낮아질 </a:t>
            </a:r>
            <a:r>
              <a:rPr lang="ko-KR" altLang="en-US" sz="1400" dirty="0">
                <a:solidFill>
                  <a:prstClr val="black"/>
                </a:solidFill>
              </a:rPr>
              <a:t>것이라고 한다</a:t>
            </a:r>
            <a:r>
              <a:rPr lang="en-US" altLang="ko-KR" sz="1400" dirty="0" smtClean="0">
                <a:solidFill>
                  <a:prstClr val="black"/>
                </a:solidFill>
              </a:rPr>
              <a:t>. </a:t>
            </a:r>
          </a:p>
          <a:p>
            <a:endParaRPr lang="en-US" altLang="ko-KR" sz="1400" dirty="0">
              <a:solidFill>
                <a:prstClr val="black"/>
              </a:solidFill>
            </a:endParaRPr>
          </a:p>
          <a:p>
            <a:r>
              <a:rPr lang="ko-KR" altLang="en-US" sz="1400" dirty="0">
                <a:solidFill>
                  <a:prstClr val="black"/>
                </a:solidFill>
              </a:rPr>
              <a:t>우리 정부는 이러한 대변혁의 시대에 능동적으로 대처하기 위해 지난 </a:t>
            </a:r>
            <a:r>
              <a:rPr lang="en-US" altLang="ko-KR" sz="1400" dirty="0">
                <a:solidFill>
                  <a:prstClr val="black"/>
                </a:solidFill>
              </a:rPr>
              <a:t>2020</a:t>
            </a:r>
            <a:r>
              <a:rPr lang="ko-KR" altLang="en-US" sz="1400" dirty="0">
                <a:solidFill>
                  <a:prstClr val="black"/>
                </a:solidFill>
              </a:rPr>
              <a:t>년에</a:t>
            </a:r>
            <a:r>
              <a:rPr lang="en-US" altLang="ko-KR" sz="1400" dirty="0" smtClean="0">
                <a:solidFill>
                  <a:prstClr val="black"/>
                </a:solidFill>
              </a:rPr>
              <a:t>, 2050</a:t>
            </a:r>
            <a:r>
              <a:rPr lang="ko-KR" altLang="en-US" sz="1400" dirty="0">
                <a:solidFill>
                  <a:prstClr val="black"/>
                </a:solidFill>
              </a:rPr>
              <a:t>년까지 탄소중립을 향해 </a:t>
            </a:r>
            <a:r>
              <a:rPr lang="ko-KR" altLang="en-US" sz="1400" dirty="0" err="1">
                <a:solidFill>
                  <a:prstClr val="black"/>
                </a:solidFill>
              </a:rPr>
              <a:t>나아겠다는</a:t>
            </a:r>
            <a:r>
              <a:rPr lang="ko-KR" altLang="en-US" sz="1400" dirty="0">
                <a:solidFill>
                  <a:prstClr val="black"/>
                </a:solidFill>
              </a:rPr>
              <a:t> 장기 비전을 ‘장기 </a:t>
            </a:r>
            <a:r>
              <a:rPr lang="ko-KR" altLang="en-US" sz="1400" dirty="0" err="1">
                <a:solidFill>
                  <a:prstClr val="black"/>
                </a:solidFill>
              </a:rPr>
              <a:t>저탄소</a:t>
            </a:r>
            <a:r>
              <a:rPr lang="ko-KR" altLang="en-US" sz="1400" dirty="0">
                <a:solidFill>
                  <a:prstClr val="black"/>
                </a:solidFill>
              </a:rPr>
              <a:t> 발전전략 </a:t>
            </a:r>
            <a:r>
              <a:rPr lang="en-US" altLang="ko-KR" sz="1400" dirty="0">
                <a:solidFill>
                  <a:prstClr val="black"/>
                </a:solidFill>
              </a:rPr>
              <a:t>(LEDS)’</a:t>
            </a:r>
            <a:r>
              <a:rPr lang="ko-KR" altLang="en-US" sz="1400" dirty="0" smtClean="0">
                <a:solidFill>
                  <a:prstClr val="black"/>
                </a:solidFill>
              </a:rPr>
              <a:t>을 통해 </a:t>
            </a:r>
            <a:r>
              <a:rPr lang="ko-KR" altLang="en-US" sz="1400" dirty="0">
                <a:solidFill>
                  <a:prstClr val="black"/>
                </a:solidFill>
              </a:rPr>
              <a:t>공식적으로 국제사회에 약속하였다</a:t>
            </a:r>
            <a:r>
              <a:rPr lang="en-US" altLang="ko-KR" sz="1400" dirty="0">
                <a:solidFill>
                  <a:prstClr val="black"/>
                </a:solidFill>
              </a:rPr>
              <a:t>. </a:t>
            </a:r>
            <a:r>
              <a:rPr lang="ko-KR" altLang="en-US" sz="1400" dirty="0">
                <a:solidFill>
                  <a:prstClr val="black"/>
                </a:solidFill>
              </a:rPr>
              <a:t>또한 </a:t>
            </a:r>
            <a:r>
              <a:rPr lang="en-US" altLang="ko-KR" sz="1400" dirty="0">
                <a:solidFill>
                  <a:prstClr val="black"/>
                </a:solidFill>
              </a:rPr>
              <a:t>2050 </a:t>
            </a:r>
            <a:r>
              <a:rPr lang="ko-KR" altLang="en-US" sz="1400" dirty="0">
                <a:solidFill>
                  <a:prstClr val="black"/>
                </a:solidFill>
              </a:rPr>
              <a:t>탄소중립 목표를 이행할 수 </a:t>
            </a:r>
            <a:r>
              <a:rPr lang="ko-KR" altLang="en-US" sz="1400" dirty="0" smtClean="0">
                <a:solidFill>
                  <a:prstClr val="black"/>
                </a:solidFill>
              </a:rPr>
              <a:t>있는 근간인 </a:t>
            </a:r>
            <a:r>
              <a:rPr lang="ko-KR" altLang="en-US" sz="1400" dirty="0">
                <a:solidFill>
                  <a:prstClr val="black"/>
                </a:solidFill>
              </a:rPr>
              <a:t>「기후위기 대응을 위한 탄소중립</a:t>
            </a:r>
            <a:r>
              <a:rPr lang="en-US" altLang="ko-KR" sz="1400" dirty="0">
                <a:solidFill>
                  <a:prstClr val="black"/>
                </a:solidFill>
              </a:rPr>
              <a:t>·</a:t>
            </a:r>
            <a:r>
              <a:rPr lang="ko-KR" altLang="en-US" sz="1400" dirty="0">
                <a:solidFill>
                  <a:prstClr val="black"/>
                </a:solidFill>
              </a:rPr>
              <a:t>녹색성장 기본법</a:t>
            </a:r>
            <a:r>
              <a:rPr lang="en-US" altLang="ko-KR" sz="1400" dirty="0">
                <a:solidFill>
                  <a:prstClr val="black"/>
                </a:solidFill>
              </a:rPr>
              <a:t>(</a:t>
            </a:r>
            <a:r>
              <a:rPr lang="ko-KR" altLang="en-US" sz="1400" dirty="0">
                <a:solidFill>
                  <a:prstClr val="black"/>
                </a:solidFill>
              </a:rPr>
              <a:t>약칭</a:t>
            </a:r>
            <a:r>
              <a:rPr lang="en-US" altLang="ko-KR" sz="1400" dirty="0">
                <a:solidFill>
                  <a:prstClr val="black"/>
                </a:solidFill>
              </a:rPr>
              <a:t>: </a:t>
            </a:r>
            <a:r>
              <a:rPr lang="ko-KR" altLang="en-US" sz="1400" dirty="0">
                <a:solidFill>
                  <a:prstClr val="black"/>
                </a:solidFill>
              </a:rPr>
              <a:t>탄소중립 기본법</a:t>
            </a:r>
            <a:r>
              <a:rPr lang="en-US" altLang="ko-KR" sz="1400" dirty="0">
                <a:solidFill>
                  <a:prstClr val="black"/>
                </a:solidFill>
              </a:rPr>
              <a:t>)</a:t>
            </a:r>
            <a:r>
              <a:rPr lang="ko-KR" altLang="en-US" sz="1400" dirty="0">
                <a:solidFill>
                  <a:prstClr val="black"/>
                </a:solidFill>
              </a:rPr>
              <a:t>」</a:t>
            </a:r>
            <a:r>
              <a:rPr lang="ko-KR" altLang="en-US" sz="1400" dirty="0" smtClean="0">
                <a:solidFill>
                  <a:prstClr val="black"/>
                </a:solidFill>
              </a:rPr>
              <a:t>을 </a:t>
            </a:r>
            <a:r>
              <a:rPr lang="en-US" altLang="ko-KR" sz="1400" dirty="0" smtClean="0">
                <a:solidFill>
                  <a:prstClr val="black"/>
                </a:solidFill>
              </a:rPr>
              <a:t>2021</a:t>
            </a:r>
            <a:r>
              <a:rPr lang="ko-KR" altLang="en-US" sz="1400" dirty="0">
                <a:solidFill>
                  <a:prstClr val="black"/>
                </a:solidFill>
              </a:rPr>
              <a:t>년 </a:t>
            </a:r>
            <a:r>
              <a:rPr lang="en-US" altLang="ko-KR" sz="1400" dirty="0">
                <a:solidFill>
                  <a:prstClr val="black"/>
                </a:solidFill>
              </a:rPr>
              <a:t>9</a:t>
            </a:r>
            <a:r>
              <a:rPr lang="ko-KR" altLang="en-US" sz="1400" dirty="0">
                <a:solidFill>
                  <a:prstClr val="black"/>
                </a:solidFill>
              </a:rPr>
              <a:t>월 제정함으로써 확실성을 부여하였다</a:t>
            </a:r>
            <a:r>
              <a:rPr lang="en-US" altLang="ko-KR" sz="1400" dirty="0">
                <a:solidFill>
                  <a:prstClr val="black"/>
                </a:solidFill>
              </a:rPr>
              <a:t>. </a:t>
            </a:r>
            <a:endParaRPr lang="en-US" altLang="ko-KR" sz="1400" dirty="0" smtClean="0">
              <a:solidFill>
                <a:prstClr val="black"/>
              </a:solidFill>
            </a:endParaRPr>
          </a:p>
          <a:p>
            <a:r>
              <a:rPr lang="ko-KR" altLang="en-US" sz="1400" dirty="0" smtClean="0">
                <a:solidFill>
                  <a:prstClr val="black"/>
                </a:solidFill>
              </a:rPr>
              <a:t>아울러 </a:t>
            </a:r>
            <a:r>
              <a:rPr lang="en-US" altLang="ko-KR" sz="1400" dirty="0">
                <a:solidFill>
                  <a:prstClr val="black"/>
                </a:solidFill>
              </a:rPr>
              <a:t>COP26 </a:t>
            </a:r>
            <a:r>
              <a:rPr lang="ko-KR" altLang="en-US" sz="1400" dirty="0">
                <a:solidFill>
                  <a:prstClr val="black"/>
                </a:solidFill>
              </a:rPr>
              <a:t>참석에 앞서 </a:t>
            </a:r>
            <a:r>
              <a:rPr lang="en-US" altLang="ko-KR" sz="1400" dirty="0">
                <a:solidFill>
                  <a:prstClr val="black"/>
                </a:solidFill>
              </a:rPr>
              <a:t>2021</a:t>
            </a:r>
            <a:r>
              <a:rPr lang="ko-KR" altLang="en-US" sz="1400" dirty="0" smtClean="0">
                <a:solidFill>
                  <a:prstClr val="black"/>
                </a:solidFill>
              </a:rPr>
              <a:t>년 </a:t>
            </a:r>
            <a:r>
              <a:rPr lang="en-US" altLang="ko-KR" sz="1400" dirty="0" smtClean="0">
                <a:solidFill>
                  <a:prstClr val="black"/>
                </a:solidFill>
              </a:rPr>
              <a:t>10</a:t>
            </a:r>
            <a:r>
              <a:rPr lang="ko-KR" altLang="en-US" sz="1400" dirty="0">
                <a:solidFill>
                  <a:prstClr val="black"/>
                </a:solidFill>
              </a:rPr>
              <a:t>월</a:t>
            </a:r>
            <a:r>
              <a:rPr lang="en-US" altLang="ko-KR" sz="1400" dirty="0">
                <a:solidFill>
                  <a:prstClr val="black"/>
                </a:solidFill>
              </a:rPr>
              <a:t>, </a:t>
            </a:r>
            <a:r>
              <a:rPr lang="ko-KR" altLang="en-US" sz="1400" dirty="0">
                <a:solidFill>
                  <a:prstClr val="black"/>
                </a:solidFill>
              </a:rPr>
              <a:t>기존의 </a:t>
            </a:r>
            <a:r>
              <a:rPr lang="en-US" altLang="ko-KR" sz="1400" dirty="0">
                <a:solidFill>
                  <a:prstClr val="black"/>
                </a:solidFill>
              </a:rPr>
              <a:t>2030</a:t>
            </a:r>
            <a:r>
              <a:rPr lang="ko-KR" altLang="en-US" sz="1400" dirty="0">
                <a:solidFill>
                  <a:prstClr val="black"/>
                </a:solidFill>
              </a:rPr>
              <a:t>년 </a:t>
            </a:r>
            <a:r>
              <a:rPr lang="en-US" altLang="ko-KR" sz="1400" dirty="0">
                <a:solidFill>
                  <a:prstClr val="black"/>
                </a:solidFill>
              </a:rPr>
              <a:t>NDC </a:t>
            </a:r>
            <a:r>
              <a:rPr lang="ko-KR" altLang="en-US" sz="1400" dirty="0">
                <a:solidFill>
                  <a:prstClr val="black"/>
                </a:solidFill>
              </a:rPr>
              <a:t>목표였던 ‘</a:t>
            </a:r>
            <a:r>
              <a:rPr lang="en-US" altLang="ko-KR" sz="1400" dirty="0">
                <a:solidFill>
                  <a:prstClr val="black"/>
                </a:solidFill>
              </a:rPr>
              <a:t>2017</a:t>
            </a:r>
            <a:r>
              <a:rPr lang="ko-KR" altLang="en-US" sz="1400" dirty="0">
                <a:solidFill>
                  <a:prstClr val="black"/>
                </a:solidFill>
              </a:rPr>
              <a:t>년 배출량 대비 </a:t>
            </a:r>
            <a:r>
              <a:rPr lang="en-US" altLang="ko-KR" sz="1400" dirty="0">
                <a:solidFill>
                  <a:prstClr val="black"/>
                </a:solidFill>
              </a:rPr>
              <a:t>24.4% </a:t>
            </a:r>
            <a:r>
              <a:rPr lang="ko-KR" altLang="en-US" sz="1400" dirty="0">
                <a:solidFill>
                  <a:prstClr val="black"/>
                </a:solidFill>
              </a:rPr>
              <a:t>감축</a:t>
            </a:r>
            <a:r>
              <a:rPr lang="en-US" altLang="ko-KR" sz="1400" dirty="0">
                <a:solidFill>
                  <a:prstClr val="black"/>
                </a:solidFill>
              </a:rPr>
              <a:t>(2018</a:t>
            </a:r>
            <a:r>
              <a:rPr lang="ko-KR" altLang="en-US" sz="1400" dirty="0">
                <a:solidFill>
                  <a:prstClr val="black"/>
                </a:solidFill>
              </a:rPr>
              <a:t>년 </a:t>
            </a:r>
            <a:r>
              <a:rPr lang="ko-KR" altLang="en-US" sz="1400" dirty="0" smtClean="0">
                <a:solidFill>
                  <a:prstClr val="black"/>
                </a:solidFill>
              </a:rPr>
              <a:t>대비 </a:t>
            </a:r>
            <a:r>
              <a:rPr lang="ko-KR" altLang="en-US" sz="1400" dirty="0" err="1" smtClean="0">
                <a:solidFill>
                  <a:prstClr val="black"/>
                </a:solidFill>
              </a:rPr>
              <a:t>환산시</a:t>
            </a:r>
            <a:r>
              <a:rPr lang="ko-KR" altLang="en-US" sz="1400" dirty="0" smtClean="0">
                <a:solidFill>
                  <a:prstClr val="black"/>
                </a:solidFill>
              </a:rPr>
              <a:t> </a:t>
            </a:r>
            <a:r>
              <a:rPr lang="en-US" altLang="ko-KR" sz="1400" dirty="0">
                <a:solidFill>
                  <a:prstClr val="black"/>
                </a:solidFill>
              </a:rPr>
              <a:t>26.3% </a:t>
            </a:r>
            <a:r>
              <a:rPr lang="ko-KR" altLang="en-US" sz="1400" dirty="0">
                <a:solidFill>
                  <a:prstClr val="black"/>
                </a:solidFill>
              </a:rPr>
              <a:t>감축</a:t>
            </a:r>
            <a:r>
              <a:rPr lang="en-US" altLang="ko-KR" sz="1400" dirty="0">
                <a:solidFill>
                  <a:prstClr val="black"/>
                </a:solidFill>
              </a:rPr>
              <a:t>)’</a:t>
            </a:r>
            <a:r>
              <a:rPr lang="ko-KR" altLang="en-US" sz="1400" dirty="0">
                <a:solidFill>
                  <a:prstClr val="black"/>
                </a:solidFill>
              </a:rPr>
              <a:t>을 ‘</a:t>
            </a:r>
            <a:r>
              <a:rPr lang="en-US" altLang="ko-KR" sz="1400" dirty="0">
                <a:solidFill>
                  <a:prstClr val="black"/>
                </a:solidFill>
              </a:rPr>
              <a:t>2018</a:t>
            </a:r>
            <a:r>
              <a:rPr lang="ko-KR" altLang="en-US" sz="1400" dirty="0">
                <a:solidFill>
                  <a:prstClr val="black"/>
                </a:solidFill>
              </a:rPr>
              <a:t>년 대비 </a:t>
            </a:r>
            <a:r>
              <a:rPr lang="en-US" altLang="ko-KR" sz="1400" dirty="0">
                <a:solidFill>
                  <a:prstClr val="black"/>
                </a:solidFill>
              </a:rPr>
              <a:t>40% </a:t>
            </a:r>
            <a:r>
              <a:rPr lang="ko-KR" altLang="en-US" sz="1400" dirty="0">
                <a:solidFill>
                  <a:prstClr val="black"/>
                </a:solidFill>
              </a:rPr>
              <a:t>감축’ 목표로 대폭 상향하였다</a:t>
            </a:r>
            <a:r>
              <a:rPr lang="en-US" altLang="ko-KR" sz="1400" dirty="0">
                <a:solidFill>
                  <a:prstClr val="black"/>
                </a:solidFill>
              </a:rPr>
              <a:t>. </a:t>
            </a:r>
            <a:r>
              <a:rPr lang="ko-KR" altLang="en-US" sz="1400" dirty="0">
                <a:solidFill>
                  <a:prstClr val="black"/>
                </a:solidFill>
              </a:rPr>
              <a:t>이 </a:t>
            </a:r>
            <a:r>
              <a:rPr lang="ko-KR" altLang="en-US" sz="1400" dirty="0" smtClean="0">
                <a:solidFill>
                  <a:prstClr val="black"/>
                </a:solidFill>
              </a:rPr>
              <a:t>상향된 감축 </a:t>
            </a:r>
            <a:r>
              <a:rPr lang="ko-KR" altLang="en-US" sz="1400" dirty="0">
                <a:solidFill>
                  <a:prstClr val="black"/>
                </a:solidFill>
              </a:rPr>
              <a:t>목표는 지난 </a:t>
            </a:r>
            <a:r>
              <a:rPr lang="en-US" altLang="ko-KR" sz="1400" dirty="0">
                <a:solidFill>
                  <a:prstClr val="black"/>
                </a:solidFill>
              </a:rPr>
              <a:t>2021</a:t>
            </a:r>
            <a:r>
              <a:rPr lang="ko-KR" altLang="en-US" sz="1400" dirty="0">
                <a:solidFill>
                  <a:prstClr val="black"/>
                </a:solidFill>
              </a:rPr>
              <a:t>년 </a:t>
            </a:r>
            <a:r>
              <a:rPr lang="en-US" altLang="ko-KR" sz="1400" dirty="0">
                <a:solidFill>
                  <a:prstClr val="black"/>
                </a:solidFill>
              </a:rPr>
              <a:t>12</a:t>
            </a:r>
            <a:r>
              <a:rPr lang="ko-KR" altLang="en-US" sz="1400" dirty="0">
                <a:solidFill>
                  <a:prstClr val="black"/>
                </a:solidFill>
              </a:rPr>
              <a:t>월 </a:t>
            </a:r>
            <a:r>
              <a:rPr lang="en-US" altLang="ko-KR" sz="1400" dirty="0">
                <a:solidFill>
                  <a:prstClr val="black"/>
                </a:solidFill>
              </a:rPr>
              <a:t>23</a:t>
            </a:r>
            <a:r>
              <a:rPr lang="ko-KR" altLang="en-US" sz="1400" dirty="0">
                <a:solidFill>
                  <a:prstClr val="black"/>
                </a:solidFill>
              </a:rPr>
              <a:t>일</a:t>
            </a:r>
            <a:r>
              <a:rPr lang="en-US" altLang="ko-KR" sz="1400" dirty="0">
                <a:solidFill>
                  <a:prstClr val="black"/>
                </a:solidFill>
              </a:rPr>
              <a:t>, </a:t>
            </a:r>
            <a:r>
              <a:rPr lang="ko-KR" altLang="en-US" sz="1400" dirty="0">
                <a:solidFill>
                  <a:prstClr val="black"/>
                </a:solidFill>
              </a:rPr>
              <a:t>대한민국의 </a:t>
            </a:r>
            <a:r>
              <a:rPr lang="en-US" altLang="ko-KR" sz="1400" dirty="0">
                <a:solidFill>
                  <a:prstClr val="black"/>
                </a:solidFill>
              </a:rPr>
              <a:t>1</a:t>
            </a:r>
            <a:r>
              <a:rPr lang="ko-KR" altLang="en-US" sz="1400" dirty="0">
                <a:solidFill>
                  <a:prstClr val="black"/>
                </a:solidFill>
              </a:rPr>
              <a:t>차 갱신 </a:t>
            </a:r>
            <a:r>
              <a:rPr lang="en-US" altLang="ko-KR" sz="1400" dirty="0">
                <a:solidFill>
                  <a:prstClr val="black"/>
                </a:solidFill>
              </a:rPr>
              <a:t>NDC</a:t>
            </a:r>
            <a:r>
              <a:rPr lang="ko-KR" altLang="en-US" sz="1400" dirty="0">
                <a:solidFill>
                  <a:prstClr val="black"/>
                </a:solidFill>
              </a:rPr>
              <a:t>로 공식 </a:t>
            </a:r>
            <a:r>
              <a:rPr lang="ko-KR" altLang="en-US" sz="1400" dirty="0" smtClean="0">
                <a:solidFill>
                  <a:prstClr val="black"/>
                </a:solidFill>
              </a:rPr>
              <a:t>제출하여 </a:t>
            </a:r>
            <a:r>
              <a:rPr lang="ko-KR" altLang="en-US" sz="1400" dirty="0" err="1" smtClean="0">
                <a:solidFill>
                  <a:prstClr val="black"/>
                </a:solidFill>
              </a:rPr>
              <a:t>글래스고</a:t>
            </a:r>
            <a:r>
              <a:rPr lang="ko-KR" altLang="en-US" sz="1400" dirty="0" smtClean="0">
                <a:solidFill>
                  <a:prstClr val="black"/>
                </a:solidFill>
              </a:rPr>
              <a:t> </a:t>
            </a:r>
            <a:r>
              <a:rPr lang="ko-KR" altLang="en-US" sz="1400" dirty="0">
                <a:solidFill>
                  <a:prstClr val="black"/>
                </a:solidFill>
              </a:rPr>
              <a:t>기후 합의를 선도적으로 이행하는 모습을 보여주었다</a:t>
            </a:r>
            <a:r>
              <a:rPr lang="en-US" altLang="ko-KR" sz="1400" dirty="0">
                <a:solidFill>
                  <a:prstClr val="black"/>
                </a:solidFill>
              </a:rPr>
              <a:t>. </a:t>
            </a:r>
            <a:endParaRPr lang="en-US" altLang="ko-KR" sz="1400" dirty="0" smtClean="0">
              <a:solidFill>
                <a:prstClr val="black"/>
              </a:solidFill>
            </a:endParaRPr>
          </a:p>
          <a:p>
            <a:r>
              <a:rPr lang="ko-KR" altLang="en-US" sz="1400" dirty="0" smtClean="0">
                <a:solidFill>
                  <a:prstClr val="black"/>
                </a:solidFill>
              </a:rPr>
              <a:t>우리 </a:t>
            </a:r>
            <a:r>
              <a:rPr lang="ko-KR" altLang="en-US" sz="1400" dirty="0">
                <a:solidFill>
                  <a:prstClr val="black"/>
                </a:solidFill>
              </a:rPr>
              <a:t>정부는 </a:t>
            </a:r>
            <a:r>
              <a:rPr lang="en-US" altLang="ko-KR" sz="1400" dirty="0">
                <a:solidFill>
                  <a:prstClr val="black"/>
                </a:solidFill>
              </a:rPr>
              <a:t>2022</a:t>
            </a:r>
            <a:r>
              <a:rPr lang="ko-KR" altLang="en-US" sz="1400" dirty="0" smtClean="0">
                <a:solidFill>
                  <a:prstClr val="black"/>
                </a:solidFill>
              </a:rPr>
              <a:t>년 </a:t>
            </a:r>
            <a:r>
              <a:rPr lang="en-US" altLang="ko-KR" sz="1400" dirty="0" smtClean="0">
                <a:solidFill>
                  <a:prstClr val="black"/>
                </a:solidFill>
              </a:rPr>
              <a:t>3</a:t>
            </a:r>
            <a:r>
              <a:rPr lang="ko-KR" altLang="en-US" sz="1400" dirty="0">
                <a:solidFill>
                  <a:prstClr val="black"/>
                </a:solidFill>
              </a:rPr>
              <a:t>월 </a:t>
            </a:r>
            <a:r>
              <a:rPr lang="en-US" altLang="ko-KR" sz="1400" dirty="0">
                <a:solidFill>
                  <a:prstClr val="black"/>
                </a:solidFill>
              </a:rPr>
              <a:t>25</a:t>
            </a:r>
            <a:r>
              <a:rPr lang="ko-KR" altLang="en-US" sz="1400" dirty="0">
                <a:solidFill>
                  <a:prstClr val="black"/>
                </a:solidFill>
              </a:rPr>
              <a:t>일부터 시행되는 탄소중립 기본법에 따라 </a:t>
            </a:r>
            <a:r>
              <a:rPr lang="en-US" altLang="ko-KR" sz="1400" dirty="0">
                <a:solidFill>
                  <a:prstClr val="black"/>
                </a:solidFill>
              </a:rPr>
              <a:t>20</a:t>
            </a:r>
            <a:r>
              <a:rPr lang="ko-KR" altLang="en-US" sz="1400" dirty="0">
                <a:solidFill>
                  <a:prstClr val="black"/>
                </a:solidFill>
              </a:rPr>
              <a:t>년 단위의 ‘국가 탄소중립 </a:t>
            </a:r>
            <a:r>
              <a:rPr lang="ko-KR" altLang="en-US" sz="1400" dirty="0" smtClean="0">
                <a:solidFill>
                  <a:prstClr val="black"/>
                </a:solidFill>
              </a:rPr>
              <a:t>녹색성장 기본계획</a:t>
            </a:r>
            <a:r>
              <a:rPr lang="ko-KR" altLang="en-US" sz="1400" dirty="0">
                <a:solidFill>
                  <a:prstClr val="black"/>
                </a:solidFill>
              </a:rPr>
              <a:t>’을 수립하고 그 추진상황을 매년 점검하여 </a:t>
            </a:r>
            <a:r>
              <a:rPr lang="en-US" altLang="ko-KR" sz="1400" dirty="0">
                <a:solidFill>
                  <a:prstClr val="black"/>
                </a:solidFill>
              </a:rPr>
              <a:t>2050 </a:t>
            </a:r>
            <a:r>
              <a:rPr lang="ko-KR" altLang="en-US" sz="1400" dirty="0">
                <a:solidFill>
                  <a:prstClr val="black"/>
                </a:solidFill>
              </a:rPr>
              <a:t>탄소중립을 실현할 계획이다</a:t>
            </a:r>
            <a:r>
              <a:rPr lang="en-US" altLang="ko-KR" sz="1400" dirty="0">
                <a:solidFill>
                  <a:prstClr val="black"/>
                </a:solidFill>
              </a:rPr>
              <a:t>.</a:t>
            </a:r>
            <a:endParaRPr lang="ko-KR" altLang="en-US" sz="1400" dirty="0">
              <a:solidFill>
                <a:prstClr val="black"/>
              </a:solidFill>
            </a:endParaRPr>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77</a:t>
            </a:fld>
            <a:endParaRPr lang="ko-KR" altLang="en-US"/>
          </a:p>
        </p:txBody>
      </p:sp>
    </p:spTree>
    <p:extLst>
      <p:ext uri="{BB962C8B-B14F-4D97-AF65-F5344CB8AC3E}">
        <p14:creationId xmlns:p14="http://schemas.microsoft.com/office/powerpoint/2010/main" val="9439149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1200" y="2852936"/>
            <a:ext cx="4844189" cy="3256371"/>
          </a:xfrm>
          <a:prstGeom prst="rect">
            <a:avLst/>
          </a:prstGeom>
        </p:spPr>
      </p:pic>
      <p:pic>
        <p:nvPicPr>
          <p:cNvPr id="2" name="그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49854" y="1180250"/>
            <a:ext cx="3279364" cy="4320480"/>
          </a:xfrm>
          <a:prstGeom prst="rect">
            <a:avLst/>
          </a:prstGeom>
        </p:spPr>
      </p:pic>
      <p:sp>
        <p:nvSpPr>
          <p:cNvPr id="5" name="TextBox 4"/>
          <p:cNvSpPr txBox="1"/>
          <p:nvPr/>
        </p:nvSpPr>
        <p:spPr>
          <a:xfrm>
            <a:off x="2678793" y="476672"/>
            <a:ext cx="3960440" cy="707886"/>
          </a:xfrm>
          <a:prstGeom prst="rect">
            <a:avLst/>
          </a:prstGeom>
          <a:noFill/>
        </p:spPr>
        <p:txBody>
          <a:bodyPr wrap="square" rtlCol="0">
            <a:spAutoFit/>
          </a:bodyPr>
          <a:lstStyle/>
          <a:p>
            <a:r>
              <a:rPr lang="en-US" altLang="ko-KR" sz="4000" dirty="0" smtClean="0">
                <a:solidFill>
                  <a:srgbClr val="0000FF"/>
                </a:solidFill>
              </a:rPr>
              <a:t>Play</a:t>
            </a:r>
            <a:r>
              <a:rPr lang="ko-KR" altLang="en-US" sz="4000" dirty="0" smtClean="0">
                <a:solidFill>
                  <a:srgbClr val="0000FF"/>
                </a:solidFill>
              </a:rPr>
              <a:t> </a:t>
            </a:r>
            <a:r>
              <a:rPr lang="en-US" altLang="ko-KR" sz="4000" dirty="0" smtClean="0">
                <a:solidFill>
                  <a:srgbClr val="FF0000"/>
                </a:solidFill>
              </a:rPr>
              <a:t>Your</a:t>
            </a:r>
            <a:r>
              <a:rPr lang="en-US" altLang="ko-KR" sz="4000" dirty="0" smtClean="0">
                <a:solidFill>
                  <a:srgbClr val="0000FF"/>
                </a:solidFill>
              </a:rPr>
              <a:t> </a:t>
            </a:r>
            <a:r>
              <a:rPr lang="en-US" altLang="ko-KR" sz="4000" dirty="0" smtClean="0">
                <a:solidFill>
                  <a:srgbClr val="9F5FCF"/>
                </a:solidFill>
              </a:rPr>
              <a:t>Part !</a:t>
            </a:r>
            <a:endParaRPr lang="ko-KR" altLang="en-US" sz="4000" dirty="0">
              <a:solidFill>
                <a:srgbClr val="9F5FCF"/>
              </a:solidFill>
            </a:endParaRPr>
          </a:p>
        </p:txBody>
      </p:sp>
      <p:sp>
        <p:nvSpPr>
          <p:cNvPr id="4" name="슬라이드 번호 개체 틀 3"/>
          <p:cNvSpPr>
            <a:spLocks noGrp="1"/>
          </p:cNvSpPr>
          <p:nvPr>
            <p:ph type="sldNum" sz="quarter" idx="12"/>
          </p:nvPr>
        </p:nvSpPr>
        <p:spPr/>
        <p:txBody>
          <a:bodyPr/>
          <a:lstStyle/>
          <a:p>
            <a:fld id="{7C821E20-7EB2-46E4-A0EA-3014195ECF39}" type="slidenum">
              <a:rPr lang="ko-KR" altLang="en-US" smtClean="0"/>
              <a:t>78</a:t>
            </a:fld>
            <a:endParaRPr lang="ko-KR" altLang="en-US"/>
          </a:p>
        </p:txBody>
      </p:sp>
    </p:spTree>
    <p:extLst>
      <p:ext uri="{BB962C8B-B14F-4D97-AF65-F5344CB8AC3E}">
        <p14:creationId xmlns:p14="http://schemas.microsoft.com/office/powerpoint/2010/main" val="9721090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79</a:t>
            </a:fld>
            <a:endParaRPr lang="ko-KR" altLang="en-US"/>
          </a:p>
        </p:txBody>
      </p:sp>
      <p:sp>
        <p:nvSpPr>
          <p:cNvPr id="3" name="TextBox 2"/>
          <p:cNvSpPr txBox="1"/>
          <p:nvPr/>
        </p:nvSpPr>
        <p:spPr>
          <a:xfrm>
            <a:off x="1475656" y="1124744"/>
            <a:ext cx="6120680" cy="2554545"/>
          </a:xfrm>
          <a:prstGeom prst="rect">
            <a:avLst/>
          </a:prstGeom>
          <a:noFill/>
        </p:spPr>
        <p:txBody>
          <a:bodyPr wrap="square" rtlCol="0">
            <a:spAutoFit/>
          </a:bodyPr>
          <a:lstStyle/>
          <a:p>
            <a:r>
              <a:rPr lang="en-US" altLang="ko-KR" sz="4000" dirty="0" smtClean="0">
                <a:solidFill>
                  <a:srgbClr val="0000FF"/>
                </a:solidFill>
              </a:rPr>
              <a:t>Play</a:t>
            </a:r>
            <a:r>
              <a:rPr lang="ko-KR" altLang="en-US" sz="4000" dirty="0" smtClean="0">
                <a:solidFill>
                  <a:srgbClr val="0000FF"/>
                </a:solidFill>
              </a:rPr>
              <a:t> </a:t>
            </a:r>
            <a:r>
              <a:rPr lang="en-US" altLang="ko-KR" sz="4000" dirty="0" smtClean="0">
                <a:solidFill>
                  <a:srgbClr val="FF0000"/>
                </a:solidFill>
              </a:rPr>
              <a:t>Your</a:t>
            </a:r>
            <a:r>
              <a:rPr lang="en-US" altLang="ko-KR" sz="4000" dirty="0" smtClean="0">
                <a:solidFill>
                  <a:srgbClr val="0000FF"/>
                </a:solidFill>
              </a:rPr>
              <a:t> </a:t>
            </a:r>
            <a:r>
              <a:rPr lang="en-US" altLang="ko-KR" sz="4000" dirty="0" smtClean="0">
                <a:solidFill>
                  <a:srgbClr val="9F5FCF"/>
                </a:solidFill>
              </a:rPr>
              <a:t>Part </a:t>
            </a:r>
            <a:r>
              <a:rPr lang="en-US" altLang="ko-KR" sz="4000" dirty="0" smtClean="0">
                <a:solidFill>
                  <a:srgbClr val="9F5FCF"/>
                </a:solidFill>
              </a:rPr>
              <a:t>? </a:t>
            </a:r>
            <a:r>
              <a:rPr lang="en-US" altLang="ko-KR" sz="4000" dirty="0" smtClean="0">
                <a:solidFill>
                  <a:srgbClr val="9F5FCF"/>
                </a:solidFill>
              </a:rPr>
              <a:t>…</a:t>
            </a:r>
          </a:p>
          <a:p>
            <a:endParaRPr lang="en-US" altLang="ko-KR" sz="4000" dirty="0" smtClean="0">
              <a:solidFill>
                <a:srgbClr val="9F5FCF"/>
              </a:solidFill>
            </a:endParaRPr>
          </a:p>
          <a:p>
            <a:r>
              <a:rPr lang="ko-KR" altLang="en-US" sz="4000" dirty="0" smtClean="0">
                <a:solidFill>
                  <a:srgbClr val="9F5FCF"/>
                </a:solidFill>
              </a:rPr>
              <a:t>뭘 해야 하지</a:t>
            </a:r>
            <a:r>
              <a:rPr lang="en-US" altLang="ko-KR" sz="4000" dirty="0" smtClean="0">
                <a:solidFill>
                  <a:srgbClr val="9F5FCF"/>
                </a:solidFill>
              </a:rPr>
              <a:t>?</a:t>
            </a:r>
          </a:p>
          <a:p>
            <a:r>
              <a:rPr lang="ko-KR" altLang="en-US" sz="4000" dirty="0" smtClean="0">
                <a:solidFill>
                  <a:srgbClr val="9F5FCF"/>
                </a:solidFill>
              </a:rPr>
              <a:t>뭘 할 수 있지</a:t>
            </a:r>
            <a:r>
              <a:rPr lang="en-US" altLang="ko-KR" sz="4000" dirty="0" smtClean="0">
                <a:solidFill>
                  <a:srgbClr val="9F5FCF"/>
                </a:solidFill>
              </a:rPr>
              <a:t>?</a:t>
            </a:r>
          </a:p>
        </p:txBody>
      </p:sp>
    </p:spTree>
    <p:extLst>
      <p:ext uri="{BB962C8B-B14F-4D97-AF65-F5344CB8AC3E}">
        <p14:creationId xmlns:p14="http://schemas.microsoft.com/office/powerpoint/2010/main" val="3873149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a:t>
            </a:fld>
            <a:endParaRPr lang="ko-KR" altLang="en-US"/>
          </a:p>
        </p:txBody>
      </p:sp>
      <p:sp>
        <p:nvSpPr>
          <p:cNvPr id="3" name="직사각형 2"/>
          <p:cNvSpPr/>
          <p:nvPr/>
        </p:nvSpPr>
        <p:spPr>
          <a:xfrm>
            <a:off x="395536" y="1484784"/>
            <a:ext cx="8280920" cy="4185761"/>
          </a:xfrm>
          <a:prstGeom prst="rect">
            <a:avLst/>
          </a:prstGeom>
        </p:spPr>
        <p:txBody>
          <a:bodyPr wrap="square">
            <a:spAutoFit/>
          </a:bodyPr>
          <a:lstStyle/>
          <a:p>
            <a:r>
              <a:rPr lang="ko-KR" altLang="en-US" dirty="0" err="1" smtClean="0"/>
              <a:t>젠더와</a:t>
            </a:r>
            <a:r>
              <a:rPr lang="ko-KR" altLang="en-US" dirty="0" smtClean="0"/>
              <a:t> 환경은 밀접한 관련이 있다</a:t>
            </a:r>
            <a:r>
              <a:rPr lang="en-US" altLang="ko-KR" dirty="0" smtClean="0"/>
              <a:t>. </a:t>
            </a:r>
            <a:r>
              <a:rPr lang="ko-KR" altLang="en-US" dirty="0" smtClean="0"/>
              <a:t>이 관련성을 이해하는 것은 </a:t>
            </a:r>
            <a:r>
              <a:rPr lang="ko-KR" altLang="en-US" dirty="0" smtClean="0"/>
              <a:t>사회와 에코시스템에 긍정적인 결과를 가져올 수 있다</a:t>
            </a:r>
            <a:r>
              <a:rPr lang="en-US" altLang="ko-KR" dirty="0" smtClean="0"/>
              <a:t>. </a:t>
            </a:r>
            <a:r>
              <a:rPr lang="ko-KR" altLang="en-US" dirty="0" smtClean="0"/>
              <a:t>이 과정은 왜 </a:t>
            </a:r>
            <a:r>
              <a:rPr lang="ko-KR" altLang="en-US" dirty="0" err="1" smtClean="0"/>
              <a:t>성평등과</a:t>
            </a:r>
            <a:r>
              <a:rPr lang="ko-KR" altLang="en-US" dirty="0" smtClean="0"/>
              <a:t> 여성의 역량강화가 보다 더 나은 환경변화에 도움이 되는지</a:t>
            </a:r>
            <a:r>
              <a:rPr lang="en-US" altLang="ko-KR" dirty="0" smtClean="0"/>
              <a:t>, </a:t>
            </a:r>
            <a:r>
              <a:rPr lang="ko-KR" altLang="en-US" dirty="0" smtClean="0"/>
              <a:t>이를 어떻게 실천에 옮길 수 있는지에 관해 설명하고 있다</a:t>
            </a:r>
            <a:r>
              <a:rPr lang="en-US" altLang="ko-KR" dirty="0" smtClean="0"/>
              <a:t>. </a:t>
            </a:r>
            <a:endParaRPr lang="en-US" altLang="ko-KR" dirty="0" smtClean="0"/>
          </a:p>
          <a:p>
            <a:r>
              <a:rPr lang="en-US" altLang="ko-KR" dirty="0" smtClean="0"/>
              <a:t>Gender </a:t>
            </a:r>
            <a:r>
              <a:rPr lang="en-US" altLang="ko-KR" dirty="0"/>
              <a:t>and the environment are deeply connected. Understanding this connection can help bring benefits to societies and ecosystems. This course explains why promoting gender equality and women’s empowerment helps deliver better environmental outcomes, and how to put this into practice.</a:t>
            </a:r>
          </a:p>
          <a:p>
            <a:endParaRPr lang="en-US" altLang="ko-KR" dirty="0" smtClean="0"/>
          </a:p>
          <a:p>
            <a:endParaRPr lang="en-US" altLang="ko-KR" dirty="0"/>
          </a:p>
          <a:p>
            <a:r>
              <a:rPr lang="en-US" altLang="ko-KR" dirty="0"/>
              <a:t> </a:t>
            </a:r>
            <a:r>
              <a:rPr lang="ko-KR" altLang="en-US" dirty="0" smtClean="0"/>
              <a:t>참가자 후기 </a:t>
            </a:r>
            <a:endParaRPr lang="en-US" altLang="ko-KR" dirty="0" smtClean="0"/>
          </a:p>
          <a:p>
            <a:r>
              <a:rPr lang="en-US" altLang="ko-KR" i="1" dirty="0" smtClean="0"/>
              <a:t>“</a:t>
            </a:r>
            <a:r>
              <a:rPr lang="ko-KR" altLang="en-US" i="1" dirty="0" smtClean="0"/>
              <a:t>이 과정은 국가</a:t>
            </a:r>
            <a:r>
              <a:rPr lang="en-US" altLang="ko-KR" i="1" dirty="0" smtClean="0"/>
              <a:t>, </a:t>
            </a:r>
            <a:r>
              <a:rPr lang="ko-KR" altLang="en-US" i="1" dirty="0" smtClean="0"/>
              <a:t>지역</a:t>
            </a:r>
            <a:r>
              <a:rPr lang="en-US" altLang="ko-KR" i="1" dirty="0" smtClean="0"/>
              <a:t>, </a:t>
            </a:r>
            <a:r>
              <a:rPr lang="ko-KR" altLang="en-US" i="1" dirty="0" smtClean="0"/>
              <a:t>지구적인 차원에서 </a:t>
            </a:r>
            <a:r>
              <a:rPr lang="ko-KR" altLang="en-US" i="1" dirty="0" err="1" smtClean="0"/>
              <a:t>범분야적이고</a:t>
            </a:r>
            <a:r>
              <a:rPr lang="ko-KR" altLang="en-US" i="1" dirty="0" smtClean="0"/>
              <a:t> </a:t>
            </a:r>
            <a:r>
              <a:rPr lang="ko-KR" altLang="en-US" i="1" dirty="0" err="1" smtClean="0"/>
              <a:t>시의적절하게</a:t>
            </a:r>
            <a:r>
              <a:rPr lang="ko-KR" altLang="en-US" i="1" dirty="0" smtClean="0"/>
              <a:t> 잘 설계된 모듈이다</a:t>
            </a:r>
            <a:r>
              <a:rPr lang="en-US" altLang="ko-KR" i="1" dirty="0" smtClean="0"/>
              <a:t>.” – </a:t>
            </a:r>
            <a:r>
              <a:rPr lang="ko-KR" altLang="en-US" i="1" dirty="0" smtClean="0"/>
              <a:t>인도 참가자 </a:t>
            </a:r>
            <a:endParaRPr lang="en-US" altLang="ko-KR" i="1" dirty="0"/>
          </a:p>
          <a:p>
            <a:r>
              <a:rPr lang="en-US" altLang="ko-KR" sz="1600" i="1" dirty="0"/>
              <a:t>“This is a well-designed module addressing cross-cutting and timely issues at local, national, regional, and global levels. – Learner from India</a:t>
            </a:r>
            <a:endParaRPr lang="ko-KR" altLang="en-US" sz="1600" i="1" dirty="0"/>
          </a:p>
        </p:txBody>
      </p:sp>
      <p:sp>
        <p:nvSpPr>
          <p:cNvPr id="4" name="직사각형 3"/>
          <p:cNvSpPr/>
          <p:nvPr/>
        </p:nvSpPr>
        <p:spPr>
          <a:xfrm>
            <a:off x="395536" y="620688"/>
            <a:ext cx="7920880" cy="954107"/>
          </a:xfrm>
          <a:prstGeom prst="rect">
            <a:avLst/>
          </a:prstGeom>
        </p:spPr>
        <p:txBody>
          <a:bodyPr wrap="square">
            <a:spAutoFit/>
          </a:bodyPr>
          <a:lstStyle/>
          <a:p>
            <a:r>
              <a:rPr lang="ko-KR" altLang="en-US" sz="2400" dirty="0" smtClean="0">
                <a:hlinkClick r:id="rId2"/>
              </a:rPr>
              <a:t>온라인 교육과정</a:t>
            </a:r>
            <a:endParaRPr lang="en-US" altLang="ko-KR" sz="2400" dirty="0" smtClean="0">
              <a:hlinkClick r:id="rId2"/>
            </a:endParaRPr>
          </a:p>
          <a:p>
            <a:r>
              <a:rPr lang="en-US" altLang="ko-KR" sz="1400" dirty="0" smtClean="0">
                <a:hlinkClick r:id="rId2"/>
              </a:rPr>
              <a:t>https</a:t>
            </a:r>
            <a:r>
              <a:rPr lang="en-US" altLang="ko-KR" sz="1400" dirty="0">
                <a:hlinkClick r:id="rId2"/>
              </a:rPr>
              <a:t>://www.uncclearn.org/courses/open-online-course-on-gender-and-environment</a:t>
            </a:r>
            <a:r>
              <a:rPr lang="en-US" altLang="ko-KR" sz="1400" dirty="0" smtClean="0">
                <a:hlinkClick r:id="rId2"/>
              </a:rPr>
              <a:t>/</a:t>
            </a:r>
            <a:endParaRPr lang="en-US" altLang="ko-KR" sz="1400" dirty="0" smtClean="0"/>
          </a:p>
          <a:p>
            <a:endParaRPr lang="ko-KR" altLang="en-US" dirty="0"/>
          </a:p>
        </p:txBody>
      </p:sp>
    </p:spTree>
    <p:extLst>
      <p:ext uri="{BB962C8B-B14F-4D97-AF65-F5344CB8AC3E}">
        <p14:creationId xmlns:p14="http://schemas.microsoft.com/office/powerpoint/2010/main" val="8188917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80</a:t>
            </a:fld>
            <a:endParaRPr lang="ko-KR" altLang="en-US"/>
          </a:p>
        </p:txBody>
      </p:sp>
      <p:sp>
        <p:nvSpPr>
          <p:cNvPr id="3" name="직사각형 2"/>
          <p:cNvSpPr/>
          <p:nvPr/>
        </p:nvSpPr>
        <p:spPr>
          <a:xfrm>
            <a:off x="683568" y="908720"/>
            <a:ext cx="7416824" cy="4508927"/>
          </a:xfrm>
          <a:prstGeom prst="rect">
            <a:avLst/>
          </a:prstGeom>
        </p:spPr>
        <p:txBody>
          <a:bodyPr wrap="square">
            <a:spAutoFit/>
          </a:bodyPr>
          <a:lstStyle/>
          <a:p>
            <a:r>
              <a:rPr lang="ko-KR" altLang="en-US" sz="2400" dirty="0"/>
              <a:t>기후위기 대응을 위한 </a:t>
            </a:r>
            <a:r>
              <a:rPr lang="ko-KR" altLang="en-US" sz="2400" dirty="0" err="1"/>
              <a:t>탄소중립ㆍ녹색성장</a:t>
            </a:r>
            <a:r>
              <a:rPr lang="ko-KR" altLang="en-US" sz="2400" dirty="0"/>
              <a:t> </a:t>
            </a:r>
            <a:r>
              <a:rPr lang="ko-KR" altLang="en-US" sz="2400" dirty="0" smtClean="0"/>
              <a:t>기본법</a:t>
            </a:r>
            <a:endParaRPr lang="en-US" altLang="ko-KR" sz="2400" dirty="0" smtClean="0"/>
          </a:p>
          <a:p>
            <a:endParaRPr lang="en-US" altLang="ko-KR" sz="2400" dirty="0"/>
          </a:p>
          <a:p>
            <a:pPr algn="ctr"/>
            <a:r>
              <a:rPr lang="en-US" altLang="ko-KR" sz="23900" b="1" dirty="0" smtClean="0">
                <a:solidFill>
                  <a:srgbClr val="00B050"/>
                </a:solidFill>
              </a:rPr>
              <a:t>!</a:t>
            </a:r>
            <a:r>
              <a:rPr lang="ko-KR" altLang="en-US" sz="23900" b="1" dirty="0" smtClean="0">
                <a:solidFill>
                  <a:srgbClr val="00B050"/>
                </a:solidFill>
              </a:rPr>
              <a:t> </a:t>
            </a:r>
            <a:endParaRPr lang="ko-KR" altLang="en-US" sz="23900" b="1" dirty="0">
              <a:solidFill>
                <a:srgbClr val="00B050"/>
              </a:solidFill>
            </a:endParaRPr>
          </a:p>
        </p:txBody>
      </p:sp>
    </p:spTree>
    <p:extLst>
      <p:ext uri="{BB962C8B-B14F-4D97-AF65-F5344CB8AC3E}">
        <p14:creationId xmlns:p14="http://schemas.microsoft.com/office/powerpoint/2010/main" val="26491103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81</a:t>
            </a:fld>
            <a:endParaRPr lang="ko-KR" altLang="en-US"/>
          </a:p>
        </p:txBody>
      </p:sp>
      <p:sp>
        <p:nvSpPr>
          <p:cNvPr id="3" name="직사각형 2"/>
          <p:cNvSpPr/>
          <p:nvPr/>
        </p:nvSpPr>
        <p:spPr>
          <a:xfrm>
            <a:off x="683568" y="908720"/>
            <a:ext cx="7416824" cy="1569660"/>
          </a:xfrm>
          <a:prstGeom prst="rect">
            <a:avLst/>
          </a:prstGeom>
        </p:spPr>
        <p:txBody>
          <a:bodyPr wrap="square">
            <a:spAutoFit/>
          </a:bodyPr>
          <a:lstStyle/>
          <a:p>
            <a:r>
              <a:rPr lang="ko-KR" altLang="en-US" sz="2400" dirty="0" smtClean="0"/>
              <a:t>왜 기본법인가</a:t>
            </a:r>
            <a:r>
              <a:rPr lang="en-US" altLang="ko-KR" sz="2400" dirty="0" smtClean="0"/>
              <a:t>?</a:t>
            </a:r>
          </a:p>
          <a:p>
            <a:endParaRPr lang="en-US" altLang="ko-KR" sz="2400" dirty="0" smtClean="0"/>
          </a:p>
          <a:p>
            <a:r>
              <a:rPr lang="ko-KR" altLang="en-US" sz="2400" dirty="0" smtClean="0"/>
              <a:t>민주주의</a:t>
            </a:r>
            <a:r>
              <a:rPr lang="en-US" altLang="ko-KR" sz="2400" dirty="0" smtClean="0"/>
              <a:t>? </a:t>
            </a:r>
            <a:r>
              <a:rPr lang="ko-KR" altLang="en-US" sz="2400" dirty="0" smtClean="0"/>
              <a:t>법의 지배</a:t>
            </a:r>
            <a:r>
              <a:rPr lang="en-US" altLang="ko-KR" sz="2400" dirty="0" smtClean="0"/>
              <a:t>! </a:t>
            </a:r>
            <a:r>
              <a:rPr lang="ko-KR" altLang="en-US" sz="2400" dirty="0" smtClean="0"/>
              <a:t>법의 상태</a:t>
            </a:r>
            <a:r>
              <a:rPr lang="en-US" altLang="ko-KR" sz="2400" dirty="0" smtClean="0"/>
              <a:t>!</a:t>
            </a:r>
            <a:r>
              <a:rPr lang="ko-KR" altLang="en-US" sz="2400" dirty="0" smtClean="0"/>
              <a:t> </a:t>
            </a:r>
            <a:endParaRPr lang="en-US" altLang="ko-KR" sz="2400" dirty="0" smtClean="0"/>
          </a:p>
          <a:p>
            <a:r>
              <a:rPr lang="ko-KR" altLang="en-US" sz="2400" dirty="0" smtClean="0"/>
              <a:t> </a:t>
            </a:r>
            <a:endParaRPr lang="ko-KR" altLang="en-US" sz="2400" dirty="0"/>
          </a:p>
        </p:txBody>
      </p:sp>
    </p:spTree>
    <p:extLst>
      <p:ext uri="{BB962C8B-B14F-4D97-AF65-F5344CB8AC3E}">
        <p14:creationId xmlns:p14="http://schemas.microsoft.com/office/powerpoint/2010/main" val="35698379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82</a:t>
            </a:fld>
            <a:endParaRPr lang="ko-KR" altLang="en-US"/>
          </a:p>
        </p:txBody>
      </p:sp>
      <p:sp>
        <p:nvSpPr>
          <p:cNvPr id="3" name="직사각형 2"/>
          <p:cNvSpPr/>
          <p:nvPr/>
        </p:nvSpPr>
        <p:spPr>
          <a:xfrm>
            <a:off x="467544" y="388973"/>
            <a:ext cx="8352928" cy="4031873"/>
          </a:xfrm>
          <a:prstGeom prst="rect">
            <a:avLst/>
          </a:prstGeom>
        </p:spPr>
        <p:txBody>
          <a:bodyPr wrap="square">
            <a:spAutoFit/>
          </a:bodyPr>
          <a:lstStyle/>
          <a:p>
            <a:r>
              <a:rPr lang="ko-KR" altLang="en-US" dirty="0" smtClean="0">
                <a:solidFill>
                  <a:srgbClr val="0000FF"/>
                </a:solidFill>
              </a:rPr>
              <a:t>기후위기 </a:t>
            </a:r>
            <a:r>
              <a:rPr lang="ko-KR" altLang="en-US" dirty="0">
                <a:solidFill>
                  <a:srgbClr val="0000FF"/>
                </a:solidFill>
              </a:rPr>
              <a:t>대응을 위한 </a:t>
            </a:r>
            <a:r>
              <a:rPr lang="ko-KR" altLang="en-US" dirty="0" err="1">
                <a:solidFill>
                  <a:srgbClr val="0000FF"/>
                </a:solidFill>
              </a:rPr>
              <a:t>탄소중립ㆍ녹색성장</a:t>
            </a:r>
            <a:r>
              <a:rPr lang="ko-KR" altLang="en-US" dirty="0">
                <a:solidFill>
                  <a:srgbClr val="0000FF"/>
                </a:solidFill>
              </a:rPr>
              <a:t> 기본법 </a:t>
            </a:r>
            <a:r>
              <a:rPr lang="en-US" altLang="ko-KR" dirty="0" smtClean="0">
                <a:solidFill>
                  <a:srgbClr val="0000FF"/>
                </a:solidFill>
              </a:rPr>
              <a:t>(</a:t>
            </a:r>
            <a:r>
              <a:rPr lang="ko-KR" altLang="en-US" dirty="0" smtClean="0">
                <a:solidFill>
                  <a:srgbClr val="0000FF"/>
                </a:solidFill>
              </a:rPr>
              <a:t>약칭</a:t>
            </a:r>
            <a:r>
              <a:rPr lang="en-US" altLang="ko-KR" dirty="0">
                <a:solidFill>
                  <a:srgbClr val="0000FF"/>
                </a:solidFill>
              </a:rPr>
              <a:t>: </a:t>
            </a:r>
            <a:r>
              <a:rPr lang="ko-KR" altLang="en-US" dirty="0">
                <a:solidFill>
                  <a:srgbClr val="0000FF"/>
                </a:solidFill>
              </a:rPr>
              <a:t>탄소중립기본법 </a:t>
            </a:r>
            <a:r>
              <a:rPr lang="en-US" altLang="ko-KR" dirty="0" smtClean="0">
                <a:solidFill>
                  <a:srgbClr val="0000FF"/>
                </a:solidFill>
              </a:rPr>
              <a:t>)</a:t>
            </a:r>
            <a:r>
              <a:rPr lang="en-US" altLang="ko-KR" dirty="0" smtClean="0"/>
              <a:t>*</a:t>
            </a:r>
            <a:endParaRPr lang="en-US" altLang="ko-KR" dirty="0"/>
          </a:p>
          <a:p>
            <a:r>
              <a:rPr lang="en-US" altLang="ko-KR" sz="1600" dirty="0"/>
              <a:t>[</a:t>
            </a:r>
            <a:r>
              <a:rPr lang="ko-KR" altLang="en-US" sz="1600" dirty="0"/>
              <a:t>시행 </a:t>
            </a:r>
            <a:r>
              <a:rPr lang="en-US" altLang="ko-KR" sz="1600" dirty="0"/>
              <a:t>2023. 3. 28.] [</a:t>
            </a:r>
            <a:r>
              <a:rPr lang="ko-KR" altLang="en-US" sz="1600" dirty="0"/>
              <a:t>법률 제</a:t>
            </a:r>
            <a:r>
              <a:rPr lang="en-US" altLang="ko-KR" sz="1600" dirty="0"/>
              <a:t>19308</a:t>
            </a:r>
            <a:r>
              <a:rPr lang="ko-KR" altLang="en-US" sz="1600" dirty="0"/>
              <a:t>호</a:t>
            </a:r>
            <a:r>
              <a:rPr lang="en-US" altLang="ko-KR" sz="1600" dirty="0"/>
              <a:t>, 2023. 3. 28., </a:t>
            </a:r>
            <a:r>
              <a:rPr lang="ko-KR" altLang="en-US" sz="1600" dirty="0" err="1"/>
              <a:t>일부개정</a:t>
            </a:r>
            <a:r>
              <a:rPr lang="en-US" altLang="ko-KR" sz="1600" dirty="0"/>
              <a:t>]</a:t>
            </a:r>
          </a:p>
          <a:p>
            <a:r>
              <a:rPr lang="ko-KR" altLang="en-US" sz="1600" dirty="0"/>
              <a:t>환경부</a:t>
            </a:r>
            <a:r>
              <a:rPr lang="en-US" altLang="ko-KR" sz="1600" dirty="0"/>
              <a:t>(</a:t>
            </a:r>
            <a:r>
              <a:rPr lang="ko-KR" altLang="en-US" sz="1600" dirty="0"/>
              <a:t>기후전략과</a:t>
            </a:r>
            <a:r>
              <a:rPr lang="en-US" altLang="ko-KR" sz="1600" dirty="0"/>
              <a:t>), 044-201-6978</a:t>
            </a:r>
          </a:p>
          <a:p>
            <a:r>
              <a:rPr lang="en-US" altLang="ko-KR" sz="1400" dirty="0">
                <a:hlinkClick r:id="rId2"/>
              </a:rPr>
              <a:t>https://</a:t>
            </a:r>
            <a:r>
              <a:rPr lang="en-US" altLang="ko-KR" sz="1400" dirty="0" smtClean="0">
                <a:hlinkClick r:id="rId2"/>
              </a:rPr>
              <a:t>www.law.go.kr/LSW/lsInfoP.do?efYd=20230328&amp;lsiSeq=249251#0000</a:t>
            </a:r>
            <a:endParaRPr lang="en-US" altLang="ko-KR" sz="1400" dirty="0" smtClean="0"/>
          </a:p>
          <a:p>
            <a:endParaRPr lang="en-US" altLang="ko-KR" sz="1400" dirty="0"/>
          </a:p>
          <a:p>
            <a:r>
              <a:rPr lang="ko-KR" altLang="en-US" sz="1600" b="1" dirty="0"/>
              <a:t>제</a:t>
            </a:r>
            <a:r>
              <a:rPr lang="en-US" altLang="ko-KR" sz="1600" b="1" dirty="0"/>
              <a:t>1</a:t>
            </a:r>
            <a:r>
              <a:rPr lang="ko-KR" altLang="en-US" sz="1600" b="1" dirty="0"/>
              <a:t>장 총칙</a:t>
            </a:r>
          </a:p>
          <a:p>
            <a:endParaRPr lang="ko-KR" altLang="en-US" sz="1400" dirty="0"/>
          </a:p>
          <a:p>
            <a:r>
              <a:rPr lang="ko-KR" altLang="en-US" sz="1400" dirty="0"/>
              <a:t>제</a:t>
            </a:r>
            <a:r>
              <a:rPr lang="en-US" altLang="ko-KR" sz="1400" dirty="0"/>
              <a:t>1</a:t>
            </a:r>
            <a:r>
              <a:rPr lang="ko-KR" altLang="en-US" sz="1400" dirty="0"/>
              <a:t>조</a:t>
            </a:r>
            <a:r>
              <a:rPr lang="en-US" altLang="ko-KR" sz="1400" dirty="0"/>
              <a:t>(</a:t>
            </a:r>
            <a:r>
              <a:rPr lang="ko-KR" altLang="en-US" sz="1400" dirty="0"/>
              <a:t>목적</a:t>
            </a:r>
            <a:r>
              <a:rPr lang="en-US" altLang="ko-KR" sz="1400" dirty="0"/>
              <a:t>) </a:t>
            </a:r>
            <a:r>
              <a:rPr lang="ko-KR" altLang="en-US" sz="1400" dirty="0"/>
              <a:t>이 법은 기후위기의 심각한 영향을 예방하기 위하여 온실가스 감축 및 기후위기 적응대책을 강화하고 탄소중립 사회로의 이행 과정에서 발생할 수 있는 </a:t>
            </a:r>
            <a:r>
              <a:rPr lang="ko-KR" altLang="en-US" sz="1400" dirty="0" err="1"/>
              <a:t>경제적ㆍ환경적ㆍ사회적</a:t>
            </a:r>
            <a:r>
              <a:rPr lang="ko-KR" altLang="en-US" sz="1400" dirty="0"/>
              <a:t> 불평등을 해소하며 녹색기술과 녹색산업의 </a:t>
            </a:r>
            <a:r>
              <a:rPr lang="ko-KR" altLang="en-US" sz="1400" dirty="0" err="1"/>
              <a:t>육성ㆍ촉진ㆍ활성화를</a:t>
            </a:r>
            <a:r>
              <a:rPr lang="ko-KR" altLang="en-US" sz="1400" dirty="0"/>
              <a:t> 통하여 경제와 환경의 조화로운 발전을 도모함으로써</a:t>
            </a:r>
            <a:r>
              <a:rPr lang="en-US" altLang="ko-KR" sz="1400" dirty="0"/>
              <a:t>, </a:t>
            </a:r>
            <a:r>
              <a:rPr lang="ko-KR" altLang="en-US" sz="1400" dirty="0"/>
              <a:t>현재 세대와 미래 세대의 삶의 질을 높이고 생태계와 기후체계를 보호하며 국제사회의 지속가능발전에 이바지하는 것을 목적으로 한다</a:t>
            </a:r>
            <a:r>
              <a:rPr lang="en-US" altLang="ko-KR" sz="1400" dirty="0" smtClean="0"/>
              <a:t>.</a:t>
            </a:r>
          </a:p>
          <a:p>
            <a:endParaRPr lang="en-US" altLang="ko-KR" sz="1400" dirty="0"/>
          </a:p>
          <a:p>
            <a:endParaRPr lang="en-US" altLang="ko-KR" dirty="0" smtClean="0"/>
          </a:p>
          <a:p>
            <a:r>
              <a:rPr lang="ko-KR" altLang="en-US" sz="1200" dirty="0"/>
              <a:t> </a:t>
            </a:r>
            <a:r>
              <a:rPr lang="en-US" altLang="ko-KR" sz="1200" dirty="0" smtClean="0"/>
              <a:t>*</a:t>
            </a:r>
            <a:r>
              <a:rPr lang="ko-KR" altLang="en-US" sz="1200" dirty="0" err="1" smtClean="0"/>
              <a:t>저탄소</a:t>
            </a:r>
            <a:r>
              <a:rPr lang="ko-KR" altLang="en-US" sz="1200" dirty="0" smtClean="0"/>
              <a:t> </a:t>
            </a:r>
            <a:r>
              <a:rPr lang="ko-KR" altLang="en-US" sz="1200" dirty="0"/>
              <a:t>녹색성장 기본법 </a:t>
            </a:r>
            <a:r>
              <a:rPr lang="en-US" altLang="ko-KR" sz="1200" dirty="0"/>
              <a:t>( </a:t>
            </a:r>
            <a:r>
              <a:rPr lang="ko-KR" altLang="en-US" sz="1200" dirty="0"/>
              <a:t>약칭</a:t>
            </a:r>
            <a:r>
              <a:rPr lang="en-US" altLang="ko-KR" sz="1200" dirty="0"/>
              <a:t>: </a:t>
            </a:r>
            <a:r>
              <a:rPr lang="ko-KR" altLang="en-US" sz="1200" dirty="0" err="1"/>
              <a:t>녹색성장법</a:t>
            </a:r>
            <a:r>
              <a:rPr lang="ko-KR" altLang="en-US" sz="1200" dirty="0"/>
              <a:t> </a:t>
            </a:r>
            <a:r>
              <a:rPr lang="en-US" altLang="ko-KR" sz="1200" dirty="0"/>
              <a:t>) [</a:t>
            </a:r>
            <a:r>
              <a:rPr lang="ko-KR" altLang="en-US" sz="1200" dirty="0"/>
              <a:t>시행 </a:t>
            </a:r>
            <a:r>
              <a:rPr lang="en-US" altLang="ko-KR" sz="1200" dirty="0"/>
              <a:t>2022. 3. 25.] [</a:t>
            </a:r>
            <a:r>
              <a:rPr lang="ko-KR" altLang="en-US" sz="1200" dirty="0"/>
              <a:t>법률 제</a:t>
            </a:r>
            <a:r>
              <a:rPr lang="en-US" altLang="ko-KR" sz="1200" dirty="0"/>
              <a:t>18469</a:t>
            </a:r>
            <a:r>
              <a:rPr lang="ko-KR" altLang="en-US" sz="1200" dirty="0"/>
              <a:t>호</a:t>
            </a:r>
            <a:r>
              <a:rPr lang="en-US" altLang="ko-KR" sz="1200" dirty="0"/>
              <a:t>, 2021. 9. 24., </a:t>
            </a:r>
            <a:r>
              <a:rPr lang="ko-KR" altLang="en-US" sz="1200" dirty="0"/>
              <a:t>타법폐지</a:t>
            </a:r>
            <a:r>
              <a:rPr lang="en-US" altLang="ko-KR" sz="1200" dirty="0"/>
              <a:t>] </a:t>
            </a:r>
            <a:r>
              <a:rPr lang="ko-KR" altLang="en-US" sz="1200" dirty="0"/>
              <a:t>국무조정실</a:t>
            </a:r>
            <a:r>
              <a:rPr lang="en-US" altLang="ko-KR" sz="1200" dirty="0"/>
              <a:t>(</a:t>
            </a:r>
            <a:r>
              <a:rPr lang="ko-KR" altLang="en-US" sz="1200" dirty="0"/>
              <a:t>탄소중립위원회 사무처</a:t>
            </a:r>
            <a:r>
              <a:rPr lang="en-US" altLang="ko-KR" sz="1200" dirty="0"/>
              <a:t>), 02-6744-0605   </a:t>
            </a:r>
            <a:r>
              <a:rPr lang="ko-KR" altLang="en-US" sz="1200" dirty="0"/>
              <a:t>「</a:t>
            </a:r>
            <a:r>
              <a:rPr lang="ko-KR" altLang="en-US" sz="1200" dirty="0" err="1"/>
              <a:t>저탄소</a:t>
            </a:r>
            <a:r>
              <a:rPr lang="ko-KR" altLang="en-US" sz="1200" dirty="0"/>
              <a:t> 녹색성장 기본법」은 폐지한다</a:t>
            </a:r>
            <a:r>
              <a:rPr lang="en-US" altLang="ko-KR" sz="1200" dirty="0"/>
              <a:t>. </a:t>
            </a:r>
            <a:r>
              <a:rPr lang="ko-KR" altLang="en-US" sz="1200" dirty="0"/>
              <a:t>부칙 </a:t>
            </a:r>
            <a:r>
              <a:rPr lang="en-US" altLang="ko-KR" sz="1200" dirty="0"/>
              <a:t>&lt;</a:t>
            </a:r>
            <a:r>
              <a:rPr lang="ko-KR" altLang="en-US" sz="1200" dirty="0"/>
              <a:t>법률 제</a:t>
            </a:r>
            <a:r>
              <a:rPr lang="en-US" altLang="ko-KR" sz="1200" dirty="0"/>
              <a:t>18469</a:t>
            </a:r>
            <a:r>
              <a:rPr lang="ko-KR" altLang="en-US" sz="1200" dirty="0"/>
              <a:t>호</a:t>
            </a:r>
            <a:r>
              <a:rPr lang="en-US" altLang="ko-KR" sz="1200" dirty="0"/>
              <a:t>, 2021. 9. 24.&gt; (</a:t>
            </a:r>
            <a:r>
              <a:rPr lang="ko-KR" altLang="en-US" sz="1200" dirty="0"/>
              <a:t>기후위기 대응을 위한 </a:t>
            </a:r>
            <a:r>
              <a:rPr lang="ko-KR" altLang="en-US" sz="1200" dirty="0" err="1"/>
              <a:t>탄소중립ㆍ녹색성장</a:t>
            </a:r>
            <a:r>
              <a:rPr lang="ko-KR" altLang="en-US" sz="1200" dirty="0"/>
              <a:t> 기본법</a:t>
            </a:r>
            <a:r>
              <a:rPr lang="en-US" altLang="ko-KR" sz="1200" dirty="0"/>
              <a:t>) </a:t>
            </a:r>
            <a:r>
              <a:rPr lang="ko-KR" altLang="en-US" sz="1200" dirty="0"/>
              <a:t>부칙보기 제</a:t>
            </a:r>
            <a:r>
              <a:rPr lang="en-US" altLang="ko-KR" sz="1200" dirty="0"/>
              <a:t>1</a:t>
            </a:r>
            <a:r>
              <a:rPr lang="ko-KR" altLang="en-US" sz="1200" dirty="0"/>
              <a:t>조</a:t>
            </a:r>
            <a:r>
              <a:rPr lang="en-US" altLang="ko-KR" sz="1200" dirty="0"/>
              <a:t>(</a:t>
            </a:r>
            <a:r>
              <a:rPr lang="ko-KR" altLang="en-US" sz="1200" dirty="0"/>
              <a:t>시행일</a:t>
            </a:r>
            <a:r>
              <a:rPr lang="en-US" altLang="ko-KR" sz="1200" dirty="0"/>
              <a:t>) </a:t>
            </a:r>
            <a:r>
              <a:rPr lang="ko-KR" altLang="en-US" sz="1200" dirty="0"/>
              <a:t>이 법은 공포 후 </a:t>
            </a:r>
            <a:r>
              <a:rPr lang="en-US" altLang="ko-KR" sz="1200" dirty="0"/>
              <a:t>6</a:t>
            </a:r>
            <a:r>
              <a:rPr lang="ko-KR" altLang="en-US" sz="1200" dirty="0"/>
              <a:t>개월이 경과한 날부터 시행한다</a:t>
            </a:r>
            <a:r>
              <a:rPr lang="en-US" altLang="ko-KR" sz="1200" dirty="0"/>
              <a:t>. &lt;</a:t>
            </a:r>
            <a:r>
              <a:rPr lang="ko-KR" altLang="en-US" sz="1200" dirty="0"/>
              <a:t>단서 생략</a:t>
            </a:r>
            <a:r>
              <a:rPr lang="en-US" altLang="ko-KR" sz="1200" dirty="0"/>
              <a:t>&gt; </a:t>
            </a:r>
            <a:r>
              <a:rPr lang="ko-KR" altLang="en-US" sz="1200" dirty="0"/>
              <a:t>제</a:t>
            </a:r>
            <a:r>
              <a:rPr lang="en-US" altLang="ko-KR" sz="1200" dirty="0"/>
              <a:t>2</a:t>
            </a:r>
            <a:r>
              <a:rPr lang="ko-KR" altLang="en-US" sz="1200" dirty="0"/>
              <a:t>조</a:t>
            </a:r>
            <a:r>
              <a:rPr lang="en-US" altLang="ko-KR" sz="1200" dirty="0"/>
              <a:t>(</a:t>
            </a:r>
            <a:r>
              <a:rPr lang="ko-KR" altLang="en-US" sz="1200" dirty="0"/>
              <a:t>다른 법률의 폐지</a:t>
            </a:r>
            <a:r>
              <a:rPr lang="en-US" altLang="ko-KR" sz="1200" dirty="0"/>
              <a:t>) </a:t>
            </a:r>
            <a:r>
              <a:rPr lang="ko-KR" altLang="en-US" sz="1200" dirty="0" err="1"/>
              <a:t>저탄소</a:t>
            </a:r>
            <a:r>
              <a:rPr lang="ko-KR" altLang="en-US" sz="1200" dirty="0"/>
              <a:t> 녹색성장 기본법」은 폐지한다</a:t>
            </a:r>
            <a:r>
              <a:rPr lang="en-US" altLang="ko-KR" sz="1200" dirty="0"/>
              <a:t>. </a:t>
            </a:r>
            <a:r>
              <a:rPr lang="ko-KR" altLang="en-US" sz="1200" dirty="0"/>
              <a:t>제</a:t>
            </a:r>
            <a:r>
              <a:rPr lang="en-US" altLang="ko-KR" sz="1200" dirty="0"/>
              <a:t>3</a:t>
            </a:r>
            <a:r>
              <a:rPr lang="ko-KR" altLang="en-US" sz="1200" dirty="0"/>
              <a:t>조 부터 제</a:t>
            </a:r>
            <a:r>
              <a:rPr lang="en-US" altLang="ko-KR" sz="1200" dirty="0"/>
              <a:t>10</a:t>
            </a:r>
            <a:r>
              <a:rPr lang="ko-KR" altLang="en-US" sz="1200" dirty="0"/>
              <a:t>조까지 생략</a:t>
            </a:r>
          </a:p>
        </p:txBody>
      </p:sp>
    </p:spTree>
    <p:extLst>
      <p:ext uri="{BB962C8B-B14F-4D97-AF65-F5344CB8AC3E}">
        <p14:creationId xmlns:p14="http://schemas.microsoft.com/office/powerpoint/2010/main" val="2888652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83</a:t>
            </a:fld>
            <a:endParaRPr lang="ko-KR" altLang="en-US"/>
          </a:p>
        </p:txBody>
      </p:sp>
      <p:sp>
        <p:nvSpPr>
          <p:cNvPr id="3" name="직사각형 2"/>
          <p:cNvSpPr/>
          <p:nvPr/>
        </p:nvSpPr>
        <p:spPr>
          <a:xfrm>
            <a:off x="251520" y="332656"/>
            <a:ext cx="8640960" cy="6155531"/>
          </a:xfrm>
          <a:prstGeom prst="rect">
            <a:avLst/>
          </a:prstGeom>
        </p:spPr>
        <p:txBody>
          <a:bodyPr wrap="square">
            <a:spAutoFit/>
          </a:bodyPr>
          <a:lstStyle/>
          <a:p>
            <a:r>
              <a:rPr lang="ko-KR" altLang="en-US" sz="1600" b="1" dirty="0" smtClean="0"/>
              <a:t>제</a:t>
            </a:r>
            <a:r>
              <a:rPr lang="en-US" altLang="ko-KR" sz="1600" b="1" dirty="0"/>
              <a:t>3</a:t>
            </a:r>
            <a:r>
              <a:rPr lang="ko-KR" altLang="en-US" sz="1600" b="1" dirty="0"/>
              <a:t>조</a:t>
            </a:r>
            <a:r>
              <a:rPr lang="en-US" altLang="ko-KR" sz="1600" b="1" dirty="0"/>
              <a:t>(</a:t>
            </a:r>
            <a:r>
              <a:rPr lang="ko-KR" altLang="en-US" sz="1600" b="1" dirty="0"/>
              <a:t>기본원칙</a:t>
            </a:r>
            <a:r>
              <a:rPr lang="en-US" altLang="ko-KR" sz="1600" b="1" dirty="0"/>
              <a:t>) </a:t>
            </a:r>
            <a:r>
              <a:rPr lang="ko-KR" altLang="en-US" sz="1600" b="1" dirty="0"/>
              <a:t>탄소중립 사회로의 이행과 녹색성장</a:t>
            </a:r>
            <a:r>
              <a:rPr lang="ko-KR" altLang="en-US" sz="1400" dirty="0"/>
              <a:t>은 다음 각 호의 기본원칙에 따라 추진되어야 한다</a:t>
            </a:r>
            <a:r>
              <a:rPr lang="en-US" altLang="ko-KR" sz="1400" dirty="0"/>
              <a:t>.</a:t>
            </a:r>
          </a:p>
          <a:p>
            <a:endParaRPr lang="en-US" altLang="ko-KR" sz="1400" dirty="0"/>
          </a:p>
          <a:p>
            <a:r>
              <a:rPr lang="en-US" altLang="ko-KR" sz="1400" dirty="0"/>
              <a:t>1. </a:t>
            </a:r>
            <a:r>
              <a:rPr lang="ko-KR" altLang="en-US" sz="1400" dirty="0"/>
              <a:t>미래세대의 생존을 보장하기 위하여 현재 세대가 져야 할 책임이라는 세대 간 형평성의 원칙과 지속가능발전의 원칙에 입각한다</a:t>
            </a:r>
            <a:r>
              <a:rPr lang="en-US" altLang="ko-KR" sz="1400" dirty="0"/>
              <a:t>.</a:t>
            </a:r>
          </a:p>
          <a:p>
            <a:endParaRPr lang="en-US" altLang="ko-KR" sz="1400" dirty="0"/>
          </a:p>
          <a:p>
            <a:r>
              <a:rPr lang="en-US" altLang="ko-KR" sz="1400" dirty="0"/>
              <a:t>2. </a:t>
            </a:r>
            <a:r>
              <a:rPr lang="ko-KR" altLang="en-US" sz="1400" dirty="0" err="1"/>
              <a:t>범지구적인</a:t>
            </a:r>
            <a:r>
              <a:rPr lang="ko-KR" altLang="en-US" sz="1400" dirty="0"/>
              <a:t> 기후위기의 심각성과 그에 대응하는 국제적 경제환경의 변화에 대한 합리적 인식을 토대로 종합적인 위기 대응 전략으로서 탄소중립 사회로의 이행과 녹색성장을 추진한다</a:t>
            </a:r>
            <a:r>
              <a:rPr lang="en-US" altLang="ko-KR" sz="1400" dirty="0"/>
              <a:t>.</a:t>
            </a:r>
          </a:p>
          <a:p>
            <a:endParaRPr lang="en-US" altLang="ko-KR" sz="1400" dirty="0"/>
          </a:p>
          <a:p>
            <a:r>
              <a:rPr lang="en-US" altLang="ko-KR" sz="1400" dirty="0"/>
              <a:t>3. </a:t>
            </a:r>
            <a:r>
              <a:rPr lang="ko-KR" altLang="en-US" sz="1400" dirty="0"/>
              <a:t>기후변화에 대한 과학적 예측과 분석에 기반하고</a:t>
            </a:r>
            <a:r>
              <a:rPr lang="en-US" altLang="ko-KR" sz="1400" dirty="0"/>
              <a:t>, </a:t>
            </a:r>
            <a:r>
              <a:rPr lang="ko-KR" altLang="en-US" sz="1400" dirty="0"/>
              <a:t>기후위기에 영향을 미치거나 기후위기로부터 영향을 받는 모든 영역과 분야를 포괄적으로 고려하여 온실가스 감축과 기후위기 적응에 관한 정책을 수립한다</a:t>
            </a:r>
            <a:r>
              <a:rPr lang="en-US" altLang="ko-KR" sz="1400" dirty="0"/>
              <a:t>.</a:t>
            </a:r>
          </a:p>
          <a:p>
            <a:endParaRPr lang="en-US" altLang="ko-KR" sz="1400" dirty="0"/>
          </a:p>
          <a:p>
            <a:r>
              <a:rPr lang="en-US" altLang="ko-KR" sz="1400" dirty="0">
                <a:solidFill>
                  <a:srgbClr val="FF0000"/>
                </a:solidFill>
              </a:rPr>
              <a:t>4. </a:t>
            </a:r>
            <a:r>
              <a:rPr lang="ko-KR" altLang="en-US" sz="1400" dirty="0">
                <a:solidFill>
                  <a:srgbClr val="FF0000"/>
                </a:solidFill>
              </a:rPr>
              <a:t>기후위기로 인한 책임과 이익이 사회 전체에 균형 있게 분배되도록 하는 기후정의를 추구함으로써 기후위기와 사회적 불평등을 동시에 극복하고</a:t>
            </a:r>
            <a:r>
              <a:rPr lang="en-US" altLang="ko-KR" sz="1400" dirty="0">
                <a:solidFill>
                  <a:srgbClr val="FF0000"/>
                </a:solidFill>
              </a:rPr>
              <a:t>, </a:t>
            </a:r>
            <a:r>
              <a:rPr lang="ko-KR" altLang="en-US" sz="1400" dirty="0">
                <a:solidFill>
                  <a:srgbClr val="FF0000"/>
                </a:solidFill>
              </a:rPr>
              <a:t>탄소중립 사회로의 이행 과정에서 피해를 입을 수 있는 취약한 </a:t>
            </a:r>
            <a:r>
              <a:rPr lang="ko-KR" altLang="en-US" sz="1400" dirty="0" err="1">
                <a:solidFill>
                  <a:srgbClr val="FF0000"/>
                </a:solidFill>
              </a:rPr>
              <a:t>계층ㆍ부문ㆍ지역을</a:t>
            </a:r>
            <a:r>
              <a:rPr lang="ko-KR" altLang="en-US" sz="1400" dirty="0">
                <a:solidFill>
                  <a:srgbClr val="FF0000"/>
                </a:solidFill>
              </a:rPr>
              <a:t> 보호하는 등 정의로운 전환을 실현한다</a:t>
            </a:r>
            <a:r>
              <a:rPr lang="en-US" altLang="ko-KR" sz="1400" dirty="0">
                <a:solidFill>
                  <a:srgbClr val="FF0000"/>
                </a:solidFill>
              </a:rPr>
              <a:t>.</a:t>
            </a:r>
          </a:p>
          <a:p>
            <a:endParaRPr lang="en-US" altLang="ko-KR" sz="1400" dirty="0"/>
          </a:p>
          <a:p>
            <a:r>
              <a:rPr lang="en-US" altLang="ko-KR" sz="1400" dirty="0"/>
              <a:t>5. </a:t>
            </a:r>
            <a:r>
              <a:rPr lang="ko-KR" altLang="en-US" sz="1400" dirty="0"/>
              <a:t>환경오염이나 온실가스 배출로 인한 경제적 비용이 재화 또는 서비스의 시장가격에 합리적으로 반영되도록 조세체계와 금융체계 등을 개편하여 오염자 부담의 원칙이 구현되도록 노력한다</a:t>
            </a:r>
            <a:r>
              <a:rPr lang="en-US" altLang="ko-KR" sz="1400" dirty="0"/>
              <a:t>.</a:t>
            </a:r>
          </a:p>
          <a:p>
            <a:endParaRPr lang="en-US" altLang="ko-KR" sz="1400" dirty="0"/>
          </a:p>
          <a:p>
            <a:r>
              <a:rPr lang="en-US" altLang="ko-KR" sz="1400" dirty="0"/>
              <a:t>6. </a:t>
            </a:r>
            <a:r>
              <a:rPr lang="ko-KR" altLang="en-US" sz="1400" dirty="0"/>
              <a:t>탄소중립 사회로의 이행을 통하여 기후위기를 극복함과 동시에</a:t>
            </a:r>
            <a:r>
              <a:rPr lang="en-US" altLang="ko-KR" sz="1400" dirty="0"/>
              <a:t>, </a:t>
            </a:r>
            <a:r>
              <a:rPr lang="ko-KR" altLang="en-US" sz="1400" dirty="0"/>
              <a:t>성장 잠재력과 경쟁력이 높은 녹색기술과 녹색산업에 대한 투자 및 지원을 강화함으로써 국가 성장동력을 확충하고 국제 경쟁력을 강화하며</a:t>
            </a:r>
            <a:r>
              <a:rPr lang="en-US" altLang="ko-KR" sz="1400" dirty="0"/>
              <a:t>, </a:t>
            </a:r>
            <a:r>
              <a:rPr lang="ko-KR" altLang="en-US" sz="1400" dirty="0"/>
              <a:t>일자리를 창출하는 기회로 활용하도록 한다</a:t>
            </a:r>
            <a:r>
              <a:rPr lang="en-US" altLang="ko-KR" sz="1400" dirty="0"/>
              <a:t>.</a:t>
            </a:r>
          </a:p>
          <a:p>
            <a:endParaRPr lang="en-US" altLang="ko-KR" sz="1400" dirty="0"/>
          </a:p>
          <a:p>
            <a:r>
              <a:rPr lang="en-US" altLang="ko-KR" sz="1400" dirty="0"/>
              <a:t>7. </a:t>
            </a:r>
            <a:r>
              <a:rPr lang="ko-KR" altLang="en-US" sz="1400" dirty="0"/>
              <a:t>탄소중립 사회로의 이행과 녹색성장의 추진 과정에서 </a:t>
            </a:r>
            <a:r>
              <a:rPr lang="ko-KR" altLang="en-US" sz="1400" b="1" u="sng" dirty="0"/>
              <a:t>모든 국민의 민주적 참여를 보장한다</a:t>
            </a:r>
            <a:r>
              <a:rPr lang="en-US" altLang="ko-KR" sz="1400" b="1" u="sng" dirty="0"/>
              <a:t>.</a:t>
            </a:r>
          </a:p>
          <a:p>
            <a:endParaRPr lang="en-US" altLang="ko-KR" sz="1400" b="1" u="sng" dirty="0"/>
          </a:p>
          <a:p>
            <a:r>
              <a:rPr lang="en-US" altLang="ko-KR" sz="1400" dirty="0"/>
              <a:t>8. </a:t>
            </a:r>
            <a:r>
              <a:rPr lang="ko-KR" altLang="en-US" sz="1400" dirty="0"/>
              <a:t>기후위기가 인류 공통의 문제라는 인식 아래 지구 평균 기온 상승을 산업화 이전 대비 최대 섭씨 </a:t>
            </a:r>
            <a:r>
              <a:rPr lang="en-US" altLang="ko-KR" sz="1400" dirty="0"/>
              <a:t>1.5</a:t>
            </a:r>
            <a:r>
              <a:rPr lang="ko-KR" altLang="en-US" sz="1400" dirty="0"/>
              <a:t>도로 제한하기 위한 국제사회의 노력에 적극 동참하고</a:t>
            </a:r>
            <a:r>
              <a:rPr lang="en-US" altLang="ko-KR" sz="1400" dirty="0"/>
              <a:t>, </a:t>
            </a:r>
            <a:r>
              <a:rPr lang="ko-KR" altLang="en-US" sz="1400" dirty="0"/>
              <a:t>개발도상국의 환경과 사회정의를 저해하지 아니하며</a:t>
            </a:r>
            <a:r>
              <a:rPr lang="en-US" altLang="ko-KR" sz="1400" dirty="0"/>
              <a:t>, </a:t>
            </a:r>
            <a:r>
              <a:rPr lang="ko-KR" altLang="en-US" sz="1400" dirty="0"/>
              <a:t>기후위기 대응을 지원하기 위한 협력을 강화한다</a:t>
            </a:r>
            <a:r>
              <a:rPr lang="en-US" altLang="ko-KR" sz="1400" dirty="0" smtClean="0"/>
              <a:t>.</a:t>
            </a:r>
            <a:endParaRPr lang="ko-KR" altLang="en-US" sz="1400" dirty="0"/>
          </a:p>
        </p:txBody>
      </p:sp>
    </p:spTree>
    <p:extLst>
      <p:ext uri="{BB962C8B-B14F-4D97-AF65-F5344CB8AC3E}">
        <p14:creationId xmlns:p14="http://schemas.microsoft.com/office/powerpoint/2010/main" val="1887194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84</a:t>
            </a:fld>
            <a:endParaRPr lang="ko-KR" altLang="en-US"/>
          </a:p>
        </p:txBody>
      </p:sp>
      <p:sp>
        <p:nvSpPr>
          <p:cNvPr id="3" name="직사각형 2"/>
          <p:cNvSpPr/>
          <p:nvPr/>
        </p:nvSpPr>
        <p:spPr>
          <a:xfrm>
            <a:off x="467544" y="388973"/>
            <a:ext cx="8352928" cy="3816429"/>
          </a:xfrm>
          <a:prstGeom prst="rect">
            <a:avLst/>
          </a:prstGeom>
        </p:spPr>
        <p:txBody>
          <a:bodyPr wrap="square">
            <a:spAutoFit/>
          </a:bodyPr>
          <a:lstStyle/>
          <a:p>
            <a:r>
              <a:rPr lang="ko-KR" altLang="en-US" dirty="0" smtClean="0">
                <a:solidFill>
                  <a:srgbClr val="0000FF"/>
                </a:solidFill>
              </a:rPr>
              <a:t>기후위기 </a:t>
            </a:r>
            <a:r>
              <a:rPr lang="ko-KR" altLang="en-US" dirty="0">
                <a:solidFill>
                  <a:srgbClr val="0000FF"/>
                </a:solidFill>
              </a:rPr>
              <a:t>대응을 위한 </a:t>
            </a:r>
            <a:r>
              <a:rPr lang="ko-KR" altLang="en-US" dirty="0" err="1">
                <a:solidFill>
                  <a:srgbClr val="0000FF"/>
                </a:solidFill>
              </a:rPr>
              <a:t>탄소중립ㆍ녹색성장</a:t>
            </a:r>
            <a:r>
              <a:rPr lang="ko-KR" altLang="en-US" dirty="0">
                <a:solidFill>
                  <a:srgbClr val="0000FF"/>
                </a:solidFill>
              </a:rPr>
              <a:t> 기본법 </a:t>
            </a:r>
            <a:r>
              <a:rPr lang="en-US" altLang="ko-KR" dirty="0" smtClean="0">
                <a:solidFill>
                  <a:srgbClr val="0000FF"/>
                </a:solidFill>
              </a:rPr>
              <a:t>(</a:t>
            </a:r>
            <a:r>
              <a:rPr lang="ko-KR" altLang="en-US" dirty="0" smtClean="0">
                <a:solidFill>
                  <a:srgbClr val="0000FF"/>
                </a:solidFill>
              </a:rPr>
              <a:t>약칭</a:t>
            </a:r>
            <a:r>
              <a:rPr lang="en-US" altLang="ko-KR" dirty="0">
                <a:solidFill>
                  <a:srgbClr val="0000FF"/>
                </a:solidFill>
              </a:rPr>
              <a:t>: </a:t>
            </a:r>
            <a:r>
              <a:rPr lang="ko-KR" altLang="en-US" dirty="0">
                <a:solidFill>
                  <a:srgbClr val="0000FF"/>
                </a:solidFill>
              </a:rPr>
              <a:t>탄소중립기본법 </a:t>
            </a:r>
            <a:r>
              <a:rPr lang="en-US" altLang="ko-KR" dirty="0" smtClean="0">
                <a:solidFill>
                  <a:srgbClr val="0000FF"/>
                </a:solidFill>
              </a:rPr>
              <a:t>)</a:t>
            </a:r>
            <a:r>
              <a:rPr lang="en-US" altLang="ko-KR" dirty="0" smtClean="0"/>
              <a:t>*</a:t>
            </a:r>
            <a:endParaRPr lang="en-US" altLang="ko-KR" dirty="0"/>
          </a:p>
          <a:p>
            <a:endParaRPr lang="en-US" altLang="ko-KR" sz="1400" dirty="0"/>
          </a:p>
          <a:p>
            <a:endParaRPr lang="ko-KR" altLang="en-US" sz="1400" dirty="0"/>
          </a:p>
          <a:p>
            <a:r>
              <a:rPr lang="ko-KR" altLang="en-US" sz="1600" b="1" dirty="0"/>
              <a:t>제</a:t>
            </a:r>
            <a:r>
              <a:rPr lang="en-US" altLang="ko-KR" sz="1600" b="1" dirty="0"/>
              <a:t>4</a:t>
            </a:r>
            <a:r>
              <a:rPr lang="ko-KR" altLang="en-US" sz="1600" b="1" dirty="0"/>
              <a:t>조</a:t>
            </a:r>
            <a:r>
              <a:rPr lang="en-US" altLang="ko-KR" sz="1600" b="1" dirty="0"/>
              <a:t>(</a:t>
            </a:r>
            <a:r>
              <a:rPr lang="ko-KR" altLang="en-US" sz="1600" b="1" dirty="0"/>
              <a:t>국가와 지방자치단체의 책무</a:t>
            </a:r>
            <a:r>
              <a:rPr lang="en-US" altLang="ko-KR" sz="1600" b="1" dirty="0"/>
              <a:t>) </a:t>
            </a:r>
            <a:r>
              <a:rPr lang="en-US" altLang="ko-KR" sz="1400" dirty="0"/>
              <a:t>① </a:t>
            </a:r>
            <a:r>
              <a:rPr lang="ko-KR" altLang="en-US" sz="1400" dirty="0"/>
              <a:t>국가와 지방자치단체는 </a:t>
            </a:r>
            <a:r>
              <a:rPr lang="ko-KR" altLang="en-US" sz="1400" dirty="0" err="1"/>
              <a:t>경제ㆍ사회ㆍ교육ㆍ문화</a:t>
            </a:r>
            <a:r>
              <a:rPr lang="ko-KR" altLang="en-US" sz="1400" dirty="0"/>
              <a:t> 등 모든 부문에 제</a:t>
            </a:r>
            <a:r>
              <a:rPr lang="en-US" altLang="ko-KR" sz="1400" dirty="0"/>
              <a:t>3</a:t>
            </a:r>
            <a:r>
              <a:rPr lang="ko-KR" altLang="en-US" sz="1400" dirty="0"/>
              <a:t>조에 따른 기본원칙이 반영될 수 있도록 노력하여야 하며</a:t>
            </a:r>
            <a:r>
              <a:rPr lang="en-US" altLang="ko-KR" sz="1400" dirty="0"/>
              <a:t>, </a:t>
            </a:r>
            <a:r>
              <a:rPr lang="ko-KR" altLang="en-US" sz="1400" dirty="0"/>
              <a:t>관계 법령 개선과 재정투자</a:t>
            </a:r>
            <a:r>
              <a:rPr lang="en-US" altLang="ko-KR" sz="1400" dirty="0"/>
              <a:t>, </a:t>
            </a:r>
            <a:r>
              <a:rPr lang="ko-KR" altLang="en-US" sz="1400" dirty="0"/>
              <a:t>시설 및 시스템 구축 등 제반 여건을 마련하여야 한다</a:t>
            </a:r>
            <a:r>
              <a:rPr lang="en-US" altLang="ko-KR" sz="1400" dirty="0"/>
              <a:t>.</a:t>
            </a:r>
          </a:p>
          <a:p>
            <a:r>
              <a:rPr lang="en-US" altLang="ko-KR" sz="1400" dirty="0" smtClean="0"/>
              <a:t>② </a:t>
            </a:r>
            <a:r>
              <a:rPr lang="ko-KR" altLang="en-US" sz="1400" dirty="0"/>
              <a:t>국가와 지방자치단체는 각종 계획의 수립과 사업의 집행과정에서 기후위기에 미치는 영향과 경제와 환경의 조화로운 발전 등을 종합적으로 고려하여야 한다</a:t>
            </a:r>
            <a:r>
              <a:rPr lang="en-US" altLang="ko-KR" sz="1400" dirty="0"/>
              <a:t>.</a:t>
            </a:r>
          </a:p>
          <a:p>
            <a:r>
              <a:rPr lang="en-US" altLang="ko-KR" sz="1400" dirty="0" smtClean="0"/>
              <a:t>③ </a:t>
            </a:r>
            <a:r>
              <a:rPr lang="ko-KR" altLang="en-US" sz="1400" dirty="0"/>
              <a:t>지방자치단체는 탄소중립 사회로의 이행과 녹색성장의 추진을 위한 대책을 </a:t>
            </a:r>
            <a:r>
              <a:rPr lang="ko-KR" altLang="en-US" sz="1400" dirty="0" err="1"/>
              <a:t>수립ㆍ시행할</a:t>
            </a:r>
            <a:r>
              <a:rPr lang="ko-KR" altLang="en-US" sz="1400" dirty="0"/>
              <a:t> 때 해당 지방자치단체의 지역적 특성과 여건 등을 고려하여야 한다</a:t>
            </a:r>
            <a:r>
              <a:rPr lang="en-US" altLang="ko-KR" sz="1400" dirty="0"/>
              <a:t>.</a:t>
            </a:r>
          </a:p>
          <a:p>
            <a:r>
              <a:rPr lang="en-US" altLang="ko-KR" sz="1400" dirty="0" smtClean="0"/>
              <a:t>④ </a:t>
            </a:r>
            <a:r>
              <a:rPr lang="ko-KR" altLang="en-US" sz="1400" dirty="0"/>
              <a:t>국가와 지방자치단체는 기후위기 대응 정책을 정기적으로 점검하여 이행성과를 평가하고</a:t>
            </a:r>
            <a:r>
              <a:rPr lang="en-US" altLang="ko-KR" sz="1400" dirty="0"/>
              <a:t>, </a:t>
            </a:r>
            <a:r>
              <a:rPr lang="ko-KR" altLang="en-US" sz="1400" dirty="0"/>
              <a:t>국제협상의 동향과 주요 국가 및 지방자치단체의 정책을 분석하여 면밀한 대책을 마련하여야 한다</a:t>
            </a:r>
            <a:r>
              <a:rPr lang="en-US" altLang="ko-KR" sz="1400" dirty="0"/>
              <a:t>.</a:t>
            </a:r>
          </a:p>
          <a:p>
            <a:r>
              <a:rPr lang="en-US" altLang="ko-KR" sz="1400" dirty="0" smtClean="0"/>
              <a:t>⑤ </a:t>
            </a:r>
            <a:r>
              <a:rPr lang="ko-KR" altLang="en-US" sz="1400" dirty="0"/>
              <a:t>국가와 지방자치단체는 「공공기관의 운영에 관한 법률」 제</a:t>
            </a:r>
            <a:r>
              <a:rPr lang="en-US" altLang="ko-KR" sz="1400" dirty="0"/>
              <a:t>4</a:t>
            </a:r>
            <a:r>
              <a:rPr lang="ko-KR" altLang="en-US" sz="1400" dirty="0"/>
              <a:t>조에 따른 공공기관</a:t>
            </a:r>
            <a:r>
              <a:rPr lang="en-US" altLang="ko-KR" sz="1400" dirty="0"/>
              <a:t>(</a:t>
            </a:r>
            <a:r>
              <a:rPr lang="ko-KR" altLang="en-US" sz="1400" dirty="0"/>
              <a:t>이하 “공공기관”이라 한다</a:t>
            </a:r>
            <a:r>
              <a:rPr lang="en-US" altLang="ko-KR" sz="1400" dirty="0"/>
              <a:t>)</a:t>
            </a:r>
            <a:r>
              <a:rPr lang="ko-KR" altLang="en-US" sz="1400" dirty="0"/>
              <a:t>과 </a:t>
            </a:r>
            <a:r>
              <a:rPr lang="ko-KR" altLang="en-US" sz="1400" u="sng" dirty="0"/>
              <a:t>사업자 및 </a:t>
            </a:r>
            <a:r>
              <a:rPr lang="ko-KR" altLang="en-US" sz="1400" b="1" u="sng" dirty="0"/>
              <a:t>국민이 온실가스를 효과적으로 감축하고 기후위기 적응역량을 강화할 수 있도록 필요한 조치를 강구하여야 한다</a:t>
            </a:r>
            <a:r>
              <a:rPr lang="en-US" altLang="ko-KR" sz="1400" b="1" u="sng" dirty="0"/>
              <a:t>.</a:t>
            </a:r>
          </a:p>
          <a:p>
            <a:r>
              <a:rPr lang="en-US" altLang="ko-KR" sz="1400" dirty="0" smtClean="0"/>
              <a:t>⑥ </a:t>
            </a:r>
            <a:r>
              <a:rPr lang="ko-KR" altLang="en-US" sz="1400" dirty="0"/>
              <a:t>국가와 지방자치단체는 기후정의와 정의로운 전환의 원칙에 따라 기후위기로부터 국민의 안전과 재산을 보호하여야 한다</a:t>
            </a:r>
            <a:r>
              <a:rPr lang="en-US" altLang="ko-KR" sz="1400" dirty="0" smtClean="0"/>
              <a:t>.</a:t>
            </a:r>
          </a:p>
        </p:txBody>
      </p:sp>
    </p:spTree>
    <p:extLst>
      <p:ext uri="{BB962C8B-B14F-4D97-AF65-F5344CB8AC3E}">
        <p14:creationId xmlns:p14="http://schemas.microsoft.com/office/powerpoint/2010/main" val="1256294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85</a:t>
            </a:fld>
            <a:endParaRPr lang="ko-KR" altLang="en-US"/>
          </a:p>
        </p:txBody>
      </p:sp>
      <p:sp>
        <p:nvSpPr>
          <p:cNvPr id="3" name="직사각형 2"/>
          <p:cNvSpPr/>
          <p:nvPr/>
        </p:nvSpPr>
        <p:spPr>
          <a:xfrm>
            <a:off x="251520" y="332656"/>
            <a:ext cx="8640960" cy="4278094"/>
          </a:xfrm>
          <a:prstGeom prst="rect">
            <a:avLst/>
          </a:prstGeom>
        </p:spPr>
        <p:txBody>
          <a:bodyPr wrap="square">
            <a:spAutoFit/>
          </a:bodyPr>
          <a:lstStyle/>
          <a:p>
            <a:r>
              <a:rPr lang="ko-KR" altLang="en-US" sz="1400" dirty="0"/>
              <a:t>⑦ 국가와 지방자치단체는 기후변화 현상에 대한 과학적 연구와 영향 예측 등을 추진하고</a:t>
            </a:r>
            <a:r>
              <a:rPr lang="en-US" altLang="ko-KR" sz="1400" dirty="0"/>
              <a:t>, </a:t>
            </a:r>
            <a:r>
              <a:rPr lang="ko-KR" altLang="en-US" sz="1400" b="1" u="sng" dirty="0"/>
              <a:t>국민과 사업자에게 관련 정보를 투명하게 제공하며</a:t>
            </a:r>
            <a:r>
              <a:rPr lang="en-US" altLang="ko-KR" sz="1400" b="1" u="sng" dirty="0"/>
              <a:t>, </a:t>
            </a:r>
            <a:r>
              <a:rPr lang="ko-KR" altLang="en-US" sz="1400" b="1" u="sng" dirty="0"/>
              <a:t>이들이 의사결정 과정에 적극 참여하고 협력할 수 있도록 보장하여야 한다</a:t>
            </a:r>
            <a:r>
              <a:rPr lang="en-US" altLang="ko-KR" sz="1400" b="1" u="sng" dirty="0"/>
              <a:t>.</a:t>
            </a:r>
          </a:p>
          <a:p>
            <a:r>
              <a:rPr lang="en-US" altLang="ko-KR" sz="1400" dirty="0" smtClean="0"/>
              <a:t>⑧ </a:t>
            </a:r>
            <a:r>
              <a:rPr lang="ko-KR" altLang="en-US" sz="1400" dirty="0"/>
              <a:t>국가와 지방자치단체는 탄소중립 사회로의 이행과 녹색성장의 추진을 위한 국제적 노력에 능동적으로 참여하고</a:t>
            </a:r>
            <a:r>
              <a:rPr lang="en-US" altLang="ko-KR" sz="1400" dirty="0"/>
              <a:t>, </a:t>
            </a:r>
            <a:r>
              <a:rPr lang="ko-KR" altLang="en-US" sz="1400" dirty="0"/>
              <a:t>개발도상국에 대한 </a:t>
            </a:r>
            <a:r>
              <a:rPr lang="ko-KR" altLang="en-US" sz="1400" dirty="0" err="1"/>
              <a:t>정책적ㆍ기술적ㆍ재정적</a:t>
            </a:r>
            <a:r>
              <a:rPr lang="ko-KR" altLang="en-US" sz="1400" dirty="0"/>
              <a:t> 지원 등 기후위기 대응을 위한 국제협력을 적극 추진하여야 한다</a:t>
            </a:r>
            <a:r>
              <a:rPr lang="en-US" altLang="ko-KR" sz="1400" dirty="0" smtClean="0"/>
              <a:t>. </a:t>
            </a:r>
          </a:p>
          <a:p>
            <a:r>
              <a:rPr lang="ko-KR" altLang="en-US" sz="1400" dirty="0" smtClean="0"/>
              <a:t>⑨ </a:t>
            </a:r>
            <a:r>
              <a:rPr lang="ko-KR" altLang="en-US" sz="1400" dirty="0"/>
              <a:t>국가와 지방자치단체는 탄소중립 사회로의 이행과 녹색성장의 추진 등 기후위기 대응에 </a:t>
            </a:r>
            <a:r>
              <a:rPr lang="ko-KR" altLang="en-US" sz="1400" b="1" u="sng" dirty="0"/>
              <a:t>필요한 전문인력의 양성에 노력하여야 한다</a:t>
            </a:r>
            <a:r>
              <a:rPr lang="en-US" altLang="ko-KR" sz="1400" b="1" u="sng" dirty="0"/>
              <a:t>.</a:t>
            </a:r>
          </a:p>
          <a:p>
            <a:endParaRPr lang="en-US" altLang="ko-KR" sz="1400" dirty="0" smtClean="0"/>
          </a:p>
          <a:p>
            <a:endParaRPr lang="en-US" altLang="ko-KR" sz="1400" dirty="0"/>
          </a:p>
          <a:p>
            <a:r>
              <a:rPr lang="en-US" altLang="ko-KR" sz="1600" b="1" dirty="0"/>
              <a:t> </a:t>
            </a:r>
            <a:r>
              <a:rPr lang="ko-KR" altLang="en-US" sz="1600" b="1" dirty="0"/>
              <a:t>제</a:t>
            </a:r>
            <a:r>
              <a:rPr lang="en-US" altLang="ko-KR" sz="1600" b="1" dirty="0"/>
              <a:t>5</a:t>
            </a:r>
            <a:r>
              <a:rPr lang="ko-KR" altLang="en-US" sz="1600" b="1" dirty="0"/>
              <a:t>조</a:t>
            </a:r>
            <a:r>
              <a:rPr lang="en-US" altLang="ko-KR" sz="1600" b="1" dirty="0"/>
              <a:t>(</a:t>
            </a:r>
            <a:r>
              <a:rPr lang="ko-KR" altLang="en-US" sz="1600" b="1" dirty="0"/>
              <a:t>공공기관</a:t>
            </a:r>
            <a:r>
              <a:rPr lang="en-US" altLang="ko-KR" sz="1600" b="1" dirty="0"/>
              <a:t>, </a:t>
            </a:r>
            <a:r>
              <a:rPr lang="ko-KR" altLang="en-US" sz="1600" b="1" dirty="0"/>
              <a:t>사업자 및 국민의 책무</a:t>
            </a:r>
            <a:r>
              <a:rPr lang="en-US" altLang="ko-KR" sz="1600" b="1" dirty="0"/>
              <a:t>) </a:t>
            </a:r>
            <a:r>
              <a:rPr lang="en-US" altLang="ko-KR" sz="1400" dirty="0"/>
              <a:t>① </a:t>
            </a:r>
            <a:r>
              <a:rPr lang="ko-KR" altLang="en-US" sz="1400" dirty="0"/>
              <a:t>공공기관은 탄소중립 사회로의 이행을 위한 국가 및 지방자치단체의 시책에 적극 협조하고</a:t>
            </a:r>
            <a:r>
              <a:rPr lang="en-US" altLang="ko-KR" sz="1400" dirty="0"/>
              <a:t>, </a:t>
            </a:r>
            <a:r>
              <a:rPr lang="ko-KR" altLang="en-US" sz="1400" dirty="0"/>
              <a:t>제</a:t>
            </a:r>
            <a:r>
              <a:rPr lang="en-US" altLang="ko-KR" sz="1400" dirty="0"/>
              <a:t>66</a:t>
            </a:r>
            <a:r>
              <a:rPr lang="ko-KR" altLang="en-US" sz="1400" dirty="0"/>
              <a:t>조제</a:t>
            </a:r>
            <a:r>
              <a:rPr lang="en-US" altLang="ko-KR" sz="1400" dirty="0"/>
              <a:t>4</a:t>
            </a:r>
            <a:r>
              <a:rPr lang="ko-KR" altLang="en-US" sz="1400" dirty="0"/>
              <a:t>항에 따른 녹색제품의 우선 구매 등을 통하여 </a:t>
            </a:r>
            <a:r>
              <a:rPr lang="ko-KR" altLang="en-US" sz="1400" dirty="0" err="1"/>
              <a:t>녹색기술ㆍ녹색산업에</a:t>
            </a:r>
            <a:r>
              <a:rPr lang="ko-KR" altLang="en-US" sz="1400" dirty="0"/>
              <a:t> 대한 투자 및 고용 확대를 유도하며</a:t>
            </a:r>
            <a:r>
              <a:rPr lang="en-US" altLang="ko-KR" sz="1400" dirty="0"/>
              <a:t>, </a:t>
            </a:r>
            <a:r>
              <a:rPr lang="ko-KR" altLang="en-US" sz="1400" dirty="0"/>
              <a:t>예산의 수립과 집행</a:t>
            </a:r>
            <a:r>
              <a:rPr lang="en-US" altLang="ko-KR" sz="1400" dirty="0"/>
              <a:t>, </a:t>
            </a:r>
            <a:r>
              <a:rPr lang="ko-KR" altLang="en-US" sz="1400" dirty="0"/>
              <a:t>사업의 선정과 추진 등 모든 활동에서 기후위기에 미치는 영향을 최소화하도록 노력하여야 한다</a:t>
            </a:r>
            <a:r>
              <a:rPr lang="en-US" altLang="ko-KR" sz="1400" dirty="0"/>
              <a:t>.</a:t>
            </a:r>
          </a:p>
          <a:p>
            <a:r>
              <a:rPr lang="en-US" altLang="ko-KR" sz="1400" dirty="0" smtClean="0"/>
              <a:t>② </a:t>
            </a:r>
            <a:r>
              <a:rPr lang="ko-KR" altLang="en-US" sz="1400" dirty="0"/>
              <a:t>사업자는 제</a:t>
            </a:r>
            <a:r>
              <a:rPr lang="en-US" altLang="ko-KR" sz="1400" dirty="0"/>
              <a:t>55</a:t>
            </a:r>
            <a:r>
              <a:rPr lang="ko-KR" altLang="en-US" sz="1400" dirty="0"/>
              <a:t>조에 따른 녹색경영을 통하여 사업활동으로 인한 온실가스 배출을 최소화하고 녹색기술 연구개발과 녹색산업에 대한 투자 및 고용을 확대하도록 노력하여야 하며</a:t>
            </a:r>
            <a:r>
              <a:rPr lang="en-US" altLang="ko-KR" sz="1400" dirty="0"/>
              <a:t>, </a:t>
            </a:r>
            <a:r>
              <a:rPr lang="ko-KR" altLang="en-US" sz="1400" dirty="0"/>
              <a:t>국가와 지방자치단체의 시책에 참여하고 협력하여야 한다</a:t>
            </a:r>
            <a:r>
              <a:rPr lang="en-US" altLang="ko-KR" sz="1400" dirty="0"/>
              <a:t>.</a:t>
            </a:r>
          </a:p>
          <a:p>
            <a:r>
              <a:rPr lang="en-US" altLang="ko-KR" sz="1400" dirty="0" smtClean="0"/>
              <a:t>③ </a:t>
            </a:r>
            <a:r>
              <a:rPr lang="ko-KR" altLang="en-US" sz="1400" dirty="0"/>
              <a:t>국민은 가정과 학교 및 사업장 등에서 제</a:t>
            </a:r>
            <a:r>
              <a:rPr lang="en-US" altLang="ko-KR" sz="1400" dirty="0"/>
              <a:t>67</a:t>
            </a:r>
            <a:r>
              <a:rPr lang="ko-KR" altLang="en-US" sz="1400" dirty="0"/>
              <a:t>조제</a:t>
            </a:r>
            <a:r>
              <a:rPr lang="en-US" altLang="ko-KR" sz="1400" dirty="0"/>
              <a:t>1</a:t>
            </a:r>
            <a:r>
              <a:rPr lang="ko-KR" altLang="en-US" sz="1400" dirty="0"/>
              <a:t>항에 따른 녹색생활을 적극 실천하고</a:t>
            </a:r>
            <a:r>
              <a:rPr lang="en-US" altLang="ko-KR" sz="1400" dirty="0"/>
              <a:t>, </a:t>
            </a:r>
            <a:r>
              <a:rPr lang="ko-KR" altLang="en-US" sz="1600" b="1" u="sng" dirty="0"/>
              <a:t>국가와 지방자치단체의 시책에 참여하며 협력하여야 한다</a:t>
            </a:r>
            <a:r>
              <a:rPr lang="en-US" altLang="ko-KR" sz="1600" b="1" u="sng" dirty="0"/>
              <a:t>.</a:t>
            </a:r>
            <a:endParaRPr lang="ko-KR" altLang="en-US" sz="1600" b="1" u="sng" dirty="0"/>
          </a:p>
        </p:txBody>
      </p:sp>
    </p:spTree>
    <p:extLst>
      <p:ext uri="{BB962C8B-B14F-4D97-AF65-F5344CB8AC3E}">
        <p14:creationId xmlns:p14="http://schemas.microsoft.com/office/powerpoint/2010/main" val="824894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86</a:t>
            </a:fld>
            <a:endParaRPr lang="ko-KR" altLang="en-US"/>
          </a:p>
        </p:txBody>
      </p:sp>
      <p:sp>
        <p:nvSpPr>
          <p:cNvPr id="3" name="직사각형 2"/>
          <p:cNvSpPr/>
          <p:nvPr/>
        </p:nvSpPr>
        <p:spPr>
          <a:xfrm>
            <a:off x="251520" y="332656"/>
            <a:ext cx="8640960" cy="5386090"/>
          </a:xfrm>
          <a:prstGeom prst="rect">
            <a:avLst/>
          </a:prstGeom>
        </p:spPr>
        <p:txBody>
          <a:bodyPr wrap="square">
            <a:spAutoFit/>
          </a:bodyPr>
          <a:lstStyle/>
          <a:p>
            <a:r>
              <a:rPr lang="ko-KR" altLang="en-US" sz="1600" dirty="0"/>
              <a:t>제</a:t>
            </a:r>
            <a:r>
              <a:rPr lang="en-US" altLang="ko-KR" sz="1600" dirty="0"/>
              <a:t>3</a:t>
            </a:r>
            <a:r>
              <a:rPr lang="ko-KR" altLang="en-US" sz="1600" dirty="0"/>
              <a:t>장 국가 탄소중립 녹색성장 기본계획의 수립 등</a:t>
            </a:r>
          </a:p>
          <a:p>
            <a:endParaRPr lang="ko-KR" altLang="en-US" sz="1600" dirty="0"/>
          </a:p>
          <a:p>
            <a:r>
              <a:rPr lang="ko-KR" altLang="en-US" sz="1200" dirty="0"/>
              <a:t> </a:t>
            </a:r>
            <a:r>
              <a:rPr lang="ko-KR" altLang="en-US" sz="1400" b="1" dirty="0"/>
              <a:t>제</a:t>
            </a:r>
            <a:r>
              <a:rPr lang="en-US" altLang="ko-KR" sz="1400" b="1" dirty="0"/>
              <a:t>10</a:t>
            </a:r>
            <a:r>
              <a:rPr lang="ko-KR" altLang="en-US" sz="1400" b="1" dirty="0"/>
              <a:t>조</a:t>
            </a:r>
            <a:r>
              <a:rPr lang="en-US" altLang="ko-KR" sz="1400" b="1" dirty="0"/>
              <a:t>(</a:t>
            </a:r>
            <a:r>
              <a:rPr lang="ko-KR" altLang="en-US" sz="1400" b="1" dirty="0"/>
              <a:t>국가 탄소중립 녹색성장 기본계획의 </a:t>
            </a:r>
            <a:r>
              <a:rPr lang="ko-KR" altLang="en-US" sz="1400" b="1" dirty="0" err="1"/>
              <a:t>수립ㆍ시행</a:t>
            </a:r>
            <a:r>
              <a:rPr lang="en-US" altLang="ko-KR" sz="1400" b="1" dirty="0"/>
              <a:t>)</a:t>
            </a:r>
            <a:r>
              <a:rPr lang="en-US" altLang="ko-KR" sz="1200" dirty="0"/>
              <a:t> ① </a:t>
            </a:r>
            <a:r>
              <a:rPr lang="ko-KR" altLang="en-US" sz="1200" dirty="0"/>
              <a:t>정부는 제</a:t>
            </a:r>
            <a:r>
              <a:rPr lang="en-US" altLang="ko-KR" sz="1200" dirty="0"/>
              <a:t>3</a:t>
            </a:r>
            <a:r>
              <a:rPr lang="ko-KR" altLang="en-US" sz="1200" dirty="0"/>
              <a:t>조의 기본원칙에 따라 국가비전 및 </a:t>
            </a:r>
            <a:r>
              <a:rPr lang="ko-KR" altLang="en-US" sz="1200" dirty="0" err="1"/>
              <a:t>중장기감축목표등의</a:t>
            </a:r>
            <a:r>
              <a:rPr lang="ko-KR" altLang="en-US" sz="1200" dirty="0"/>
              <a:t> 달성을 위하여 </a:t>
            </a:r>
            <a:r>
              <a:rPr lang="en-US" altLang="ko-KR" sz="1200" dirty="0"/>
              <a:t>20</a:t>
            </a:r>
            <a:r>
              <a:rPr lang="ko-KR" altLang="en-US" sz="1200" dirty="0"/>
              <a:t>년을 계획기간으로 하는 국가 탄소중립 녹색성장 기본계획</a:t>
            </a:r>
            <a:r>
              <a:rPr lang="en-US" altLang="ko-KR" sz="1200" dirty="0"/>
              <a:t>(</a:t>
            </a:r>
            <a:r>
              <a:rPr lang="ko-KR" altLang="en-US" sz="1200" dirty="0"/>
              <a:t>이하 “국가기본계획”이라 한다</a:t>
            </a:r>
            <a:r>
              <a:rPr lang="en-US" altLang="ko-KR" sz="1200" dirty="0"/>
              <a:t>)</a:t>
            </a:r>
            <a:r>
              <a:rPr lang="ko-KR" altLang="en-US" sz="1200" dirty="0"/>
              <a:t>을 </a:t>
            </a:r>
            <a:r>
              <a:rPr lang="en-US" altLang="ko-KR" sz="1200" dirty="0"/>
              <a:t>5</a:t>
            </a:r>
            <a:r>
              <a:rPr lang="ko-KR" altLang="en-US" sz="1200" dirty="0"/>
              <a:t>년마다 </a:t>
            </a:r>
            <a:r>
              <a:rPr lang="ko-KR" altLang="en-US" sz="1200" dirty="0" err="1"/>
              <a:t>수립ㆍ시행하여야</a:t>
            </a:r>
            <a:r>
              <a:rPr lang="ko-KR" altLang="en-US" sz="1200" dirty="0"/>
              <a:t> 한다</a:t>
            </a:r>
            <a:r>
              <a:rPr lang="en-US" altLang="ko-KR" sz="1200" dirty="0" smtClean="0"/>
              <a:t>.</a:t>
            </a:r>
          </a:p>
          <a:p>
            <a:endParaRPr lang="en-US" altLang="ko-KR" sz="1200" dirty="0" smtClean="0"/>
          </a:p>
          <a:p>
            <a:r>
              <a:rPr lang="ko-KR" altLang="en-US" sz="1200" dirty="0"/>
              <a:t> 제</a:t>
            </a:r>
            <a:r>
              <a:rPr lang="en-US" altLang="ko-KR" sz="1200" dirty="0"/>
              <a:t>11</a:t>
            </a:r>
            <a:r>
              <a:rPr lang="ko-KR" altLang="en-US" sz="1200" dirty="0"/>
              <a:t>조</a:t>
            </a:r>
            <a:r>
              <a:rPr lang="en-US" altLang="ko-KR" sz="1400" b="1" dirty="0"/>
              <a:t>(</a:t>
            </a:r>
            <a:r>
              <a:rPr lang="ko-KR" altLang="en-US" sz="1400" b="1" dirty="0" err="1"/>
              <a:t>시ㆍ도</a:t>
            </a:r>
            <a:r>
              <a:rPr lang="ko-KR" altLang="en-US" sz="1400" b="1" dirty="0"/>
              <a:t> 계획의 수립 등</a:t>
            </a:r>
            <a:r>
              <a:rPr lang="en-US" altLang="ko-KR" sz="1400" b="1" dirty="0"/>
              <a:t>) </a:t>
            </a:r>
            <a:r>
              <a:rPr lang="en-US" altLang="ko-KR" sz="1200" dirty="0"/>
              <a:t>① </a:t>
            </a:r>
            <a:r>
              <a:rPr lang="ko-KR" altLang="en-US" sz="1200" dirty="0" err="1"/>
              <a:t>특별시장ㆍ광역시장ㆍ특별자치시장ㆍ도지사</a:t>
            </a:r>
            <a:r>
              <a:rPr lang="ko-KR" altLang="en-US" sz="1200" dirty="0"/>
              <a:t> 및 특별자치도지사</a:t>
            </a:r>
            <a:r>
              <a:rPr lang="en-US" altLang="ko-KR" sz="1200" dirty="0"/>
              <a:t>(</a:t>
            </a:r>
            <a:r>
              <a:rPr lang="ko-KR" altLang="en-US" sz="1200" dirty="0"/>
              <a:t>이하 “</a:t>
            </a:r>
            <a:r>
              <a:rPr lang="ko-KR" altLang="en-US" sz="1200" dirty="0" err="1"/>
              <a:t>시ㆍ도지사</a:t>
            </a:r>
            <a:r>
              <a:rPr lang="ko-KR" altLang="en-US" sz="1200" dirty="0"/>
              <a:t>”라 한다</a:t>
            </a:r>
            <a:r>
              <a:rPr lang="en-US" altLang="ko-KR" sz="1200" dirty="0"/>
              <a:t>)</a:t>
            </a:r>
            <a:r>
              <a:rPr lang="ko-KR" altLang="en-US" sz="1200" dirty="0"/>
              <a:t>는 국가기본계획과 관할 구역의 지역적 특성 등을 고려하여 </a:t>
            </a:r>
            <a:r>
              <a:rPr lang="en-US" altLang="ko-KR" sz="1200" dirty="0"/>
              <a:t>10</a:t>
            </a:r>
            <a:r>
              <a:rPr lang="ko-KR" altLang="en-US" sz="1200" dirty="0"/>
              <a:t>년을 계획기간으로 하는 </a:t>
            </a:r>
            <a:r>
              <a:rPr lang="ko-KR" altLang="en-US" sz="1200" dirty="0" err="1"/>
              <a:t>시ㆍ도</a:t>
            </a:r>
            <a:r>
              <a:rPr lang="ko-KR" altLang="en-US" sz="1200" dirty="0"/>
              <a:t> 탄소중립 녹색성장 기본계획</a:t>
            </a:r>
            <a:r>
              <a:rPr lang="en-US" altLang="ko-KR" sz="1200" dirty="0"/>
              <a:t>(</a:t>
            </a:r>
            <a:r>
              <a:rPr lang="ko-KR" altLang="en-US" sz="1200" dirty="0"/>
              <a:t>이하 “</a:t>
            </a:r>
            <a:r>
              <a:rPr lang="ko-KR" altLang="en-US" sz="1200" dirty="0" err="1"/>
              <a:t>시ㆍ도계획</a:t>
            </a:r>
            <a:r>
              <a:rPr lang="ko-KR" altLang="en-US" sz="1200" dirty="0"/>
              <a:t>”이라 한다</a:t>
            </a:r>
            <a:r>
              <a:rPr lang="en-US" altLang="ko-KR" sz="1200" dirty="0"/>
              <a:t>)</a:t>
            </a:r>
            <a:r>
              <a:rPr lang="ko-KR" altLang="en-US" sz="1200" dirty="0"/>
              <a:t>을 </a:t>
            </a:r>
            <a:r>
              <a:rPr lang="en-US" altLang="ko-KR" sz="1200" dirty="0"/>
              <a:t>5</a:t>
            </a:r>
            <a:r>
              <a:rPr lang="ko-KR" altLang="en-US" sz="1200" dirty="0"/>
              <a:t>년마다 </a:t>
            </a:r>
            <a:r>
              <a:rPr lang="ko-KR" altLang="en-US" sz="1200" dirty="0" err="1"/>
              <a:t>수립ㆍ시행하여야</a:t>
            </a:r>
            <a:r>
              <a:rPr lang="ko-KR" altLang="en-US" sz="1200" dirty="0"/>
              <a:t> 한다</a:t>
            </a:r>
            <a:r>
              <a:rPr lang="en-US" altLang="ko-KR" sz="1200" dirty="0" smtClean="0"/>
              <a:t>.</a:t>
            </a:r>
          </a:p>
          <a:p>
            <a:endParaRPr lang="en-US" altLang="ko-KR" sz="1200" dirty="0"/>
          </a:p>
          <a:p>
            <a:r>
              <a:rPr lang="ko-KR" altLang="en-US" sz="1200" dirty="0"/>
              <a:t>제</a:t>
            </a:r>
            <a:r>
              <a:rPr lang="en-US" altLang="ko-KR" sz="1200" dirty="0"/>
              <a:t>12</a:t>
            </a:r>
            <a:r>
              <a:rPr lang="ko-KR" altLang="en-US" sz="1200" dirty="0"/>
              <a:t>조</a:t>
            </a:r>
            <a:r>
              <a:rPr lang="en-US" altLang="ko-KR" sz="1400" b="1" dirty="0"/>
              <a:t>(</a:t>
            </a:r>
            <a:r>
              <a:rPr lang="ko-KR" altLang="en-US" sz="1400" b="1" dirty="0" err="1"/>
              <a:t>시ㆍ군ㆍ구</a:t>
            </a:r>
            <a:r>
              <a:rPr lang="ko-KR" altLang="en-US" sz="1400" b="1" dirty="0"/>
              <a:t> 계획의 수립 등</a:t>
            </a:r>
            <a:r>
              <a:rPr lang="en-US" altLang="ko-KR" sz="1400" b="1" dirty="0"/>
              <a:t>) </a:t>
            </a:r>
            <a:r>
              <a:rPr lang="en-US" altLang="ko-KR" sz="1200" dirty="0"/>
              <a:t>① </a:t>
            </a:r>
            <a:r>
              <a:rPr lang="ko-KR" altLang="en-US" sz="1200" dirty="0" err="1"/>
              <a:t>시장ㆍ군수ㆍ구청장</a:t>
            </a:r>
            <a:r>
              <a:rPr lang="en-US" altLang="ko-KR" sz="1200" dirty="0"/>
              <a:t>(</a:t>
            </a:r>
            <a:r>
              <a:rPr lang="ko-KR" altLang="en-US" sz="1200" dirty="0"/>
              <a:t>자치구의 구청장을 말한다</a:t>
            </a:r>
            <a:r>
              <a:rPr lang="en-US" altLang="ko-KR" sz="1200" dirty="0"/>
              <a:t>. </a:t>
            </a:r>
            <a:r>
              <a:rPr lang="ko-KR" altLang="en-US" sz="1200" dirty="0"/>
              <a:t>이하 같다</a:t>
            </a:r>
            <a:r>
              <a:rPr lang="en-US" altLang="ko-KR" sz="1200" dirty="0"/>
              <a:t>)</a:t>
            </a:r>
            <a:r>
              <a:rPr lang="ko-KR" altLang="en-US" sz="1200" dirty="0"/>
              <a:t>은 국가기본계획</a:t>
            </a:r>
            <a:r>
              <a:rPr lang="en-US" altLang="ko-KR" sz="1200" dirty="0"/>
              <a:t>, </a:t>
            </a:r>
            <a:r>
              <a:rPr lang="ko-KR" altLang="en-US" sz="1200" dirty="0" err="1"/>
              <a:t>시ㆍ도계획과</a:t>
            </a:r>
            <a:r>
              <a:rPr lang="ko-KR" altLang="en-US" sz="1200" dirty="0"/>
              <a:t> 관할 구역의 지역적 특성 등을 고려하여 </a:t>
            </a:r>
            <a:r>
              <a:rPr lang="en-US" altLang="ko-KR" sz="1200" dirty="0"/>
              <a:t>10</a:t>
            </a:r>
            <a:r>
              <a:rPr lang="ko-KR" altLang="en-US" sz="1200" dirty="0"/>
              <a:t>년을 계획기간으로 하는 </a:t>
            </a:r>
            <a:r>
              <a:rPr lang="ko-KR" altLang="en-US" sz="1200" dirty="0" err="1"/>
              <a:t>시ㆍ군ㆍ구</a:t>
            </a:r>
            <a:r>
              <a:rPr lang="ko-KR" altLang="en-US" sz="1200" dirty="0"/>
              <a:t> 탄소중립 녹색성장 기본계획</a:t>
            </a:r>
            <a:r>
              <a:rPr lang="en-US" altLang="ko-KR" sz="1200" dirty="0"/>
              <a:t>(</a:t>
            </a:r>
            <a:r>
              <a:rPr lang="ko-KR" altLang="en-US" sz="1200" dirty="0"/>
              <a:t>이하 “</a:t>
            </a:r>
            <a:r>
              <a:rPr lang="ko-KR" altLang="en-US" sz="1200" dirty="0" err="1"/>
              <a:t>시ㆍ군ㆍ구계획</a:t>
            </a:r>
            <a:r>
              <a:rPr lang="ko-KR" altLang="en-US" sz="1200" dirty="0"/>
              <a:t>”이라 한다</a:t>
            </a:r>
            <a:r>
              <a:rPr lang="en-US" altLang="ko-KR" sz="1200" dirty="0"/>
              <a:t>)</a:t>
            </a:r>
            <a:r>
              <a:rPr lang="ko-KR" altLang="en-US" sz="1200" dirty="0"/>
              <a:t>을 </a:t>
            </a:r>
            <a:r>
              <a:rPr lang="en-US" altLang="ko-KR" sz="1200" dirty="0"/>
              <a:t>5</a:t>
            </a:r>
            <a:r>
              <a:rPr lang="ko-KR" altLang="en-US" sz="1200" dirty="0"/>
              <a:t>년마다 </a:t>
            </a:r>
            <a:r>
              <a:rPr lang="ko-KR" altLang="en-US" sz="1200" dirty="0" err="1"/>
              <a:t>수립ㆍ시행하여야</a:t>
            </a:r>
            <a:r>
              <a:rPr lang="ko-KR" altLang="en-US" sz="1200" dirty="0"/>
              <a:t> 한다</a:t>
            </a:r>
            <a:r>
              <a:rPr lang="en-US" altLang="ko-KR" sz="1200" dirty="0" smtClean="0"/>
              <a:t>.</a:t>
            </a:r>
          </a:p>
          <a:p>
            <a:endParaRPr lang="en-US" altLang="ko-KR" sz="1200" dirty="0"/>
          </a:p>
          <a:p>
            <a:r>
              <a:rPr lang="ko-KR" altLang="en-US" b="1" dirty="0"/>
              <a:t>제</a:t>
            </a:r>
            <a:r>
              <a:rPr lang="en-US" altLang="ko-KR" b="1" dirty="0"/>
              <a:t>4</a:t>
            </a:r>
            <a:r>
              <a:rPr lang="ko-KR" altLang="en-US" b="1" dirty="0"/>
              <a:t>장 </a:t>
            </a:r>
            <a:r>
              <a:rPr lang="en-US" altLang="ko-KR" b="1" dirty="0"/>
              <a:t>2050 </a:t>
            </a:r>
            <a:r>
              <a:rPr lang="ko-KR" altLang="en-US" b="1" dirty="0"/>
              <a:t>탄소중립녹색성장위원회 등</a:t>
            </a:r>
          </a:p>
          <a:p>
            <a:r>
              <a:rPr lang="ko-KR" altLang="en-US" sz="1200" dirty="0" smtClean="0"/>
              <a:t>제</a:t>
            </a:r>
            <a:r>
              <a:rPr lang="en-US" altLang="ko-KR" sz="1200" dirty="0"/>
              <a:t>15</a:t>
            </a:r>
            <a:r>
              <a:rPr lang="ko-KR" altLang="en-US" sz="1200" dirty="0"/>
              <a:t>조</a:t>
            </a:r>
            <a:r>
              <a:rPr lang="en-US" altLang="ko-KR" sz="1200" dirty="0"/>
              <a:t>(2050 </a:t>
            </a:r>
            <a:r>
              <a:rPr lang="ko-KR" altLang="en-US" sz="1200" dirty="0"/>
              <a:t>탄소중립녹색성장위원회의 설치</a:t>
            </a:r>
            <a:r>
              <a:rPr lang="en-US" altLang="ko-KR" sz="1200" dirty="0"/>
              <a:t>) ① </a:t>
            </a:r>
            <a:r>
              <a:rPr lang="ko-KR" altLang="en-US" sz="1200" dirty="0"/>
              <a:t>정부의 탄소중립 사회로의 이행과 녹색성장의 추진을 위한 주요 정책 및 계획과 그 시행에 관한 사항을 </a:t>
            </a:r>
            <a:r>
              <a:rPr lang="ko-KR" altLang="en-US" sz="1200" dirty="0" err="1"/>
              <a:t>심의ㆍ의결하기</a:t>
            </a:r>
            <a:r>
              <a:rPr lang="ko-KR" altLang="en-US" sz="1200" dirty="0"/>
              <a:t> 위하여 </a:t>
            </a:r>
            <a:r>
              <a:rPr lang="ko-KR" altLang="en-US" sz="1200" b="1" u="sng" dirty="0"/>
              <a:t>대통령 소속으로 </a:t>
            </a:r>
            <a:r>
              <a:rPr lang="en-US" altLang="ko-KR" sz="1200" b="1" u="sng" dirty="0"/>
              <a:t>2050 </a:t>
            </a:r>
            <a:r>
              <a:rPr lang="ko-KR" altLang="en-US" sz="1200" b="1" u="sng" dirty="0"/>
              <a:t>탄소중립녹색성장위원회</a:t>
            </a:r>
            <a:r>
              <a:rPr lang="ko-KR" altLang="en-US" sz="1200" dirty="0"/>
              <a:t>를 둔다</a:t>
            </a:r>
            <a:r>
              <a:rPr lang="en-US" altLang="ko-KR" sz="1200" dirty="0"/>
              <a:t>.</a:t>
            </a:r>
          </a:p>
          <a:p>
            <a:r>
              <a:rPr lang="en-US" altLang="ko-KR" sz="1200" dirty="0" smtClean="0"/>
              <a:t>② </a:t>
            </a:r>
            <a:r>
              <a:rPr lang="ko-KR" altLang="en-US" sz="1200" dirty="0"/>
              <a:t>위원회는 위원장 </a:t>
            </a:r>
            <a:r>
              <a:rPr lang="en-US" altLang="ko-KR" sz="1200" dirty="0"/>
              <a:t>2</a:t>
            </a:r>
            <a:r>
              <a:rPr lang="ko-KR" altLang="en-US" sz="1200" dirty="0"/>
              <a:t>명을 포함한 </a:t>
            </a:r>
            <a:r>
              <a:rPr lang="en-US" altLang="ko-KR" sz="1200" dirty="0"/>
              <a:t>50</a:t>
            </a:r>
            <a:r>
              <a:rPr lang="ko-KR" altLang="en-US" sz="1200" dirty="0"/>
              <a:t>명 이상 </a:t>
            </a:r>
            <a:r>
              <a:rPr lang="en-US" altLang="ko-KR" sz="1200" dirty="0"/>
              <a:t>100</a:t>
            </a:r>
            <a:r>
              <a:rPr lang="ko-KR" altLang="en-US" sz="1200" dirty="0"/>
              <a:t>명 이내의 위원으로 구성한다</a:t>
            </a:r>
            <a:r>
              <a:rPr lang="en-US" altLang="ko-KR" sz="1200" dirty="0"/>
              <a:t>.</a:t>
            </a:r>
          </a:p>
          <a:p>
            <a:r>
              <a:rPr lang="en-US" altLang="ko-KR" sz="1200" dirty="0" smtClean="0"/>
              <a:t>③ </a:t>
            </a:r>
            <a:r>
              <a:rPr lang="ko-KR" altLang="en-US" sz="1200" dirty="0"/>
              <a:t>위원장은 국무총리와 제</a:t>
            </a:r>
            <a:r>
              <a:rPr lang="en-US" altLang="ko-KR" sz="1200" dirty="0"/>
              <a:t>4</a:t>
            </a:r>
            <a:r>
              <a:rPr lang="ko-KR" altLang="en-US" sz="1200" dirty="0" err="1"/>
              <a:t>항제</a:t>
            </a:r>
            <a:r>
              <a:rPr lang="en-US" altLang="ko-KR" sz="1200" dirty="0"/>
              <a:t>2</a:t>
            </a:r>
            <a:r>
              <a:rPr lang="ko-KR" altLang="en-US" sz="1200" dirty="0"/>
              <a:t>호의 위원 중에서 대통령이 지명하는 사람이 된다</a:t>
            </a:r>
            <a:r>
              <a:rPr lang="en-US" altLang="ko-KR" sz="1200" dirty="0"/>
              <a:t>.</a:t>
            </a:r>
          </a:p>
          <a:p>
            <a:r>
              <a:rPr lang="en-US" altLang="ko-KR" sz="1200" dirty="0" smtClean="0"/>
              <a:t>④ </a:t>
            </a:r>
            <a:r>
              <a:rPr lang="ko-KR" altLang="en-US" sz="1200" dirty="0"/>
              <a:t>위원회의 위원은 다음 각 호에 해당하는 사람으로 한다</a:t>
            </a:r>
            <a:r>
              <a:rPr lang="en-US" altLang="ko-KR" sz="1200" dirty="0"/>
              <a:t>.</a:t>
            </a:r>
          </a:p>
          <a:p>
            <a:r>
              <a:rPr lang="en-US" altLang="ko-KR" sz="1200" dirty="0" smtClean="0"/>
              <a:t>1</a:t>
            </a:r>
            <a:r>
              <a:rPr lang="en-US" altLang="ko-KR" sz="1200" dirty="0"/>
              <a:t>. </a:t>
            </a:r>
            <a:r>
              <a:rPr lang="ko-KR" altLang="en-US" sz="1200" dirty="0"/>
              <a:t>기획재정부장관</a:t>
            </a:r>
            <a:r>
              <a:rPr lang="en-US" altLang="ko-KR" sz="1200" dirty="0"/>
              <a:t>, </a:t>
            </a:r>
            <a:r>
              <a:rPr lang="ko-KR" altLang="en-US" sz="1200" dirty="0"/>
              <a:t>과학기술정보통신부장관</a:t>
            </a:r>
            <a:r>
              <a:rPr lang="en-US" altLang="ko-KR" sz="1200" dirty="0"/>
              <a:t>, </a:t>
            </a:r>
            <a:r>
              <a:rPr lang="ko-KR" altLang="en-US" sz="1200" dirty="0"/>
              <a:t>산업통상자원부장관</a:t>
            </a:r>
            <a:r>
              <a:rPr lang="en-US" altLang="ko-KR" sz="1200" dirty="0"/>
              <a:t>, </a:t>
            </a:r>
            <a:r>
              <a:rPr lang="ko-KR" altLang="en-US" sz="1200" dirty="0"/>
              <a:t>환경부장관</a:t>
            </a:r>
            <a:r>
              <a:rPr lang="en-US" altLang="ko-KR" sz="1200" dirty="0"/>
              <a:t>, </a:t>
            </a:r>
            <a:r>
              <a:rPr lang="ko-KR" altLang="en-US" sz="1200" dirty="0"/>
              <a:t>국토교통부장관</a:t>
            </a:r>
            <a:r>
              <a:rPr lang="en-US" altLang="ko-KR" sz="1200" dirty="0"/>
              <a:t>, </a:t>
            </a:r>
            <a:r>
              <a:rPr lang="ko-KR" altLang="en-US" sz="1200" dirty="0"/>
              <a:t>국무조정실장 및 그 밖에 대통령령으로 정하는 공무원</a:t>
            </a:r>
          </a:p>
          <a:p>
            <a:r>
              <a:rPr lang="en-US" altLang="ko-KR" sz="1200" dirty="0" smtClean="0"/>
              <a:t>2</a:t>
            </a:r>
            <a:r>
              <a:rPr lang="en-US" altLang="ko-KR" sz="1200" dirty="0"/>
              <a:t>. </a:t>
            </a:r>
            <a:r>
              <a:rPr lang="ko-KR" altLang="en-US" sz="1200" dirty="0"/>
              <a:t>기후과학</a:t>
            </a:r>
            <a:r>
              <a:rPr lang="en-US" altLang="ko-KR" sz="1200" dirty="0"/>
              <a:t>, </a:t>
            </a:r>
            <a:r>
              <a:rPr lang="ko-KR" altLang="en-US" sz="1200" dirty="0"/>
              <a:t>온실가스 감축</a:t>
            </a:r>
            <a:r>
              <a:rPr lang="en-US" altLang="ko-KR" sz="1200" dirty="0"/>
              <a:t>, </a:t>
            </a:r>
            <a:r>
              <a:rPr lang="ko-KR" altLang="en-US" sz="1200" dirty="0"/>
              <a:t>기후위기 예방 및 적응</a:t>
            </a:r>
            <a:r>
              <a:rPr lang="en-US" altLang="ko-KR" sz="1200" dirty="0"/>
              <a:t>, </a:t>
            </a:r>
            <a:r>
              <a:rPr lang="ko-KR" altLang="en-US" sz="1200" dirty="0" err="1"/>
              <a:t>에너지ㆍ자원</a:t>
            </a:r>
            <a:r>
              <a:rPr lang="en-US" altLang="ko-KR" sz="1200" dirty="0"/>
              <a:t>, </a:t>
            </a:r>
            <a:r>
              <a:rPr lang="ko-KR" altLang="en-US" sz="1200" dirty="0" err="1"/>
              <a:t>녹색기술ㆍ녹색산업</a:t>
            </a:r>
            <a:r>
              <a:rPr lang="en-US" altLang="ko-KR" sz="1200" dirty="0"/>
              <a:t>, </a:t>
            </a:r>
            <a:r>
              <a:rPr lang="ko-KR" altLang="en-US" sz="1200" dirty="0"/>
              <a:t>정의로운 전환 등의 분야에 관한 학식과 경험이 풍부한 사람 중에서 대통령이 위촉하는 사람</a:t>
            </a:r>
          </a:p>
          <a:p>
            <a:r>
              <a:rPr lang="ko-KR" altLang="en-US" sz="1200" dirty="0" smtClean="0"/>
              <a:t>⑤ </a:t>
            </a:r>
            <a:r>
              <a:rPr lang="ko-KR" altLang="en-US" sz="1200" dirty="0"/>
              <a:t>제</a:t>
            </a:r>
            <a:r>
              <a:rPr lang="en-US" altLang="ko-KR" sz="1200" dirty="0"/>
              <a:t>4</a:t>
            </a:r>
            <a:r>
              <a:rPr lang="ko-KR" altLang="en-US" sz="1200" dirty="0" err="1"/>
              <a:t>항제</a:t>
            </a:r>
            <a:r>
              <a:rPr lang="en-US" altLang="ko-KR" sz="1200" dirty="0"/>
              <a:t>2</a:t>
            </a:r>
            <a:r>
              <a:rPr lang="ko-KR" altLang="en-US" sz="1200" dirty="0"/>
              <a:t>호에 따라 </a:t>
            </a:r>
            <a:r>
              <a:rPr lang="ko-KR" altLang="en-US" sz="1200" b="1" dirty="0"/>
              <a:t>위원을 위촉할 때에는 아동</a:t>
            </a:r>
            <a:r>
              <a:rPr lang="en-US" altLang="ko-KR" sz="1200" b="1" dirty="0"/>
              <a:t>, </a:t>
            </a:r>
            <a:r>
              <a:rPr lang="ko-KR" altLang="en-US" sz="1200" b="1" dirty="0"/>
              <a:t>청년</a:t>
            </a:r>
            <a:r>
              <a:rPr lang="en-US" altLang="ko-KR" sz="1200" b="1" dirty="0"/>
              <a:t>, </a:t>
            </a:r>
            <a:r>
              <a:rPr lang="ko-KR" altLang="en-US" sz="1200" b="1" dirty="0"/>
              <a:t>여성</a:t>
            </a:r>
            <a:r>
              <a:rPr lang="en-US" altLang="ko-KR" sz="1200" b="1" dirty="0"/>
              <a:t>, </a:t>
            </a:r>
            <a:r>
              <a:rPr lang="ko-KR" altLang="en-US" sz="1200" b="1" dirty="0"/>
              <a:t>노동자</a:t>
            </a:r>
            <a:r>
              <a:rPr lang="en-US" altLang="ko-KR" sz="1200" b="1" dirty="0"/>
              <a:t>, </a:t>
            </a:r>
            <a:r>
              <a:rPr lang="ko-KR" altLang="en-US" sz="1200" b="1" dirty="0"/>
              <a:t>농어민</a:t>
            </a:r>
            <a:r>
              <a:rPr lang="en-US" altLang="ko-KR" sz="1200" b="1" dirty="0"/>
              <a:t>, </a:t>
            </a:r>
            <a:r>
              <a:rPr lang="ko-KR" altLang="en-US" sz="1200" b="1" dirty="0"/>
              <a:t>중소상공인</a:t>
            </a:r>
            <a:r>
              <a:rPr lang="en-US" altLang="ko-KR" sz="1200" b="1" dirty="0"/>
              <a:t>, </a:t>
            </a:r>
            <a:r>
              <a:rPr lang="ko-KR" altLang="en-US" sz="1200" b="1" dirty="0"/>
              <a:t>시민사회단체 등 다양한 사회계층으로부터 후보를 </a:t>
            </a:r>
            <a:r>
              <a:rPr lang="ko-KR" altLang="en-US" sz="1200" b="1" dirty="0" err="1"/>
              <a:t>추천받거나</a:t>
            </a:r>
            <a:r>
              <a:rPr lang="ko-KR" altLang="en-US" sz="1200" b="1" dirty="0"/>
              <a:t> 의견을 들은 후 각 사회계층의 대표성이 반영될 수 있도록 하여야 한다</a:t>
            </a:r>
            <a:r>
              <a:rPr lang="en-US" altLang="ko-KR" sz="1200" b="1" dirty="0"/>
              <a:t>. </a:t>
            </a:r>
            <a:r>
              <a:rPr lang="en-US" altLang="ko-KR" sz="1200" dirty="0"/>
              <a:t>&lt;</a:t>
            </a:r>
            <a:r>
              <a:rPr lang="ko-KR" altLang="en-US" sz="1200" dirty="0"/>
              <a:t>개정 </a:t>
            </a:r>
            <a:r>
              <a:rPr lang="en-US" altLang="ko-KR" sz="1200" dirty="0"/>
              <a:t>2023. 3. 28.&gt;</a:t>
            </a:r>
          </a:p>
          <a:p>
            <a:r>
              <a:rPr lang="en-US" altLang="ko-KR" sz="1200" dirty="0" smtClean="0"/>
              <a:t>⑥ </a:t>
            </a:r>
            <a:r>
              <a:rPr lang="ko-KR" altLang="en-US" sz="1200" dirty="0"/>
              <a:t>위원회의 사무를 처리하게 하기 위하여 간사위원 </a:t>
            </a:r>
            <a:r>
              <a:rPr lang="en-US" altLang="ko-KR" sz="1200" dirty="0"/>
              <a:t>1</a:t>
            </a:r>
            <a:r>
              <a:rPr lang="ko-KR" altLang="en-US" sz="1200" dirty="0"/>
              <a:t>명을 두며</a:t>
            </a:r>
            <a:r>
              <a:rPr lang="en-US" altLang="ko-KR" sz="1200" dirty="0"/>
              <a:t>, </a:t>
            </a:r>
            <a:r>
              <a:rPr lang="ko-KR" altLang="en-US" sz="1200" dirty="0"/>
              <a:t>간사위원은 국무조정실장이 된다</a:t>
            </a:r>
            <a:r>
              <a:rPr lang="en-US" altLang="ko-KR" sz="1200" dirty="0"/>
              <a:t>.</a:t>
            </a:r>
          </a:p>
        </p:txBody>
      </p:sp>
    </p:spTree>
    <p:extLst>
      <p:ext uri="{BB962C8B-B14F-4D97-AF65-F5344CB8AC3E}">
        <p14:creationId xmlns:p14="http://schemas.microsoft.com/office/powerpoint/2010/main" val="38283386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87</a:t>
            </a:fld>
            <a:endParaRPr lang="ko-KR" altLang="en-US"/>
          </a:p>
        </p:txBody>
      </p:sp>
      <p:sp>
        <p:nvSpPr>
          <p:cNvPr id="3" name="직사각형 2"/>
          <p:cNvSpPr/>
          <p:nvPr/>
        </p:nvSpPr>
        <p:spPr>
          <a:xfrm>
            <a:off x="251520" y="332656"/>
            <a:ext cx="8640960" cy="5078313"/>
          </a:xfrm>
          <a:prstGeom prst="rect">
            <a:avLst/>
          </a:prstGeom>
        </p:spPr>
        <p:txBody>
          <a:bodyPr wrap="square">
            <a:spAutoFit/>
          </a:bodyPr>
          <a:lstStyle/>
          <a:p>
            <a:r>
              <a:rPr lang="ko-KR" altLang="en-US" sz="1400" b="1" dirty="0"/>
              <a:t>제</a:t>
            </a:r>
            <a:r>
              <a:rPr lang="en-US" altLang="ko-KR" sz="1400" b="1" dirty="0"/>
              <a:t>22</a:t>
            </a:r>
            <a:r>
              <a:rPr lang="ko-KR" altLang="en-US" sz="1400" b="1" dirty="0"/>
              <a:t>조</a:t>
            </a:r>
            <a:r>
              <a:rPr lang="en-US" altLang="ko-KR" sz="1400" b="1" dirty="0"/>
              <a:t>(2050 </a:t>
            </a:r>
            <a:r>
              <a:rPr lang="ko-KR" altLang="en-US" sz="1400" b="1" dirty="0"/>
              <a:t>지방탄소중립녹색성장위원회의 구성 및 운영 등</a:t>
            </a:r>
            <a:r>
              <a:rPr lang="en-US" altLang="ko-KR" sz="1400" b="1" dirty="0"/>
              <a:t>) </a:t>
            </a:r>
            <a:r>
              <a:rPr lang="en-US" altLang="ko-KR" sz="1400" dirty="0"/>
              <a:t>① </a:t>
            </a:r>
            <a:r>
              <a:rPr lang="ko-KR" altLang="en-US" sz="1400" dirty="0"/>
              <a:t>지방자치단체의 탄소중립 사회로의 이행과 녹색성장의 추진을 위한 주요 정책 및 계획과 그 시행에 관한 사항을 </a:t>
            </a:r>
            <a:r>
              <a:rPr lang="ko-KR" altLang="en-US" sz="1400" dirty="0" err="1"/>
              <a:t>심의ㆍ의결하기</a:t>
            </a:r>
            <a:r>
              <a:rPr lang="ko-KR" altLang="en-US" sz="1400" dirty="0"/>
              <a:t> 위하여 지방자치단체별로 </a:t>
            </a:r>
            <a:r>
              <a:rPr lang="en-US" altLang="ko-KR" sz="1400" dirty="0"/>
              <a:t>2050 </a:t>
            </a:r>
            <a:r>
              <a:rPr lang="ko-KR" altLang="en-US" sz="1400" dirty="0"/>
              <a:t>지방탄소중립녹색성장위원회를 둘 수 있다</a:t>
            </a:r>
            <a:r>
              <a:rPr lang="en-US" altLang="ko-KR" sz="1400" dirty="0"/>
              <a:t>.</a:t>
            </a:r>
          </a:p>
          <a:p>
            <a:endParaRPr lang="en-US" altLang="ko-KR" sz="1400" dirty="0"/>
          </a:p>
          <a:p>
            <a:r>
              <a:rPr lang="en-US" altLang="ko-KR" sz="1400" dirty="0"/>
              <a:t>② </a:t>
            </a:r>
            <a:r>
              <a:rPr lang="ko-KR" altLang="en-US" sz="1400" dirty="0"/>
              <a:t>지방위원회는 지방자치단체의 장과 협의하여 지방위원회의 운영 및 업무를 지원하는 사무국을 둘 수 있다</a:t>
            </a:r>
            <a:r>
              <a:rPr lang="en-US" altLang="ko-KR" sz="1400" dirty="0"/>
              <a:t>.</a:t>
            </a:r>
          </a:p>
          <a:p>
            <a:endParaRPr lang="en-US" altLang="ko-KR" sz="1400" dirty="0"/>
          </a:p>
          <a:p>
            <a:r>
              <a:rPr lang="en-US" altLang="ko-KR" sz="1400" b="1" u="sng" dirty="0"/>
              <a:t>③ </a:t>
            </a:r>
            <a:r>
              <a:rPr lang="ko-KR" altLang="en-US" sz="1400" b="1" u="sng" dirty="0"/>
              <a:t>지방위원회의 구성</a:t>
            </a:r>
            <a:r>
              <a:rPr lang="en-US" altLang="ko-KR" sz="1400" b="1" u="sng" dirty="0"/>
              <a:t>, </a:t>
            </a:r>
            <a:r>
              <a:rPr lang="ko-KR" altLang="en-US" sz="1400" b="1" u="sng" dirty="0"/>
              <a:t>운영 및 기능 등 필요한 사항은 조례로 정한다</a:t>
            </a:r>
            <a:r>
              <a:rPr lang="en-US" altLang="ko-KR" sz="1400" b="1" u="sng" dirty="0"/>
              <a:t>. </a:t>
            </a:r>
            <a:r>
              <a:rPr lang="ko-KR" altLang="en-US" sz="1400" b="1" u="sng" dirty="0"/>
              <a:t>이 경우 위원을 위촉할 때에는 아동</a:t>
            </a:r>
            <a:r>
              <a:rPr lang="en-US" altLang="ko-KR" sz="1400" b="1" u="sng" dirty="0"/>
              <a:t>, </a:t>
            </a:r>
            <a:r>
              <a:rPr lang="ko-KR" altLang="en-US" sz="1400" b="1" u="sng" dirty="0"/>
              <a:t>청년</a:t>
            </a:r>
            <a:r>
              <a:rPr lang="en-US" altLang="ko-KR" sz="1400" b="1" u="sng" dirty="0"/>
              <a:t>, </a:t>
            </a:r>
            <a:r>
              <a:rPr lang="ko-KR" altLang="en-US" sz="1400" b="1" u="sng" dirty="0"/>
              <a:t>여성</a:t>
            </a:r>
            <a:r>
              <a:rPr lang="en-US" altLang="ko-KR" sz="1400" b="1" u="sng" dirty="0"/>
              <a:t>, </a:t>
            </a:r>
            <a:r>
              <a:rPr lang="ko-KR" altLang="en-US" sz="1400" b="1" u="sng" dirty="0"/>
              <a:t>노동자</a:t>
            </a:r>
            <a:r>
              <a:rPr lang="en-US" altLang="ko-KR" sz="1400" b="1" u="sng" dirty="0"/>
              <a:t>, </a:t>
            </a:r>
            <a:r>
              <a:rPr lang="ko-KR" altLang="en-US" sz="1400" b="1" u="sng" dirty="0"/>
              <a:t>농어민</a:t>
            </a:r>
            <a:r>
              <a:rPr lang="en-US" altLang="ko-KR" sz="1400" b="1" u="sng" dirty="0"/>
              <a:t>, </a:t>
            </a:r>
            <a:r>
              <a:rPr lang="ko-KR" altLang="en-US" sz="1400" b="1" u="sng" dirty="0"/>
              <a:t>중소상공인</a:t>
            </a:r>
            <a:r>
              <a:rPr lang="en-US" altLang="ko-KR" sz="1400" b="1" u="sng" dirty="0"/>
              <a:t>, </a:t>
            </a:r>
            <a:r>
              <a:rPr lang="ko-KR" altLang="en-US" sz="1400" b="1" u="sng" dirty="0"/>
              <a:t>시민사회단체 등 다양한 사회계층의 대표성이 반영될 수 있도록 하여야 한다</a:t>
            </a:r>
            <a:r>
              <a:rPr lang="en-US" altLang="ko-KR" sz="1400" b="1" u="sng" dirty="0"/>
              <a:t>. &lt;</a:t>
            </a:r>
            <a:r>
              <a:rPr lang="ko-KR" altLang="en-US" sz="1400" b="1" u="sng" dirty="0"/>
              <a:t>개정 </a:t>
            </a:r>
            <a:r>
              <a:rPr lang="en-US" altLang="ko-KR" sz="1400" b="1" u="sng" dirty="0"/>
              <a:t>2023. 3. 28.&gt;</a:t>
            </a:r>
          </a:p>
          <a:p>
            <a:endParaRPr lang="en-US" altLang="ko-KR" sz="1400" dirty="0"/>
          </a:p>
          <a:p>
            <a:r>
              <a:rPr lang="en-US" altLang="ko-KR" sz="1400" dirty="0"/>
              <a:t>④ </a:t>
            </a:r>
            <a:r>
              <a:rPr lang="ko-KR" altLang="en-US" sz="1400" dirty="0" err="1"/>
              <a:t>시ㆍ도지사</a:t>
            </a:r>
            <a:r>
              <a:rPr lang="ko-KR" altLang="en-US" sz="1400" dirty="0"/>
              <a:t> 또는 </a:t>
            </a:r>
            <a:r>
              <a:rPr lang="ko-KR" altLang="en-US" sz="1400" dirty="0" err="1"/>
              <a:t>시장ㆍ군수ㆍ구청장은</a:t>
            </a:r>
            <a:r>
              <a:rPr lang="ko-KR" altLang="en-US" sz="1400" dirty="0"/>
              <a:t> 지방위원회가 설치되지 아니한 경우 제</a:t>
            </a:r>
            <a:r>
              <a:rPr lang="en-US" altLang="ko-KR" sz="1400" dirty="0"/>
              <a:t>11</a:t>
            </a:r>
            <a:r>
              <a:rPr lang="ko-KR" altLang="en-US" sz="1400" dirty="0"/>
              <a:t>조제</a:t>
            </a:r>
            <a:r>
              <a:rPr lang="en-US" altLang="ko-KR" sz="1400" dirty="0"/>
              <a:t>3</a:t>
            </a:r>
            <a:r>
              <a:rPr lang="ko-KR" altLang="en-US" sz="1400" dirty="0"/>
              <a:t>항</a:t>
            </a:r>
            <a:r>
              <a:rPr lang="en-US" altLang="ko-KR" sz="1400" dirty="0"/>
              <a:t>(</a:t>
            </a:r>
            <a:r>
              <a:rPr lang="ko-KR" altLang="en-US" sz="1400" dirty="0"/>
              <a:t>제</a:t>
            </a:r>
            <a:r>
              <a:rPr lang="en-US" altLang="ko-KR" sz="1400" dirty="0"/>
              <a:t>12</a:t>
            </a:r>
            <a:r>
              <a:rPr lang="ko-KR" altLang="en-US" sz="1400" dirty="0"/>
              <a:t>조제</a:t>
            </a:r>
            <a:r>
              <a:rPr lang="en-US" altLang="ko-KR" sz="1400" dirty="0"/>
              <a:t>2</a:t>
            </a:r>
            <a:r>
              <a:rPr lang="ko-KR" altLang="en-US" sz="1400" dirty="0"/>
              <a:t>항에 따라 준용되는 경우를 포함한다</a:t>
            </a:r>
            <a:r>
              <a:rPr lang="en-US" altLang="ko-KR" sz="1400" dirty="0"/>
              <a:t>), </a:t>
            </a:r>
            <a:r>
              <a:rPr lang="ko-KR" altLang="en-US" sz="1400" dirty="0"/>
              <a:t>제</a:t>
            </a:r>
            <a:r>
              <a:rPr lang="en-US" altLang="ko-KR" sz="1400" dirty="0"/>
              <a:t>13</a:t>
            </a:r>
            <a:r>
              <a:rPr lang="ko-KR" altLang="en-US" sz="1400" dirty="0"/>
              <a:t>조제</a:t>
            </a:r>
            <a:r>
              <a:rPr lang="en-US" altLang="ko-KR" sz="1400" dirty="0"/>
              <a:t>2</a:t>
            </a:r>
            <a:r>
              <a:rPr lang="ko-KR" altLang="en-US" sz="1400" dirty="0"/>
              <a:t>항</a:t>
            </a:r>
            <a:r>
              <a:rPr lang="en-US" altLang="ko-KR" sz="1400" dirty="0"/>
              <a:t>, </a:t>
            </a:r>
            <a:r>
              <a:rPr lang="ko-KR" altLang="en-US" sz="1400" dirty="0"/>
              <a:t>제</a:t>
            </a:r>
            <a:r>
              <a:rPr lang="en-US" altLang="ko-KR" sz="1400" dirty="0"/>
              <a:t>14</a:t>
            </a:r>
            <a:r>
              <a:rPr lang="ko-KR" altLang="en-US" sz="1400" dirty="0"/>
              <a:t>조제</a:t>
            </a:r>
            <a:r>
              <a:rPr lang="en-US" altLang="ko-KR" sz="1400" dirty="0"/>
              <a:t>2</a:t>
            </a:r>
            <a:r>
              <a:rPr lang="ko-KR" altLang="en-US" sz="1400" dirty="0"/>
              <a:t>항 및 제</a:t>
            </a:r>
            <a:r>
              <a:rPr lang="en-US" altLang="ko-KR" sz="1400" dirty="0"/>
              <a:t>40</a:t>
            </a:r>
            <a:r>
              <a:rPr lang="ko-KR" altLang="en-US" sz="1400" dirty="0"/>
              <a:t>조제</a:t>
            </a:r>
            <a:r>
              <a:rPr lang="en-US" altLang="ko-KR" sz="1400" dirty="0"/>
              <a:t>2</a:t>
            </a:r>
            <a:r>
              <a:rPr lang="ko-KR" altLang="en-US" sz="1400" dirty="0" err="1"/>
              <a:t>항ㆍ제</a:t>
            </a:r>
            <a:r>
              <a:rPr lang="en-US" altLang="ko-KR" sz="1400" dirty="0"/>
              <a:t>4</a:t>
            </a:r>
            <a:r>
              <a:rPr lang="ko-KR" altLang="en-US" sz="1400" dirty="0"/>
              <a:t>항에 따른 심의 또는 통보를 생략할 수 있다</a:t>
            </a:r>
            <a:r>
              <a:rPr lang="en-US" altLang="ko-KR" sz="1400" dirty="0" smtClean="0"/>
              <a:t>.</a:t>
            </a:r>
          </a:p>
          <a:p>
            <a:endParaRPr lang="en-US" altLang="ko-KR" sz="1400" dirty="0"/>
          </a:p>
          <a:p>
            <a:r>
              <a:rPr lang="ko-KR" altLang="en-US" sz="1400" b="1" dirty="0"/>
              <a:t>제</a:t>
            </a:r>
            <a:r>
              <a:rPr lang="en-US" altLang="ko-KR" sz="1400" b="1" dirty="0"/>
              <a:t>29</a:t>
            </a:r>
            <a:r>
              <a:rPr lang="ko-KR" altLang="en-US" sz="1400" b="1" dirty="0"/>
              <a:t>조</a:t>
            </a:r>
            <a:r>
              <a:rPr lang="en-US" altLang="ko-KR" sz="1400" b="1" dirty="0"/>
              <a:t>(</a:t>
            </a:r>
            <a:r>
              <a:rPr lang="ko-KR" altLang="en-US" sz="1400" b="1" dirty="0"/>
              <a:t>탄소중립 도시의 지정 등</a:t>
            </a:r>
            <a:r>
              <a:rPr lang="en-US" altLang="ko-KR" sz="1400" b="1" dirty="0"/>
              <a:t>) </a:t>
            </a:r>
            <a:r>
              <a:rPr lang="en-US" altLang="ko-KR" sz="1400" dirty="0"/>
              <a:t>① </a:t>
            </a:r>
            <a:r>
              <a:rPr lang="ko-KR" altLang="en-US" sz="1400" dirty="0"/>
              <a:t>국가와 지방자치단체는 탄소중립 관련 계획 및 기술 등을 적극 활용하여 </a:t>
            </a:r>
            <a:r>
              <a:rPr lang="ko-KR" altLang="en-US" sz="1600" b="1" u="sng" dirty="0"/>
              <a:t>탄소중립을 공간적으로 구현하는 도시</a:t>
            </a:r>
            <a:r>
              <a:rPr lang="en-US" altLang="ko-KR" sz="1600" b="1" u="sng" dirty="0"/>
              <a:t>(</a:t>
            </a:r>
            <a:r>
              <a:rPr lang="ko-KR" altLang="en-US" sz="1600" b="1" u="sng" dirty="0"/>
              <a:t>이하 “탄소중립도시”라 한다</a:t>
            </a:r>
            <a:r>
              <a:rPr lang="en-US" altLang="ko-KR" sz="1600" b="1" u="sng" dirty="0"/>
              <a:t>)</a:t>
            </a:r>
            <a:r>
              <a:rPr lang="ko-KR" altLang="en-US" sz="1600" b="1" u="sng" dirty="0"/>
              <a:t>를 조성하기 위한 정책을 </a:t>
            </a:r>
            <a:r>
              <a:rPr lang="ko-KR" altLang="en-US" sz="1600" b="1" u="sng" dirty="0" err="1"/>
              <a:t>수립ㆍ시행하여야</a:t>
            </a:r>
            <a:r>
              <a:rPr lang="ko-KR" altLang="en-US" sz="1600" b="1" u="sng" dirty="0"/>
              <a:t> 한다</a:t>
            </a:r>
            <a:r>
              <a:rPr lang="en-US" altLang="ko-KR" sz="1600" b="1" u="sng" dirty="0"/>
              <a:t>.</a:t>
            </a:r>
          </a:p>
          <a:p>
            <a:endParaRPr lang="en-US" altLang="ko-KR" sz="1400" dirty="0"/>
          </a:p>
          <a:p>
            <a:r>
              <a:rPr lang="en-US" altLang="ko-KR" sz="1400" dirty="0"/>
              <a:t>② </a:t>
            </a:r>
            <a:r>
              <a:rPr lang="ko-KR" altLang="en-US" sz="1400" dirty="0"/>
              <a:t>정부는 다음 각 호의 사업을 시행하고자 하는 도시를 직접 또는 지방자치단체의 장의 요청을 받아 탄소중립도시로 지정할 수 있다</a:t>
            </a:r>
            <a:r>
              <a:rPr lang="en-US" altLang="ko-KR" sz="1400" dirty="0" smtClean="0"/>
              <a:t>.</a:t>
            </a:r>
          </a:p>
          <a:p>
            <a:endParaRPr lang="en-US" altLang="ko-KR" sz="1400" dirty="0"/>
          </a:p>
          <a:p>
            <a:endParaRPr lang="en-US" altLang="ko-KR" sz="1200" dirty="0" smtClean="0"/>
          </a:p>
        </p:txBody>
      </p:sp>
    </p:spTree>
    <p:extLst>
      <p:ext uri="{BB962C8B-B14F-4D97-AF65-F5344CB8AC3E}">
        <p14:creationId xmlns:p14="http://schemas.microsoft.com/office/powerpoint/2010/main" val="657917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88</a:t>
            </a:fld>
            <a:endParaRPr lang="ko-KR" altLang="en-US"/>
          </a:p>
        </p:txBody>
      </p:sp>
      <p:sp>
        <p:nvSpPr>
          <p:cNvPr id="3" name="직사각형 2"/>
          <p:cNvSpPr/>
          <p:nvPr/>
        </p:nvSpPr>
        <p:spPr>
          <a:xfrm>
            <a:off x="539552" y="441538"/>
            <a:ext cx="8352928" cy="5262979"/>
          </a:xfrm>
          <a:prstGeom prst="rect">
            <a:avLst/>
          </a:prstGeom>
        </p:spPr>
        <p:txBody>
          <a:bodyPr wrap="square">
            <a:spAutoFit/>
          </a:bodyPr>
          <a:lstStyle/>
          <a:p>
            <a:r>
              <a:rPr lang="en-US" altLang="ko-KR" sz="1600" dirty="0">
                <a:hlinkClick r:id="rId2"/>
              </a:rPr>
              <a:t>https://</a:t>
            </a:r>
            <a:r>
              <a:rPr lang="en-US" altLang="ko-KR" sz="1600" dirty="0" smtClean="0">
                <a:hlinkClick r:id="rId2"/>
              </a:rPr>
              <a:t>www.asiae.co.kr/article/2023051920161838852</a:t>
            </a:r>
            <a:endParaRPr lang="en-US" altLang="ko-KR" sz="1600" dirty="0" smtClean="0"/>
          </a:p>
          <a:p>
            <a:r>
              <a:rPr lang="ko-KR" altLang="en-US" sz="1600" dirty="0"/>
              <a:t>동대문구 ‘</a:t>
            </a:r>
            <a:r>
              <a:rPr lang="en-US" altLang="ko-KR" sz="1600" dirty="0"/>
              <a:t>2050 </a:t>
            </a:r>
            <a:r>
              <a:rPr lang="ko-KR" altLang="en-US" sz="1600" dirty="0"/>
              <a:t>탄소중립 미래도시 사업</a:t>
            </a:r>
            <a:r>
              <a:rPr lang="en-US" altLang="ko-KR" sz="1600" dirty="0"/>
              <a:t>' </a:t>
            </a:r>
            <a:r>
              <a:rPr lang="ko-KR" altLang="en-US" sz="1600" dirty="0"/>
              <a:t>순항</a:t>
            </a:r>
          </a:p>
          <a:p>
            <a:r>
              <a:rPr lang="ko-KR" altLang="en-US" sz="1200" dirty="0"/>
              <a:t>박종일기자</a:t>
            </a:r>
          </a:p>
          <a:p>
            <a:r>
              <a:rPr lang="ko-KR" altLang="en-US" sz="1200" dirty="0"/>
              <a:t>입력</a:t>
            </a:r>
            <a:r>
              <a:rPr lang="en-US" altLang="ko-KR" sz="1200" dirty="0"/>
              <a:t>2023.05.19 </a:t>
            </a:r>
            <a:r>
              <a:rPr lang="en-US" altLang="ko-KR" sz="1200" dirty="0" smtClean="0"/>
              <a:t>20:19</a:t>
            </a:r>
          </a:p>
          <a:p>
            <a:endParaRPr lang="en-US" altLang="ko-KR" sz="1600" dirty="0" smtClean="0"/>
          </a:p>
          <a:p>
            <a:r>
              <a:rPr lang="ko-KR" altLang="en-US" sz="1600" dirty="0" smtClean="0"/>
              <a:t>서울시 </a:t>
            </a:r>
            <a:r>
              <a:rPr lang="ko-KR" altLang="en-US" sz="1600" dirty="0"/>
              <a:t>자치구 최초</a:t>
            </a:r>
            <a:r>
              <a:rPr lang="en-US" altLang="ko-KR" sz="1600" dirty="0"/>
              <a:t>, ‘</a:t>
            </a:r>
            <a:r>
              <a:rPr lang="ko-KR" altLang="en-US" sz="1600" dirty="0"/>
              <a:t>국민대 </a:t>
            </a:r>
            <a:r>
              <a:rPr lang="ko-KR" altLang="en-US" sz="1600" dirty="0" err="1"/>
              <a:t>산학협력단</a:t>
            </a:r>
            <a:r>
              <a:rPr lang="ko-KR" altLang="en-US" sz="1600" dirty="0"/>
              <a:t>’ 동대문구 탄소중립 지원센터로 지정</a:t>
            </a:r>
          </a:p>
          <a:p>
            <a:r>
              <a:rPr lang="ko-KR" altLang="en-US" sz="1600" dirty="0" smtClean="0"/>
              <a:t>‘</a:t>
            </a:r>
            <a:r>
              <a:rPr lang="en-US" altLang="ko-KR" sz="1600" dirty="0"/>
              <a:t>2050 </a:t>
            </a:r>
            <a:r>
              <a:rPr lang="ko-KR" altLang="en-US" sz="1600" dirty="0"/>
              <a:t>동대문구 온실가스 감축 종합계획’ 수립</a:t>
            </a:r>
            <a:r>
              <a:rPr lang="en-US" altLang="ko-KR" sz="1600" dirty="0"/>
              <a:t>… </a:t>
            </a:r>
            <a:r>
              <a:rPr lang="ko-KR" altLang="en-US" sz="1600" dirty="0"/>
              <a:t>분야별 온실가스 감축방안 </a:t>
            </a:r>
            <a:r>
              <a:rPr lang="ko-KR" altLang="en-US" sz="1600" dirty="0" smtClean="0"/>
              <a:t>구체화</a:t>
            </a:r>
            <a:endParaRPr lang="en-US" altLang="ko-KR" sz="1600" dirty="0" smtClean="0"/>
          </a:p>
          <a:p>
            <a:endParaRPr lang="en-US" altLang="ko-KR" sz="1600" dirty="0" smtClean="0"/>
          </a:p>
          <a:p>
            <a:r>
              <a:rPr lang="en-US" altLang="ko-KR" sz="1200" dirty="0"/>
              <a:t>2</a:t>
            </a:r>
            <a:r>
              <a:rPr lang="ko-KR" altLang="en-US" sz="1200" dirty="0"/>
              <a:t>월 </a:t>
            </a:r>
            <a:r>
              <a:rPr lang="en-US" altLang="ko-KR" sz="1200" dirty="0"/>
              <a:t>9</a:t>
            </a:r>
            <a:r>
              <a:rPr lang="ko-KR" altLang="en-US" sz="1200" dirty="0"/>
              <a:t>일 ‘</a:t>
            </a:r>
            <a:r>
              <a:rPr lang="en-US" altLang="ko-KR" sz="1200" dirty="0"/>
              <a:t>2050 </a:t>
            </a:r>
            <a:r>
              <a:rPr lang="ko-KR" altLang="en-US" sz="1200" dirty="0"/>
              <a:t>탄소중립도시 </a:t>
            </a:r>
            <a:r>
              <a:rPr lang="ko-KR" altLang="en-US" sz="1200" dirty="0" err="1"/>
              <a:t>선포식</a:t>
            </a:r>
            <a:r>
              <a:rPr lang="ko-KR" altLang="en-US" sz="1200" dirty="0"/>
              <a:t>’을 통해 </a:t>
            </a:r>
            <a:r>
              <a:rPr lang="en-US" altLang="ko-KR" sz="1200" dirty="0"/>
              <a:t>2030</a:t>
            </a:r>
            <a:r>
              <a:rPr lang="ko-KR" altLang="en-US" sz="1200" dirty="0"/>
              <a:t>년에는 온실가스 </a:t>
            </a:r>
            <a:r>
              <a:rPr lang="en-US" altLang="ko-KR" sz="1200" dirty="0"/>
              <a:t>40%</a:t>
            </a:r>
            <a:r>
              <a:rPr lang="ko-KR" altLang="en-US" sz="1200" dirty="0"/>
              <a:t>를 감축</a:t>
            </a:r>
            <a:r>
              <a:rPr lang="en-US" altLang="ko-KR" sz="1200" dirty="0"/>
              <a:t>, 2050</a:t>
            </a:r>
            <a:r>
              <a:rPr lang="ko-KR" altLang="en-US" sz="1200" dirty="0"/>
              <a:t>년에는 탄소중립을 실현해 글로벌 스탠더드에 따른 일류도시로 성장하겠다는 강한 의지를 표명했다</a:t>
            </a:r>
            <a:r>
              <a:rPr lang="en-US" altLang="ko-KR" sz="1200" dirty="0" smtClean="0"/>
              <a:t>. </a:t>
            </a:r>
            <a:r>
              <a:rPr lang="ko-KR" altLang="en-US" sz="1200" dirty="0" smtClean="0"/>
              <a:t>이를 </a:t>
            </a:r>
            <a:r>
              <a:rPr lang="ko-KR" altLang="en-US" sz="1200" dirty="0"/>
              <a:t>실현하기 위해 ‘내 삶을 바꾸는 탄소중립도시 동대문구’라는 슬로건 아래 ‘</a:t>
            </a:r>
            <a:r>
              <a:rPr lang="en-US" altLang="ko-KR" sz="1200" dirty="0"/>
              <a:t>2050 </a:t>
            </a:r>
            <a:r>
              <a:rPr lang="ko-KR" altLang="en-US" sz="1200" dirty="0"/>
              <a:t>동대문구 온실가스 감축 종합계획’을 수립</a:t>
            </a:r>
            <a:r>
              <a:rPr lang="en-US" altLang="ko-KR" sz="1200" dirty="0"/>
              <a:t>, ▲</a:t>
            </a:r>
            <a:r>
              <a:rPr lang="ko-KR" altLang="en-US" sz="1200" dirty="0"/>
              <a:t>탄소중립 대응 기반 구축 ▲녹색 건물</a:t>
            </a:r>
            <a:r>
              <a:rPr lang="en-US" altLang="ko-KR" sz="1200" dirty="0"/>
              <a:t>(Green Building) ▲</a:t>
            </a:r>
            <a:r>
              <a:rPr lang="ko-KR" altLang="en-US" sz="1200" dirty="0"/>
              <a:t>녹색 수송</a:t>
            </a:r>
            <a:r>
              <a:rPr lang="en-US" altLang="ko-KR" sz="1200" dirty="0"/>
              <a:t>(Green Mobility) ▲</a:t>
            </a:r>
            <a:r>
              <a:rPr lang="ko-KR" altLang="en-US" sz="1200" dirty="0"/>
              <a:t>그린 사이클</a:t>
            </a:r>
            <a:r>
              <a:rPr lang="en-US" altLang="ko-KR" sz="1200" dirty="0"/>
              <a:t>(Green Cycle) ▲</a:t>
            </a:r>
            <a:r>
              <a:rPr lang="ko-KR" altLang="en-US" sz="1200" dirty="0"/>
              <a:t>녹색 숲</a:t>
            </a:r>
            <a:r>
              <a:rPr lang="en-US" altLang="ko-KR" sz="1200" dirty="0"/>
              <a:t>(Green Forest) </a:t>
            </a:r>
            <a:r>
              <a:rPr lang="ko-KR" altLang="en-US" sz="1200" dirty="0"/>
              <a:t>등 분야별 온실가스 감축방안을 구체화했다</a:t>
            </a:r>
            <a:r>
              <a:rPr lang="en-US" altLang="ko-KR" sz="1200" dirty="0" smtClean="0"/>
              <a:t>.</a:t>
            </a:r>
          </a:p>
          <a:p>
            <a:endParaRPr lang="en-US" altLang="ko-KR" sz="1200" dirty="0"/>
          </a:p>
          <a:p>
            <a:r>
              <a:rPr lang="ko-KR" altLang="en-US" sz="1200" dirty="0" smtClean="0"/>
              <a:t>특히 </a:t>
            </a:r>
            <a:r>
              <a:rPr lang="ko-KR" altLang="en-US" sz="1200" dirty="0"/>
              <a:t>탄소중립 사회로의 이행과 녹색성장의 추진을 지원할 전문적이고 독립적인 기관이 필요함에 따라 환경부 국비 신청으로 재원을 마련하고 </a:t>
            </a:r>
            <a:r>
              <a:rPr lang="en-US" altLang="ko-KR" sz="1200" dirty="0"/>
              <a:t>4</a:t>
            </a:r>
            <a:r>
              <a:rPr lang="ko-KR" altLang="en-US" sz="1200" dirty="0"/>
              <a:t>월 </a:t>
            </a:r>
            <a:r>
              <a:rPr lang="en-US" altLang="ko-KR" sz="1200" dirty="0"/>
              <a:t>20</a:t>
            </a:r>
            <a:r>
              <a:rPr lang="ko-KR" altLang="en-US" sz="1200" dirty="0"/>
              <a:t>일부터 </a:t>
            </a:r>
            <a:r>
              <a:rPr lang="en-US" altLang="ko-KR" sz="1200" dirty="0"/>
              <a:t>5</a:t>
            </a:r>
            <a:r>
              <a:rPr lang="ko-KR" altLang="en-US" sz="1200" dirty="0"/>
              <a:t>월 </a:t>
            </a:r>
            <a:r>
              <a:rPr lang="en-US" altLang="ko-KR" sz="1200" dirty="0"/>
              <a:t>10</a:t>
            </a:r>
            <a:r>
              <a:rPr lang="ko-KR" altLang="en-US" sz="1200" dirty="0"/>
              <a:t>일까지 공개모집 후 서면 및 현장심사를 거쳐 최종 국민대 </a:t>
            </a:r>
            <a:r>
              <a:rPr lang="ko-KR" altLang="en-US" sz="1200" dirty="0" err="1"/>
              <a:t>산학협력단을</a:t>
            </a:r>
            <a:r>
              <a:rPr lang="ko-KR" altLang="en-US" sz="1200" dirty="0"/>
              <a:t> 동대문구 탄소중립 지원센터로 지정했다</a:t>
            </a:r>
            <a:r>
              <a:rPr lang="en-US" altLang="ko-KR" sz="1200" dirty="0" smtClean="0"/>
              <a:t>. </a:t>
            </a:r>
          </a:p>
          <a:p>
            <a:endParaRPr lang="en-US" altLang="ko-KR" sz="1200" dirty="0"/>
          </a:p>
          <a:p>
            <a:r>
              <a:rPr lang="ko-KR" altLang="en-US" sz="1200" dirty="0"/>
              <a:t>동대문구 탄소중립 지원센터는 전담인력 배치 등 준비 기간을 거쳐 </a:t>
            </a:r>
            <a:r>
              <a:rPr lang="en-US" altLang="ko-KR" sz="1200" dirty="0"/>
              <a:t>7</a:t>
            </a:r>
            <a:r>
              <a:rPr lang="ko-KR" altLang="en-US" sz="1200" dirty="0"/>
              <a:t>월 중 개소할 예정</a:t>
            </a:r>
            <a:r>
              <a:rPr lang="en-US" altLang="ko-KR" sz="1200" dirty="0"/>
              <a:t>, </a:t>
            </a:r>
            <a:r>
              <a:rPr lang="ko-KR" altLang="en-US" sz="1200" dirty="0"/>
              <a:t>탄소중립 대응 기반 구축을 위해 ▲탄소중립</a:t>
            </a:r>
            <a:r>
              <a:rPr lang="en-US" altLang="ko-KR" sz="1200" dirty="0"/>
              <a:t>·</a:t>
            </a:r>
            <a:r>
              <a:rPr lang="ko-KR" altLang="en-US" sz="1200" dirty="0"/>
              <a:t>녹색성장 기본계획에 따른 이행평가 ▲동대문구 온실가스 </a:t>
            </a:r>
            <a:r>
              <a:rPr lang="ko-KR" altLang="en-US" sz="1200" dirty="0" err="1"/>
              <a:t>인벤토리</a:t>
            </a:r>
            <a:r>
              <a:rPr lang="ko-KR" altLang="en-US" sz="1200" dirty="0"/>
              <a:t> 구축 ▲탄소중립 실천을 위한 구민 참여프로그램 발굴 등의 업무를 지원할 계획이다</a:t>
            </a:r>
            <a:r>
              <a:rPr lang="en-US" altLang="ko-KR" sz="1200" dirty="0" smtClean="0"/>
              <a:t>. </a:t>
            </a:r>
            <a:r>
              <a:rPr lang="ko-KR" altLang="en-US" sz="1200" dirty="0" smtClean="0"/>
              <a:t>구는 </a:t>
            </a:r>
            <a:r>
              <a:rPr lang="ko-KR" altLang="en-US" sz="1200" dirty="0"/>
              <a:t>동대문구 탄소중립 지원센터 지정</a:t>
            </a:r>
            <a:r>
              <a:rPr lang="en-US" altLang="ko-KR" sz="1200" dirty="0"/>
              <a:t>·</a:t>
            </a:r>
            <a:r>
              <a:rPr lang="ko-KR" altLang="en-US" sz="1200" dirty="0"/>
              <a:t>운영에 그치지 않고 ‘녹색 건물’</a:t>
            </a:r>
            <a:r>
              <a:rPr lang="en-US" altLang="ko-KR" sz="1200" dirty="0"/>
              <a:t>, ‘</a:t>
            </a:r>
            <a:r>
              <a:rPr lang="ko-KR" altLang="en-US" sz="1200" dirty="0"/>
              <a:t>녹색 수송’</a:t>
            </a:r>
            <a:r>
              <a:rPr lang="en-US" altLang="ko-KR" sz="1200" dirty="0"/>
              <a:t>, ‘</a:t>
            </a:r>
            <a:r>
              <a:rPr lang="ko-KR" altLang="en-US" sz="1200" dirty="0"/>
              <a:t>그린 사이클’</a:t>
            </a:r>
            <a:r>
              <a:rPr lang="en-US" altLang="ko-KR" sz="1200" dirty="0"/>
              <a:t>, ‘</a:t>
            </a:r>
            <a:r>
              <a:rPr lang="ko-KR" altLang="en-US" sz="1200" dirty="0"/>
              <a:t>녹색 숲’ 사업을 본격적으로 추진해 나갈 예정이다</a:t>
            </a:r>
            <a:r>
              <a:rPr lang="en-US" altLang="ko-KR" sz="1200" dirty="0" smtClean="0"/>
              <a:t>. </a:t>
            </a:r>
            <a:r>
              <a:rPr lang="ko-KR" altLang="en-US" sz="1200" dirty="0" err="1" smtClean="0"/>
              <a:t>이필형</a:t>
            </a:r>
            <a:r>
              <a:rPr lang="ko-KR" altLang="en-US" sz="1200" dirty="0" smtClean="0"/>
              <a:t> </a:t>
            </a:r>
            <a:r>
              <a:rPr lang="ko-KR" altLang="en-US" sz="1200" dirty="0"/>
              <a:t>동대문구청장은 “서울시 자치구 최초로 </a:t>
            </a:r>
            <a:r>
              <a:rPr lang="en-US" altLang="ko-KR" sz="1200" dirty="0"/>
              <a:t>'</a:t>
            </a:r>
            <a:r>
              <a:rPr lang="ko-KR" altLang="en-US" sz="1200" dirty="0"/>
              <a:t>동대문구 탄소중립 지원센터</a:t>
            </a:r>
            <a:r>
              <a:rPr lang="en-US" altLang="ko-KR" sz="1200" dirty="0"/>
              <a:t>'</a:t>
            </a:r>
            <a:r>
              <a:rPr lang="ko-KR" altLang="en-US" sz="1200" dirty="0"/>
              <a:t>를 지정함으로써 지역사회가 주도하는 ‘상향식 탄소중립 사회’ 전환의 초석이 될 것을 기대한다</a:t>
            </a:r>
            <a:r>
              <a:rPr lang="en-US" altLang="ko-KR" sz="1200" dirty="0"/>
              <a:t>. </a:t>
            </a:r>
            <a:r>
              <a:rPr lang="ko-KR" altLang="en-US" sz="1200" dirty="0"/>
              <a:t>앞으로 우리 구는 탄소중립을 선도하는 친환경 그린도시 구현이라는 목표 아래 탄소중립도시</a:t>
            </a:r>
            <a:r>
              <a:rPr lang="en-US" altLang="ko-KR" sz="1200" dirty="0"/>
              <a:t>(Net-Zero City) </a:t>
            </a:r>
            <a:r>
              <a:rPr lang="ko-KR" altLang="en-US" sz="1200" dirty="0"/>
              <a:t>지정</a:t>
            </a:r>
            <a:r>
              <a:rPr lang="en-US" altLang="ko-KR" sz="1200" dirty="0"/>
              <a:t>, </a:t>
            </a:r>
            <a:r>
              <a:rPr lang="ko-KR" altLang="en-US" sz="1200" dirty="0"/>
              <a:t>해외 선도도시 자매결연</a:t>
            </a:r>
            <a:r>
              <a:rPr lang="en-US" altLang="ko-KR" sz="1200" dirty="0"/>
              <a:t>, </a:t>
            </a:r>
            <a:r>
              <a:rPr lang="ko-KR" altLang="en-US" sz="1200" dirty="0"/>
              <a:t>탄소중립 테마거리 조성 등 동대문구만의 특화된 탄소중립 정책을 펼쳐갈 계획”이라고 밝혔다</a:t>
            </a:r>
            <a:r>
              <a:rPr lang="en-US" altLang="ko-KR" sz="1200" dirty="0"/>
              <a:t>.</a:t>
            </a:r>
            <a:endParaRPr lang="ko-KR" altLang="en-US" sz="1200" dirty="0"/>
          </a:p>
        </p:txBody>
      </p:sp>
    </p:spTree>
    <p:extLst>
      <p:ext uri="{BB962C8B-B14F-4D97-AF65-F5344CB8AC3E}">
        <p14:creationId xmlns:p14="http://schemas.microsoft.com/office/powerpoint/2010/main" val="2643189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89</a:t>
            </a:fld>
            <a:endParaRPr lang="ko-KR" altLang="en-US"/>
          </a:p>
        </p:txBody>
      </p:sp>
      <p:sp>
        <p:nvSpPr>
          <p:cNvPr id="3" name="직사각형 2"/>
          <p:cNvSpPr/>
          <p:nvPr/>
        </p:nvSpPr>
        <p:spPr>
          <a:xfrm>
            <a:off x="251520" y="332656"/>
            <a:ext cx="8640960" cy="6340197"/>
          </a:xfrm>
          <a:prstGeom prst="rect">
            <a:avLst/>
          </a:prstGeom>
        </p:spPr>
        <p:txBody>
          <a:bodyPr wrap="square">
            <a:spAutoFit/>
          </a:bodyPr>
          <a:lstStyle/>
          <a:p>
            <a:r>
              <a:rPr lang="ko-KR" altLang="en-US" sz="1400" b="1" dirty="0"/>
              <a:t>제</a:t>
            </a:r>
            <a:r>
              <a:rPr lang="en-US" altLang="ko-KR" sz="1400" b="1" dirty="0"/>
              <a:t>38</a:t>
            </a:r>
            <a:r>
              <a:rPr lang="ko-KR" altLang="en-US" sz="1400" b="1" dirty="0"/>
              <a:t>조</a:t>
            </a:r>
            <a:r>
              <a:rPr lang="en-US" altLang="ko-KR" sz="1400" b="1" dirty="0"/>
              <a:t>(</a:t>
            </a:r>
            <a:r>
              <a:rPr lang="ko-KR" altLang="en-US" sz="1400" b="1" dirty="0"/>
              <a:t>국가 기후위기 적응대책의 </a:t>
            </a:r>
            <a:r>
              <a:rPr lang="ko-KR" altLang="en-US" sz="1400" b="1" dirty="0" err="1"/>
              <a:t>수립ㆍ시행</a:t>
            </a:r>
            <a:r>
              <a:rPr lang="en-US" altLang="ko-KR" sz="1400" b="1" dirty="0"/>
              <a:t>) </a:t>
            </a:r>
            <a:r>
              <a:rPr lang="en-US" altLang="ko-KR" sz="1400" dirty="0"/>
              <a:t>① </a:t>
            </a:r>
            <a:r>
              <a:rPr lang="ko-KR" altLang="en-US" sz="1400" dirty="0"/>
              <a:t>정부는 국가의 기후위기 적응에 관한 대책</a:t>
            </a:r>
            <a:r>
              <a:rPr lang="en-US" altLang="ko-KR" sz="1400" dirty="0"/>
              <a:t>(</a:t>
            </a:r>
            <a:r>
              <a:rPr lang="ko-KR" altLang="en-US" sz="1400" dirty="0"/>
              <a:t>이하 “기후위기적응대책”이라 한다</a:t>
            </a:r>
            <a:r>
              <a:rPr lang="en-US" altLang="ko-KR" sz="1400" dirty="0"/>
              <a:t>)</a:t>
            </a:r>
            <a:r>
              <a:rPr lang="ko-KR" altLang="en-US" sz="1400" dirty="0"/>
              <a:t>을 </a:t>
            </a:r>
            <a:r>
              <a:rPr lang="en-US" altLang="ko-KR" sz="1400" dirty="0"/>
              <a:t>5</a:t>
            </a:r>
            <a:r>
              <a:rPr lang="ko-KR" altLang="en-US" sz="1400" dirty="0"/>
              <a:t>년마다 </a:t>
            </a:r>
            <a:r>
              <a:rPr lang="ko-KR" altLang="en-US" sz="1400" dirty="0" err="1"/>
              <a:t>수립ㆍ시행하여야</a:t>
            </a:r>
            <a:r>
              <a:rPr lang="ko-KR" altLang="en-US" sz="1400" dirty="0"/>
              <a:t> 한다</a:t>
            </a:r>
            <a:r>
              <a:rPr lang="en-US" altLang="ko-KR" sz="1400" dirty="0"/>
              <a:t>.</a:t>
            </a:r>
          </a:p>
          <a:p>
            <a:r>
              <a:rPr lang="en-US" altLang="ko-KR" sz="1400" dirty="0" smtClean="0"/>
              <a:t>② </a:t>
            </a:r>
            <a:r>
              <a:rPr lang="ko-KR" altLang="en-US" sz="1400" dirty="0"/>
              <a:t>기후위기적응대책에는 다음 각 호의 사항이 포함되어야 한다</a:t>
            </a:r>
            <a:r>
              <a:rPr lang="en-US" altLang="ko-KR" sz="1400" dirty="0"/>
              <a:t>.</a:t>
            </a:r>
          </a:p>
          <a:p>
            <a:r>
              <a:rPr lang="en-US" altLang="ko-KR" sz="1400" dirty="0" smtClean="0"/>
              <a:t>1</a:t>
            </a:r>
            <a:r>
              <a:rPr lang="en-US" altLang="ko-KR" sz="1400" dirty="0"/>
              <a:t>. </a:t>
            </a:r>
            <a:r>
              <a:rPr lang="ko-KR" altLang="en-US" sz="1400" dirty="0"/>
              <a:t>기후위기에 대한 </a:t>
            </a:r>
            <a:r>
              <a:rPr lang="ko-KR" altLang="en-US" sz="1400" dirty="0" err="1"/>
              <a:t>감시ㆍ예측ㆍ제공ㆍ활용</a:t>
            </a:r>
            <a:r>
              <a:rPr lang="ko-KR" altLang="en-US" sz="1400" dirty="0"/>
              <a:t> 능력 향상에 관한 사항</a:t>
            </a:r>
          </a:p>
          <a:p>
            <a:r>
              <a:rPr lang="en-US" altLang="ko-KR" sz="1400" dirty="0" smtClean="0"/>
              <a:t>2</a:t>
            </a:r>
            <a:r>
              <a:rPr lang="en-US" altLang="ko-KR" sz="1400" dirty="0"/>
              <a:t>. </a:t>
            </a:r>
            <a:r>
              <a:rPr lang="ko-KR" altLang="en-US" sz="1400" dirty="0" err="1"/>
              <a:t>부문별ㆍ지역별</a:t>
            </a:r>
            <a:r>
              <a:rPr lang="ko-KR" altLang="en-US" sz="1400" dirty="0"/>
              <a:t> 기후위기의 영향과 취약성 평가에 관한 사항</a:t>
            </a:r>
          </a:p>
          <a:p>
            <a:r>
              <a:rPr lang="en-US" altLang="ko-KR" sz="1400" dirty="0" smtClean="0"/>
              <a:t>3</a:t>
            </a:r>
            <a:r>
              <a:rPr lang="en-US" altLang="ko-KR" sz="1400" dirty="0"/>
              <a:t>. </a:t>
            </a:r>
            <a:r>
              <a:rPr lang="ko-KR" altLang="en-US" sz="1400" dirty="0" err="1"/>
              <a:t>부문별ㆍ지역별</a:t>
            </a:r>
            <a:r>
              <a:rPr lang="ko-KR" altLang="en-US" sz="1400" dirty="0"/>
              <a:t> 기후위기 적응대책에 관한 사항</a:t>
            </a:r>
          </a:p>
          <a:p>
            <a:r>
              <a:rPr lang="en-US" altLang="ko-KR" sz="1400" dirty="0" smtClean="0"/>
              <a:t>4</a:t>
            </a:r>
            <a:r>
              <a:rPr lang="en-US" altLang="ko-KR" sz="1400" dirty="0"/>
              <a:t>. </a:t>
            </a:r>
            <a:r>
              <a:rPr lang="ko-KR" altLang="en-US" sz="1400" dirty="0"/>
              <a:t>기후위기에 따른 </a:t>
            </a:r>
            <a:r>
              <a:rPr lang="ko-KR" altLang="en-US" sz="1400" dirty="0" err="1"/>
              <a:t>취약계층ㆍ지역</a:t>
            </a:r>
            <a:r>
              <a:rPr lang="ko-KR" altLang="en-US" sz="1400" dirty="0"/>
              <a:t> 등의 재해 예방에 관한 사항</a:t>
            </a:r>
          </a:p>
          <a:p>
            <a:r>
              <a:rPr lang="en-US" altLang="ko-KR" sz="1400" dirty="0" smtClean="0"/>
              <a:t>5</a:t>
            </a:r>
            <a:r>
              <a:rPr lang="en-US" altLang="ko-KR" sz="1400" dirty="0"/>
              <a:t>. </a:t>
            </a:r>
            <a:r>
              <a:rPr lang="ko-KR" altLang="en-US" sz="1400" dirty="0"/>
              <a:t>기후위기 적응을 위한 국제협약 등에 관한 사항</a:t>
            </a:r>
          </a:p>
          <a:p>
            <a:r>
              <a:rPr lang="en-US" altLang="ko-KR" sz="1400" dirty="0" smtClean="0"/>
              <a:t>6</a:t>
            </a:r>
            <a:r>
              <a:rPr lang="en-US" altLang="ko-KR" sz="1400" dirty="0"/>
              <a:t>. </a:t>
            </a:r>
            <a:r>
              <a:rPr lang="ko-KR" altLang="en-US" sz="1400" dirty="0"/>
              <a:t>그 밖에 기후위기 적응을 위하여 필요한 사항으로서 대통령령으로 정하는 사항</a:t>
            </a:r>
          </a:p>
          <a:p>
            <a:r>
              <a:rPr lang="ko-KR" altLang="en-US" sz="1400" dirty="0" smtClean="0"/>
              <a:t>③ </a:t>
            </a:r>
            <a:r>
              <a:rPr lang="ko-KR" altLang="en-US" sz="1400" dirty="0"/>
              <a:t>기후위기적응대책을 수립하거나 변경하는 경우에는 위원회의 심의를 거쳐야 한다</a:t>
            </a:r>
            <a:r>
              <a:rPr lang="en-US" altLang="ko-KR" sz="1400" dirty="0"/>
              <a:t>. </a:t>
            </a:r>
            <a:r>
              <a:rPr lang="ko-KR" altLang="en-US" sz="1400" dirty="0"/>
              <a:t>다만</a:t>
            </a:r>
            <a:r>
              <a:rPr lang="en-US" altLang="ko-KR" sz="1400" dirty="0"/>
              <a:t>, </a:t>
            </a:r>
            <a:r>
              <a:rPr lang="ko-KR" altLang="en-US" sz="1400" dirty="0"/>
              <a:t>대통령령으로 정하는 경미한 사항을 변경하는 경우에는 그러하지 아니하다</a:t>
            </a:r>
            <a:r>
              <a:rPr lang="en-US" altLang="ko-KR" sz="1400" dirty="0"/>
              <a:t>.</a:t>
            </a:r>
          </a:p>
          <a:p>
            <a:r>
              <a:rPr lang="en-US" altLang="ko-KR" sz="1400" dirty="0" smtClean="0"/>
              <a:t>④ </a:t>
            </a:r>
            <a:r>
              <a:rPr lang="ko-KR" altLang="en-US" sz="1400" dirty="0"/>
              <a:t>관계 중앙행정기관의 장은 기후위기적응대책의 소관사항을 </a:t>
            </a:r>
            <a:r>
              <a:rPr lang="ko-KR" altLang="en-US" sz="1400" dirty="0" err="1"/>
              <a:t>효율적ㆍ체계적으로</a:t>
            </a:r>
            <a:r>
              <a:rPr lang="ko-KR" altLang="en-US" sz="1400" dirty="0"/>
              <a:t> 이행하기 위하여 세부시행계획</a:t>
            </a:r>
            <a:r>
              <a:rPr lang="en-US" altLang="ko-KR" sz="1400" dirty="0"/>
              <a:t>(</a:t>
            </a:r>
            <a:r>
              <a:rPr lang="ko-KR" altLang="en-US" sz="1400" dirty="0"/>
              <a:t>이하 “적응대책세부시행계획”이라 한다</a:t>
            </a:r>
            <a:r>
              <a:rPr lang="en-US" altLang="ko-KR" sz="1400" dirty="0"/>
              <a:t>)</a:t>
            </a:r>
            <a:r>
              <a:rPr lang="ko-KR" altLang="en-US" sz="1400" dirty="0"/>
              <a:t>을 </a:t>
            </a:r>
            <a:r>
              <a:rPr lang="ko-KR" altLang="en-US" sz="1400" dirty="0" err="1"/>
              <a:t>수립ㆍ시행하여야</a:t>
            </a:r>
            <a:r>
              <a:rPr lang="ko-KR" altLang="en-US" sz="1400" dirty="0"/>
              <a:t> 한다</a:t>
            </a:r>
            <a:r>
              <a:rPr lang="en-US" altLang="ko-KR" sz="1400" dirty="0"/>
              <a:t>.</a:t>
            </a:r>
          </a:p>
          <a:p>
            <a:r>
              <a:rPr lang="en-US" altLang="ko-KR" sz="1400" dirty="0" smtClean="0"/>
              <a:t>⑤ </a:t>
            </a:r>
            <a:r>
              <a:rPr lang="ko-KR" altLang="en-US" sz="1400" dirty="0"/>
              <a:t>정부는 기후위기적응대책에 따라 관계 중앙행정기관</a:t>
            </a:r>
            <a:r>
              <a:rPr lang="en-US" altLang="ko-KR" sz="1400" dirty="0"/>
              <a:t>, </a:t>
            </a:r>
            <a:r>
              <a:rPr lang="ko-KR" altLang="en-US" sz="1400" dirty="0"/>
              <a:t>지방자치단체</a:t>
            </a:r>
            <a:r>
              <a:rPr lang="en-US" altLang="ko-KR" sz="1400" dirty="0"/>
              <a:t>, </a:t>
            </a:r>
            <a:r>
              <a:rPr lang="ko-KR" altLang="en-US" sz="1400" dirty="0"/>
              <a:t>공공기관</a:t>
            </a:r>
            <a:r>
              <a:rPr lang="en-US" altLang="ko-KR" sz="1400" dirty="0"/>
              <a:t>, </a:t>
            </a:r>
            <a:r>
              <a:rPr lang="ko-KR" altLang="en-US" sz="1400" dirty="0"/>
              <a:t>사업자 등이 기후위기에 대한 적응역량을 강화할 수 있도록 필요한 </a:t>
            </a:r>
            <a:r>
              <a:rPr lang="ko-KR" altLang="en-US" sz="1400" dirty="0" err="1"/>
              <a:t>기술적ㆍ행정적ㆍ재정적</a:t>
            </a:r>
            <a:r>
              <a:rPr lang="ko-KR" altLang="en-US" sz="1400" dirty="0"/>
              <a:t> 지원을 할 수 있다</a:t>
            </a:r>
            <a:r>
              <a:rPr lang="en-US" altLang="ko-KR" sz="1400" dirty="0" smtClean="0"/>
              <a:t>.</a:t>
            </a:r>
          </a:p>
          <a:p>
            <a:r>
              <a:rPr lang="ko-KR" altLang="en-US" sz="1600" b="1" dirty="0"/>
              <a:t>제</a:t>
            </a:r>
            <a:r>
              <a:rPr lang="en-US" altLang="ko-KR" sz="1600" b="1" dirty="0"/>
              <a:t>40</a:t>
            </a:r>
            <a:r>
              <a:rPr lang="ko-KR" altLang="en-US" sz="1600" b="1" dirty="0"/>
              <a:t>조</a:t>
            </a:r>
            <a:r>
              <a:rPr lang="en-US" altLang="ko-KR" sz="1600" b="1" dirty="0"/>
              <a:t>(</a:t>
            </a:r>
            <a:r>
              <a:rPr lang="ko-KR" altLang="en-US" sz="1600" b="1" dirty="0"/>
              <a:t>지방 기후위기 적응대책의 </a:t>
            </a:r>
            <a:r>
              <a:rPr lang="ko-KR" altLang="en-US" sz="1600" b="1" dirty="0" err="1"/>
              <a:t>수립ㆍ시행</a:t>
            </a:r>
            <a:r>
              <a:rPr lang="en-US" altLang="ko-KR" sz="1600" b="1" dirty="0"/>
              <a:t>) </a:t>
            </a:r>
            <a:r>
              <a:rPr lang="en-US" altLang="ko-KR" sz="1400" dirty="0"/>
              <a:t>① </a:t>
            </a:r>
            <a:r>
              <a:rPr lang="ko-KR" altLang="en-US" sz="1400" dirty="0" err="1"/>
              <a:t>시ㆍ도지사</a:t>
            </a:r>
            <a:r>
              <a:rPr lang="en-US" altLang="ko-KR" sz="1400" dirty="0"/>
              <a:t>, </a:t>
            </a:r>
            <a:r>
              <a:rPr lang="ko-KR" altLang="en-US" sz="1400" dirty="0" err="1"/>
              <a:t>시장ㆍ군수ㆍ구청장은</a:t>
            </a:r>
            <a:r>
              <a:rPr lang="ko-KR" altLang="en-US" sz="1400" dirty="0"/>
              <a:t> 기후위기적응대책과 지역적 특성 등을 고려하여 관할 구역의 기후위기 적응에 관한 대책</a:t>
            </a:r>
            <a:r>
              <a:rPr lang="en-US" altLang="ko-KR" sz="1400" dirty="0"/>
              <a:t>(</a:t>
            </a:r>
            <a:r>
              <a:rPr lang="ko-KR" altLang="en-US" sz="1400" dirty="0"/>
              <a:t>이하 “지방기후위기적응대책”이라 한다</a:t>
            </a:r>
            <a:r>
              <a:rPr lang="en-US" altLang="ko-KR" sz="1400" dirty="0"/>
              <a:t>)</a:t>
            </a:r>
            <a:r>
              <a:rPr lang="ko-KR" altLang="en-US" sz="1400" dirty="0"/>
              <a:t>을 </a:t>
            </a:r>
            <a:r>
              <a:rPr lang="en-US" altLang="ko-KR" sz="1400" dirty="0"/>
              <a:t>5</a:t>
            </a:r>
            <a:r>
              <a:rPr lang="ko-KR" altLang="en-US" sz="1400" dirty="0"/>
              <a:t>년마다 </a:t>
            </a:r>
            <a:r>
              <a:rPr lang="ko-KR" altLang="en-US" sz="1400" dirty="0" err="1"/>
              <a:t>수립ㆍ시행하여야</a:t>
            </a:r>
            <a:r>
              <a:rPr lang="ko-KR" altLang="en-US" sz="1400" dirty="0"/>
              <a:t> 한다</a:t>
            </a:r>
            <a:r>
              <a:rPr lang="en-US" altLang="ko-KR" sz="1400" dirty="0"/>
              <a:t>.</a:t>
            </a:r>
          </a:p>
          <a:p>
            <a:r>
              <a:rPr lang="en-US" altLang="ko-KR" sz="1400" dirty="0" smtClean="0"/>
              <a:t>② </a:t>
            </a:r>
            <a:r>
              <a:rPr lang="ko-KR" altLang="en-US" sz="1400" dirty="0" err="1"/>
              <a:t>시ㆍ도지사</a:t>
            </a:r>
            <a:r>
              <a:rPr lang="en-US" altLang="ko-KR" sz="1400" dirty="0"/>
              <a:t>, </a:t>
            </a:r>
            <a:r>
              <a:rPr lang="ko-KR" altLang="en-US" sz="1400" dirty="0" err="1"/>
              <a:t>시장ㆍ군수ㆍ구청장은</a:t>
            </a:r>
            <a:r>
              <a:rPr lang="ko-KR" altLang="en-US" sz="1400" dirty="0"/>
              <a:t> 지방기후위기적응대책을 수립하거나 변경하는 경우에는 지방위원회의 심의를 거쳐야 한다</a:t>
            </a:r>
            <a:r>
              <a:rPr lang="en-US" altLang="ko-KR" sz="1400" dirty="0"/>
              <a:t>. </a:t>
            </a:r>
            <a:r>
              <a:rPr lang="ko-KR" altLang="en-US" sz="1400" dirty="0"/>
              <a:t>다만</a:t>
            </a:r>
            <a:r>
              <a:rPr lang="en-US" altLang="ko-KR" sz="1400" dirty="0"/>
              <a:t>, </a:t>
            </a:r>
            <a:r>
              <a:rPr lang="ko-KR" altLang="en-US" sz="1400" dirty="0"/>
              <a:t>대통령령으로 정하는 경미한 사항을 변경하는 경우에는 심의를 생략할 수 있다</a:t>
            </a:r>
            <a:r>
              <a:rPr lang="en-US" altLang="ko-KR" sz="1400" dirty="0"/>
              <a:t>.</a:t>
            </a:r>
          </a:p>
          <a:p>
            <a:r>
              <a:rPr lang="en-US" altLang="ko-KR" sz="1400" dirty="0" smtClean="0"/>
              <a:t>③ </a:t>
            </a:r>
            <a:r>
              <a:rPr lang="ko-KR" altLang="en-US" sz="1400" dirty="0"/>
              <a:t>지방기후위기적응대책이 수립 또는 변경된 경우 </a:t>
            </a:r>
            <a:r>
              <a:rPr lang="ko-KR" altLang="en-US" sz="1400" dirty="0" err="1"/>
              <a:t>시ㆍ도지사는</a:t>
            </a:r>
            <a:r>
              <a:rPr lang="ko-KR" altLang="en-US" sz="1400" dirty="0"/>
              <a:t> 이를 환경부장관에게</a:t>
            </a:r>
            <a:r>
              <a:rPr lang="en-US" altLang="ko-KR" sz="1400" dirty="0"/>
              <a:t>, </a:t>
            </a:r>
            <a:r>
              <a:rPr lang="ko-KR" altLang="en-US" sz="1400" dirty="0" err="1"/>
              <a:t>시장ㆍ군수ㆍ구청장은</a:t>
            </a:r>
            <a:r>
              <a:rPr lang="ko-KR" altLang="en-US" sz="1400" dirty="0"/>
              <a:t> 이를 환경부장관 및 관할 </a:t>
            </a:r>
            <a:r>
              <a:rPr lang="ko-KR" altLang="en-US" sz="1400" dirty="0" err="1"/>
              <a:t>시ㆍ도지사에게</a:t>
            </a:r>
            <a:r>
              <a:rPr lang="ko-KR" altLang="en-US" sz="1400" dirty="0"/>
              <a:t> 각각 제출하여야 하며</a:t>
            </a:r>
            <a:r>
              <a:rPr lang="en-US" altLang="ko-KR" sz="1400" dirty="0"/>
              <a:t>, </a:t>
            </a:r>
            <a:r>
              <a:rPr lang="ko-KR" altLang="en-US" sz="1400" dirty="0"/>
              <a:t>환경부장관은 </a:t>
            </a:r>
            <a:r>
              <a:rPr lang="ko-KR" altLang="en-US" sz="1400" dirty="0" err="1"/>
              <a:t>제출받은</a:t>
            </a:r>
            <a:r>
              <a:rPr lang="ko-KR" altLang="en-US" sz="1400" dirty="0"/>
              <a:t> 지방기후위기적응대책을 종합하여 위원회에 보고하여야 한다</a:t>
            </a:r>
            <a:r>
              <a:rPr lang="en-US" altLang="ko-KR" sz="1400" dirty="0"/>
              <a:t>.</a:t>
            </a:r>
          </a:p>
          <a:p>
            <a:r>
              <a:rPr lang="en-US" altLang="ko-KR" sz="1400" dirty="0" smtClean="0"/>
              <a:t>④ </a:t>
            </a:r>
            <a:r>
              <a:rPr lang="ko-KR" altLang="en-US" sz="1400" dirty="0" err="1"/>
              <a:t>시ㆍ도지사</a:t>
            </a:r>
            <a:r>
              <a:rPr lang="ko-KR" altLang="en-US" sz="1400" dirty="0"/>
              <a:t> 및 </a:t>
            </a:r>
            <a:r>
              <a:rPr lang="ko-KR" altLang="en-US" sz="1400" dirty="0" err="1"/>
              <a:t>시장ㆍ군수ㆍ구청장은</a:t>
            </a:r>
            <a:r>
              <a:rPr lang="ko-KR" altLang="en-US" sz="1400" dirty="0"/>
              <a:t> 지방기후위기적응대책의 추진상황을 매년 점검하고 그 결과 보고서를 작성하여 지방위원회의 심의를 거쳐 </a:t>
            </a:r>
            <a:r>
              <a:rPr lang="ko-KR" altLang="en-US" sz="1400" dirty="0" err="1"/>
              <a:t>시ㆍ도지사는</a:t>
            </a:r>
            <a:r>
              <a:rPr lang="ko-KR" altLang="en-US" sz="1400" dirty="0"/>
              <a:t> 환경부장관에게</a:t>
            </a:r>
            <a:r>
              <a:rPr lang="en-US" altLang="ko-KR" sz="1400" dirty="0"/>
              <a:t>, </a:t>
            </a:r>
            <a:r>
              <a:rPr lang="ko-KR" altLang="en-US" sz="1400" dirty="0" err="1"/>
              <a:t>시장ㆍ군수ㆍ구청장은</a:t>
            </a:r>
            <a:r>
              <a:rPr lang="ko-KR" altLang="en-US" sz="1400" dirty="0"/>
              <a:t> 환경부장관 및 관할 </a:t>
            </a:r>
            <a:r>
              <a:rPr lang="ko-KR" altLang="en-US" sz="1400" dirty="0" err="1"/>
              <a:t>시ㆍ도지사에게</a:t>
            </a:r>
            <a:r>
              <a:rPr lang="ko-KR" altLang="en-US" sz="1400" dirty="0"/>
              <a:t> 각각 제출하여야 하며</a:t>
            </a:r>
            <a:r>
              <a:rPr lang="en-US" altLang="ko-KR" sz="1400" dirty="0"/>
              <a:t>, </a:t>
            </a:r>
            <a:r>
              <a:rPr lang="ko-KR" altLang="en-US" sz="1400" dirty="0"/>
              <a:t>환경부장관은 이를 종합하여 위원회에 보고하여야 한다</a:t>
            </a:r>
            <a:r>
              <a:rPr lang="en-US" altLang="ko-KR" sz="1400" dirty="0"/>
              <a:t>.</a:t>
            </a:r>
          </a:p>
          <a:p>
            <a:r>
              <a:rPr lang="en-US" altLang="ko-KR" sz="1400" dirty="0" smtClean="0"/>
              <a:t>⑤ </a:t>
            </a:r>
            <a:r>
              <a:rPr lang="ko-KR" altLang="en-US" sz="1400" dirty="0"/>
              <a:t>제</a:t>
            </a:r>
            <a:r>
              <a:rPr lang="en-US" altLang="ko-KR" sz="1400" dirty="0"/>
              <a:t>1</a:t>
            </a:r>
            <a:r>
              <a:rPr lang="ko-KR" altLang="en-US" sz="1400" dirty="0"/>
              <a:t>항부터 제</a:t>
            </a:r>
            <a:r>
              <a:rPr lang="en-US" altLang="ko-KR" sz="1400" dirty="0"/>
              <a:t>4</a:t>
            </a:r>
            <a:r>
              <a:rPr lang="ko-KR" altLang="en-US" sz="1400" dirty="0"/>
              <a:t>항까지에 따른 지방기후위기적응대책의 </a:t>
            </a:r>
            <a:r>
              <a:rPr lang="ko-KR" altLang="en-US" sz="1400" dirty="0" err="1"/>
              <a:t>수립ㆍ시행</a:t>
            </a:r>
            <a:r>
              <a:rPr lang="ko-KR" altLang="en-US" sz="1400" dirty="0"/>
              <a:t> 및 변경</a:t>
            </a:r>
            <a:r>
              <a:rPr lang="en-US" altLang="ko-KR" sz="1400" dirty="0"/>
              <a:t>, </a:t>
            </a:r>
            <a:r>
              <a:rPr lang="ko-KR" altLang="en-US" sz="1400" dirty="0"/>
              <a:t>점검 등에 관하여 필요한 사항은 대통령령으로 정한다</a:t>
            </a:r>
            <a:r>
              <a:rPr lang="en-US" altLang="ko-KR" sz="1400" dirty="0"/>
              <a:t>.</a:t>
            </a:r>
            <a:endParaRPr lang="ko-KR" altLang="en-US" sz="1400" dirty="0"/>
          </a:p>
        </p:txBody>
      </p:sp>
    </p:spTree>
    <p:extLst>
      <p:ext uri="{BB962C8B-B14F-4D97-AF65-F5344CB8AC3E}">
        <p14:creationId xmlns:p14="http://schemas.microsoft.com/office/powerpoint/2010/main" val="92825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9</a:t>
            </a:fld>
            <a:endParaRPr lang="ko-KR" altLang="en-US"/>
          </a:p>
        </p:txBody>
      </p:sp>
      <p:sp>
        <p:nvSpPr>
          <p:cNvPr id="3" name="직사각형 2"/>
          <p:cNvSpPr/>
          <p:nvPr/>
        </p:nvSpPr>
        <p:spPr>
          <a:xfrm>
            <a:off x="251520" y="509999"/>
            <a:ext cx="8136904" cy="2000548"/>
          </a:xfrm>
          <a:prstGeom prst="rect">
            <a:avLst/>
          </a:prstGeom>
        </p:spPr>
        <p:txBody>
          <a:bodyPr wrap="square">
            <a:spAutoFit/>
          </a:bodyPr>
          <a:lstStyle/>
          <a:p>
            <a:endParaRPr lang="en-US" altLang="ko-KR" dirty="0"/>
          </a:p>
          <a:p>
            <a:r>
              <a:rPr lang="ko-KR" altLang="en-US" sz="2400" dirty="0"/>
              <a:t>온라인 </a:t>
            </a:r>
            <a:r>
              <a:rPr lang="ko-KR" altLang="en-US" sz="2400" dirty="0" err="1"/>
              <a:t>워크샵</a:t>
            </a:r>
            <a:r>
              <a:rPr lang="ko-KR" altLang="en-US" sz="2400" dirty="0"/>
              <a:t> </a:t>
            </a:r>
            <a:r>
              <a:rPr lang="en-US" altLang="ko-KR" sz="2400" dirty="0"/>
              <a:t>– </a:t>
            </a:r>
            <a:r>
              <a:rPr lang="ko-KR" altLang="en-US" sz="2400" dirty="0" err="1"/>
              <a:t>국가젠더기후변화포컬포인트의</a:t>
            </a:r>
            <a:r>
              <a:rPr lang="ko-KR" altLang="en-US" sz="2400" dirty="0"/>
              <a:t> 역할</a:t>
            </a:r>
            <a:endParaRPr lang="en-US" altLang="ko-KR" sz="2400" dirty="0"/>
          </a:p>
          <a:p>
            <a:r>
              <a:rPr lang="en-US" altLang="ko-KR" dirty="0"/>
              <a:t>Virtual workshops - Role of the national gender and climate change focal points</a:t>
            </a:r>
            <a:endParaRPr lang="ko-KR" altLang="en-US" dirty="0"/>
          </a:p>
          <a:p>
            <a:r>
              <a:rPr lang="en-US" altLang="ko-KR" sz="1400" dirty="0" smtClean="0">
                <a:hlinkClick r:id="rId2"/>
              </a:rPr>
              <a:t>https</a:t>
            </a:r>
            <a:r>
              <a:rPr lang="en-US" altLang="ko-KR" sz="1400" dirty="0">
                <a:hlinkClick r:id="rId2"/>
              </a:rPr>
              <a:t>://unfccc.int/topics/gender/events-meetings/workshops-dialogues/virtual-workshops-role-of-the-national-gender-and-climate-change-focal-points-0#Skills-for-the-role:-</a:t>
            </a:r>
            <a:r>
              <a:rPr lang="en-US" altLang="ko-KR" sz="1400" dirty="0" smtClean="0">
                <a:hlinkClick r:id="rId2"/>
              </a:rPr>
              <a:t>Communication</a:t>
            </a:r>
            <a:endParaRPr lang="en-US" altLang="ko-KR" sz="1400" dirty="0" smtClean="0"/>
          </a:p>
          <a:p>
            <a:endParaRPr lang="en-US" altLang="ko-KR" dirty="0" smtClean="0"/>
          </a:p>
        </p:txBody>
      </p:sp>
      <p:sp>
        <p:nvSpPr>
          <p:cNvPr id="4" name="직사각형 3"/>
          <p:cNvSpPr/>
          <p:nvPr/>
        </p:nvSpPr>
        <p:spPr>
          <a:xfrm>
            <a:off x="323528" y="2924944"/>
            <a:ext cx="8208912" cy="2831544"/>
          </a:xfrm>
          <a:prstGeom prst="rect">
            <a:avLst/>
          </a:prstGeom>
        </p:spPr>
        <p:txBody>
          <a:bodyPr wrap="square">
            <a:spAutoFit/>
          </a:bodyPr>
          <a:lstStyle/>
          <a:p>
            <a:r>
              <a:rPr lang="en-US" altLang="ko-KR" dirty="0" smtClean="0">
                <a:hlinkClick r:id="rId3"/>
              </a:rPr>
              <a:t>NGCCFPS </a:t>
            </a:r>
            <a:r>
              <a:rPr lang="ko-KR" altLang="en-US" dirty="0" smtClean="0">
                <a:hlinkClick r:id="rId3"/>
              </a:rPr>
              <a:t>명단 </a:t>
            </a:r>
            <a:endParaRPr lang="en-US" altLang="ko-KR" dirty="0" smtClean="0">
              <a:hlinkClick r:id="rId3"/>
            </a:endParaRPr>
          </a:p>
          <a:p>
            <a:r>
              <a:rPr lang="en-US" altLang="ko-KR" dirty="0" smtClean="0">
                <a:hlinkClick r:id="rId3"/>
              </a:rPr>
              <a:t>https</a:t>
            </a:r>
            <a:r>
              <a:rPr lang="en-US" altLang="ko-KR" dirty="0">
                <a:hlinkClick r:id="rId3"/>
              </a:rPr>
              <a:t>://</a:t>
            </a:r>
            <a:r>
              <a:rPr lang="en-US" altLang="ko-KR" dirty="0" smtClean="0">
                <a:hlinkClick r:id="rId3"/>
              </a:rPr>
              <a:t>unfccc.int/topics/gender/resources/list-of-gender-focal-points-under-the-unfccc</a:t>
            </a:r>
            <a:endParaRPr lang="en-US" altLang="ko-KR" dirty="0" smtClean="0"/>
          </a:p>
          <a:p>
            <a:endParaRPr lang="en-US" altLang="ko-KR" dirty="0"/>
          </a:p>
          <a:p>
            <a:r>
              <a:rPr lang="en-US" altLang="ko-KR" sz="1400" dirty="0"/>
              <a:t>The gender and climate change decision 3/CP.25, paragraph 11 "Encourages Parties to appoint and provide support for a national gender and climate change focal point for climate negotiations, implementation and monitoring". Consequently, the UNFCCC secretariat is providing herewith related details and the list of nominated Gender Focal Points under the UNFCCC. </a:t>
            </a:r>
            <a:endParaRPr lang="en-US" altLang="ko-KR" sz="1400" dirty="0" smtClean="0"/>
          </a:p>
          <a:p>
            <a:endParaRPr lang="en-US" altLang="ko-KR" sz="1400" dirty="0"/>
          </a:p>
          <a:p>
            <a:r>
              <a:rPr lang="en-US" altLang="ko-KR" dirty="0">
                <a:solidFill>
                  <a:srgbClr val="FF0000"/>
                </a:solidFill>
              </a:rPr>
              <a:t>Republic of Korea </a:t>
            </a:r>
            <a:r>
              <a:rPr lang="en-US" altLang="ko-KR" dirty="0" err="1">
                <a:solidFill>
                  <a:srgbClr val="FF0000"/>
                </a:solidFill>
              </a:rPr>
              <a:t>Mr</a:t>
            </a:r>
            <a:r>
              <a:rPr lang="en-US" altLang="ko-KR" dirty="0">
                <a:solidFill>
                  <a:srgbClr val="FF0000"/>
                </a:solidFill>
              </a:rPr>
              <a:t> Tong-q Lee tqlee96@gmail.com Ministry of Foreign Affairs</a:t>
            </a:r>
          </a:p>
        </p:txBody>
      </p:sp>
    </p:spTree>
    <p:extLst>
      <p:ext uri="{BB962C8B-B14F-4D97-AF65-F5344CB8AC3E}">
        <p14:creationId xmlns:p14="http://schemas.microsoft.com/office/powerpoint/2010/main" val="2203184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90</a:t>
            </a:fld>
            <a:endParaRPr lang="ko-KR" altLang="en-US"/>
          </a:p>
        </p:txBody>
      </p:sp>
      <p:sp>
        <p:nvSpPr>
          <p:cNvPr id="3" name="직사각형 2"/>
          <p:cNvSpPr/>
          <p:nvPr/>
        </p:nvSpPr>
        <p:spPr>
          <a:xfrm>
            <a:off x="323528" y="404664"/>
            <a:ext cx="7992888" cy="5293757"/>
          </a:xfrm>
          <a:prstGeom prst="rect">
            <a:avLst/>
          </a:prstGeom>
        </p:spPr>
        <p:txBody>
          <a:bodyPr wrap="square">
            <a:spAutoFit/>
          </a:bodyPr>
          <a:lstStyle/>
          <a:p>
            <a:r>
              <a:rPr lang="en-US" altLang="ko-KR" dirty="0">
                <a:hlinkClick r:id="rId2"/>
              </a:rPr>
              <a:t>https://</a:t>
            </a:r>
            <a:r>
              <a:rPr lang="en-US" altLang="ko-KR" dirty="0" smtClean="0">
                <a:hlinkClick r:id="rId2"/>
              </a:rPr>
              <a:t>blog.naver.com/sinmunman/223072794793</a:t>
            </a:r>
            <a:endParaRPr lang="en-US" altLang="ko-KR" dirty="0" smtClean="0"/>
          </a:p>
          <a:p>
            <a:r>
              <a:rPr lang="ko-KR" altLang="en-US" sz="1600" dirty="0" smtClean="0"/>
              <a:t>충남기후위기 적응대책 평가 </a:t>
            </a:r>
            <a:r>
              <a:rPr lang="en-US" altLang="ko-KR" sz="1600" dirty="0" smtClean="0"/>
              <a:t>‘</a:t>
            </a:r>
            <a:r>
              <a:rPr lang="ko-KR" altLang="en-US" sz="1600" dirty="0" smtClean="0"/>
              <a:t>매우 우수</a:t>
            </a:r>
            <a:r>
              <a:rPr lang="en-US" altLang="ko-KR" sz="1600" dirty="0" smtClean="0"/>
              <a:t>’</a:t>
            </a:r>
          </a:p>
          <a:p>
            <a:endParaRPr lang="en-US" altLang="ko-KR" sz="1600" dirty="0" smtClean="0">
              <a:hlinkClick r:id="rId3"/>
            </a:endParaRPr>
          </a:p>
          <a:p>
            <a:r>
              <a:rPr lang="en-US" altLang="ko-KR" sz="1600" dirty="0" smtClean="0">
                <a:hlinkClick r:id="rId3"/>
              </a:rPr>
              <a:t>https</a:t>
            </a:r>
            <a:r>
              <a:rPr lang="en-US" altLang="ko-KR" sz="1600" dirty="0">
                <a:hlinkClick r:id="rId3"/>
              </a:rPr>
              <a:t>://</a:t>
            </a:r>
            <a:r>
              <a:rPr lang="en-US" altLang="ko-KR" sz="1600" dirty="0" smtClean="0">
                <a:hlinkClick r:id="rId3"/>
              </a:rPr>
              <a:t>blog.naver.com/bdinews/223052370783</a:t>
            </a:r>
            <a:endParaRPr lang="en-US" altLang="ko-KR" sz="1600" dirty="0" smtClean="0"/>
          </a:p>
          <a:p>
            <a:r>
              <a:rPr lang="ko-KR" altLang="en-US" sz="1600" dirty="0"/>
              <a:t>부산연구원</a:t>
            </a:r>
            <a:r>
              <a:rPr lang="en-US" altLang="ko-KR" sz="1600" dirty="0"/>
              <a:t>, </a:t>
            </a:r>
            <a:r>
              <a:rPr lang="ko-KR" altLang="en-US" sz="1600" dirty="0"/>
              <a:t>국가 및 </a:t>
            </a:r>
            <a:r>
              <a:rPr lang="ko-KR" altLang="en-US" sz="1600" dirty="0" err="1"/>
              <a:t>지자체</a:t>
            </a:r>
            <a:r>
              <a:rPr lang="ko-KR" altLang="en-US" sz="1600" dirty="0"/>
              <a:t> 기후위기 적응대책 세미나 개최</a:t>
            </a:r>
          </a:p>
          <a:p>
            <a:r>
              <a:rPr lang="en-US" altLang="ko-KR" sz="1600" dirty="0"/>
              <a:t>[</a:t>
            </a:r>
            <a:r>
              <a:rPr lang="ko-KR" altLang="en-US" sz="1600" dirty="0"/>
              <a:t>출처</a:t>
            </a:r>
            <a:r>
              <a:rPr lang="en-US" altLang="ko-KR" sz="1600" dirty="0"/>
              <a:t>] </a:t>
            </a:r>
            <a:r>
              <a:rPr lang="ko-KR" altLang="en-US" sz="1600" dirty="0"/>
              <a:t>부산연구원</a:t>
            </a:r>
            <a:r>
              <a:rPr lang="en-US" altLang="ko-KR" sz="1600" dirty="0"/>
              <a:t>, </a:t>
            </a:r>
            <a:r>
              <a:rPr lang="ko-KR" altLang="en-US" sz="1600" dirty="0"/>
              <a:t>국가 및 </a:t>
            </a:r>
            <a:r>
              <a:rPr lang="ko-KR" altLang="en-US" sz="1600" dirty="0" err="1"/>
              <a:t>지자체</a:t>
            </a:r>
            <a:r>
              <a:rPr lang="ko-KR" altLang="en-US" sz="1600" dirty="0"/>
              <a:t> 기후위기 적응대책 세미나 개최</a:t>
            </a:r>
            <a:r>
              <a:rPr lang="en-US" altLang="ko-KR" sz="1600" dirty="0"/>
              <a:t>|</a:t>
            </a:r>
            <a:r>
              <a:rPr lang="ko-KR" altLang="en-US" sz="1600" dirty="0"/>
              <a:t>작성자 </a:t>
            </a:r>
            <a:r>
              <a:rPr lang="ko-KR" altLang="en-US" sz="1600" dirty="0" smtClean="0"/>
              <a:t>부산연구원</a:t>
            </a:r>
            <a:endParaRPr lang="en-US" altLang="ko-KR" sz="1600" dirty="0" smtClean="0"/>
          </a:p>
          <a:p>
            <a:r>
              <a:rPr lang="ko-KR" altLang="en-US" sz="1600" dirty="0" smtClean="0"/>
              <a:t>국가 </a:t>
            </a:r>
            <a:r>
              <a:rPr lang="ko-KR" altLang="en-US" sz="1600" dirty="0"/>
              <a:t>및 </a:t>
            </a:r>
            <a:r>
              <a:rPr lang="ko-KR" altLang="en-US" sz="1600" dirty="0" err="1"/>
              <a:t>지자체</a:t>
            </a:r>
            <a:r>
              <a:rPr lang="ko-KR" altLang="en-US" sz="1600" dirty="0"/>
              <a:t> 기후위기 적응대책 세미나가 </a:t>
            </a:r>
            <a:r>
              <a:rPr lang="en-US" altLang="ko-KR" sz="1600" dirty="0"/>
              <a:t>3</a:t>
            </a:r>
            <a:r>
              <a:rPr lang="ko-KR" altLang="en-US" sz="1600" dirty="0"/>
              <a:t>월 </a:t>
            </a:r>
            <a:r>
              <a:rPr lang="en-US" altLang="ko-KR" sz="1600" dirty="0"/>
              <a:t>10</a:t>
            </a:r>
            <a:r>
              <a:rPr lang="ko-KR" altLang="en-US" sz="1600" dirty="0"/>
              <a:t>일 오후 </a:t>
            </a:r>
            <a:r>
              <a:rPr lang="en-US" altLang="ko-KR" sz="1600" dirty="0"/>
              <a:t>3</a:t>
            </a:r>
            <a:r>
              <a:rPr lang="ko-KR" altLang="en-US" sz="1600" dirty="0"/>
              <a:t>시 부산연구원 </a:t>
            </a:r>
            <a:r>
              <a:rPr lang="en-US" altLang="ko-KR" sz="1600" dirty="0"/>
              <a:t>9</a:t>
            </a:r>
            <a:r>
              <a:rPr lang="ko-KR" altLang="en-US" sz="1600" dirty="0"/>
              <a:t>층 회의실에서 열렸습니다</a:t>
            </a:r>
            <a:r>
              <a:rPr lang="en-US" altLang="ko-KR" sz="1600" dirty="0"/>
              <a:t>. </a:t>
            </a:r>
            <a:r>
              <a:rPr lang="ko-KR" altLang="en-US" sz="1600" dirty="0"/>
              <a:t>부산연구원 탄소중립지원센터</a:t>
            </a:r>
            <a:r>
              <a:rPr lang="en-US" altLang="ko-KR" sz="1600" dirty="0"/>
              <a:t>, </a:t>
            </a:r>
            <a:r>
              <a:rPr lang="ko-KR" altLang="en-US" sz="1600" dirty="0"/>
              <a:t>부산광역시</a:t>
            </a:r>
            <a:r>
              <a:rPr lang="en-US" altLang="ko-KR" sz="1600" dirty="0"/>
              <a:t>, </a:t>
            </a:r>
            <a:r>
              <a:rPr lang="ko-KR" altLang="en-US" sz="1600" dirty="0"/>
              <a:t>환경부가 공동 주최한 이날 세미나는 지방자치단체의 기후위기 적응 인프라와 위기 대응 시스템 구축 등 선제적 대응방안의 모색을 위해 마련된 것입니다</a:t>
            </a:r>
            <a:r>
              <a:rPr lang="en-US" altLang="ko-KR" sz="1600" dirty="0" smtClean="0"/>
              <a:t>.​</a:t>
            </a:r>
            <a:endParaRPr lang="en-US" altLang="ko-KR" sz="1600" dirty="0"/>
          </a:p>
          <a:p>
            <a:r>
              <a:rPr lang="ko-KR" altLang="en-US" sz="1600" dirty="0" smtClean="0"/>
              <a:t>이날 </a:t>
            </a:r>
            <a:r>
              <a:rPr lang="ko-KR" altLang="en-US" sz="1600" dirty="0"/>
              <a:t>세미나에서 김지수 환경부 기후적응과장은 ‘국가 기후위기 적응대책</a:t>
            </a:r>
            <a:r>
              <a:rPr lang="en-US" altLang="ko-KR" sz="1600" dirty="0"/>
              <a:t>(3</a:t>
            </a:r>
            <a:r>
              <a:rPr lang="ko-KR" altLang="en-US" sz="1600" dirty="0"/>
              <a:t>차</a:t>
            </a:r>
            <a:r>
              <a:rPr lang="en-US" altLang="ko-KR" sz="1600" dirty="0"/>
              <a:t>) </a:t>
            </a:r>
            <a:r>
              <a:rPr lang="ko-KR" altLang="en-US" sz="1600" dirty="0"/>
              <a:t>소개’</a:t>
            </a:r>
            <a:r>
              <a:rPr lang="en-US" altLang="ko-KR" sz="1600" dirty="0"/>
              <a:t>, </a:t>
            </a:r>
            <a:r>
              <a:rPr lang="ko-KR" altLang="en-US" sz="1600" dirty="0" err="1"/>
              <a:t>정휘철</a:t>
            </a:r>
            <a:r>
              <a:rPr lang="ko-KR" altLang="en-US" sz="1600" dirty="0"/>
              <a:t> </a:t>
            </a:r>
            <a:r>
              <a:rPr lang="en-US" altLang="ko-KR" sz="1600" dirty="0"/>
              <a:t>KEI </a:t>
            </a:r>
            <a:r>
              <a:rPr lang="ko-KR" altLang="en-US" sz="1600" dirty="0" err="1"/>
              <a:t>국가위기적응센터장은</a:t>
            </a:r>
            <a:r>
              <a:rPr lang="ko-KR" altLang="en-US" sz="1600" dirty="0"/>
              <a:t> ‘지구온난화와 우리나라 적응대책 수립 현황’</a:t>
            </a:r>
            <a:r>
              <a:rPr lang="en-US" altLang="ko-KR" sz="1600" dirty="0"/>
              <a:t>, </a:t>
            </a:r>
            <a:r>
              <a:rPr lang="ko-KR" altLang="en-US" sz="1600" dirty="0"/>
              <a:t>허종배 부산시 </a:t>
            </a:r>
            <a:r>
              <a:rPr lang="ko-KR" altLang="en-US" sz="1600" dirty="0" err="1"/>
              <a:t>탄소중립지원센터장은</a:t>
            </a:r>
            <a:r>
              <a:rPr lang="ko-KR" altLang="en-US" sz="1600" dirty="0"/>
              <a:t> ‘부산시 탄소중립과 기후위기 적응대책 수립현황’을 주제로 발표하였습니다</a:t>
            </a:r>
            <a:r>
              <a:rPr lang="en-US" altLang="ko-KR" sz="1600" dirty="0"/>
              <a:t>. </a:t>
            </a:r>
            <a:r>
              <a:rPr lang="ko-KR" altLang="en-US" sz="1600" dirty="0"/>
              <a:t>발표 내용에 대해 최윤찬 부산연구원 선임연구위원을 좌장으로 하여 정주철 부산대 도시공학과 교수</a:t>
            </a:r>
            <a:r>
              <a:rPr lang="en-US" altLang="ko-KR" sz="1600" dirty="0"/>
              <a:t>, </a:t>
            </a:r>
            <a:r>
              <a:rPr lang="ko-KR" altLang="en-US" sz="1600" dirty="0"/>
              <a:t>권순철 부산대 토목공학 교수</a:t>
            </a:r>
            <a:r>
              <a:rPr lang="en-US" altLang="ko-KR" sz="1600" dirty="0"/>
              <a:t>, </a:t>
            </a:r>
            <a:r>
              <a:rPr lang="ko-KR" altLang="en-US" sz="1600" dirty="0"/>
              <a:t>정승윤 부산시 탄소중립정책과장이 토론에 참여하였습니다</a:t>
            </a:r>
            <a:r>
              <a:rPr lang="en-US" altLang="ko-KR" sz="1600" dirty="0"/>
              <a:t>.</a:t>
            </a:r>
          </a:p>
          <a:p>
            <a:r>
              <a:rPr lang="ko-KR" altLang="en-US" sz="1600" dirty="0" smtClean="0"/>
              <a:t>허종배 </a:t>
            </a:r>
            <a:r>
              <a:rPr lang="ko-KR" altLang="en-US" sz="1600" dirty="0" err="1"/>
              <a:t>센터장이</a:t>
            </a:r>
            <a:r>
              <a:rPr lang="ko-KR" altLang="en-US" sz="1600" dirty="0"/>
              <a:t> 발표한 ‘부산시 탄소중립과 기후위기 적응대책 수립현황’은 부산이 </a:t>
            </a:r>
            <a:r>
              <a:rPr lang="en-US" altLang="ko-KR" sz="1600" dirty="0"/>
              <a:t>7</a:t>
            </a:r>
            <a:r>
              <a:rPr lang="ko-KR" altLang="en-US" sz="1600" dirty="0"/>
              <a:t>개 </a:t>
            </a:r>
            <a:r>
              <a:rPr lang="ko-KR" altLang="en-US" sz="1600" dirty="0" err="1"/>
              <a:t>특광역시</a:t>
            </a:r>
            <a:r>
              <a:rPr lang="ko-KR" altLang="en-US" sz="1600" dirty="0"/>
              <a:t> 가운데 자연재난에 따른 인명피해가 가장 심각하다는 실증분석 결과를 제시하였습니다</a:t>
            </a:r>
            <a:r>
              <a:rPr lang="en-US" altLang="ko-KR" sz="1600" dirty="0"/>
              <a:t>. </a:t>
            </a:r>
            <a:r>
              <a:rPr lang="ko-KR" altLang="en-US" sz="1600" dirty="0"/>
              <a:t>이 결과가 부산일보</a:t>
            </a:r>
            <a:r>
              <a:rPr lang="en-US" altLang="ko-KR" sz="1600" dirty="0"/>
              <a:t>, KBS, KNN </a:t>
            </a:r>
            <a:r>
              <a:rPr lang="ko-KR" altLang="en-US" sz="1600" dirty="0"/>
              <a:t>등을 통해 대대적으로 보도되어</a:t>
            </a:r>
            <a:r>
              <a:rPr lang="en-US" altLang="ko-KR" sz="1600" dirty="0"/>
              <a:t>, </a:t>
            </a:r>
            <a:r>
              <a:rPr lang="ko-KR" altLang="en-US" sz="1600" dirty="0"/>
              <a:t>부산시 당국자들의 정책적 관심을 크게 환기시킨 것으로 알려졌습니다</a:t>
            </a:r>
            <a:r>
              <a:rPr lang="en-US" altLang="ko-KR" sz="1600" dirty="0"/>
              <a:t>. </a:t>
            </a:r>
          </a:p>
          <a:p>
            <a:r>
              <a:rPr lang="en-US" altLang="ko-KR" sz="1600" dirty="0"/>
              <a:t>[</a:t>
            </a:r>
            <a:r>
              <a:rPr lang="ko-KR" altLang="en-US" sz="1600" dirty="0"/>
              <a:t>출처</a:t>
            </a:r>
            <a:r>
              <a:rPr lang="en-US" altLang="ko-KR" sz="1600" dirty="0"/>
              <a:t>] </a:t>
            </a:r>
            <a:r>
              <a:rPr lang="ko-KR" altLang="en-US" sz="1600" dirty="0"/>
              <a:t>부산연구원</a:t>
            </a:r>
            <a:r>
              <a:rPr lang="en-US" altLang="ko-KR" sz="1600" dirty="0"/>
              <a:t>, </a:t>
            </a:r>
            <a:r>
              <a:rPr lang="ko-KR" altLang="en-US" sz="1600" dirty="0"/>
              <a:t>국가 및 </a:t>
            </a:r>
            <a:r>
              <a:rPr lang="ko-KR" altLang="en-US" sz="1600" dirty="0" err="1"/>
              <a:t>지자체</a:t>
            </a:r>
            <a:r>
              <a:rPr lang="ko-KR" altLang="en-US" sz="1600" dirty="0"/>
              <a:t> 기후위기 적응대책 세미나 개최</a:t>
            </a:r>
            <a:r>
              <a:rPr lang="en-US" altLang="ko-KR" sz="1600" dirty="0"/>
              <a:t>|</a:t>
            </a:r>
            <a:r>
              <a:rPr lang="ko-KR" altLang="en-US" sz="1600" dirty="0"/>
              <a:t>작성자 부산연구원</a:t>
            </a:r>
          </a:p>
        </p:txBody>
      </p:sp>
    </p:spTree>
    <p:extLst>
      <p:ext uri="{BB962C8B-B14F-4D97-AF65-F5344CB8AC3E}">
        <p14:creationId xmlns:p14="http://schemas.microsoft.com/office/powerpoint/2010/main" val="26827610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91</a:t>
            </a:fld>
            <a:endParaRPr lang="ko-KR" altLang="en-US"/>
          </a:p>
        </p:txBody>
      </p:sp>
      <p:sp>
        <p:nvSpPr>
          <p:cNvPr id="3" name="직사각형 2"/>
          <p:cNvSpPr/>
          <p:nvPr/>
        </p:nvSpPr>
        <p:spPr>
          <a:xfrm>
            <a:off x="611560" y="404664"/>
            <a:ext cx="8136904" cy="4893647"/>
          </a:xfrm>
          <a:prstGeom prst="rect">
            <a:avLst/>
          </a:prstGeom>
        </p:spPr>
        <p:txBody>
          <a:bodyPr wrap="square">
            <a:spAutoFit/>
          </a:bodyPr>
          <a:lstStyle/>
          <a:p>
            <a:r>
              <a:rPr lang="en-US" altLang="ko-KR" dirty="0">
                <a:hlinkClick r:id="rId2"/>
              </a:rPr>
              <a:t>https://</a:t>
            </a:r>
            <a:r>
              <a:rPr lang="en-US" altLang="ko-KR" dirty="0" smtClean="0">
                <a:hlinkClick r:id="rId2"/>
              </a:rPr>
              <a:t>www.nocutnews.co.kr/news/5861090</a:t>
            </a:r>
            <a:endParaRPr lang="en-US" altLang="ko-KR" dirty="0" smtClean="0"/>
          </a:p>
          <a:p>
            <a:r>
              <a:rPr lang="ko-KR" altLang="en-US" dirty="0"/>
              <a:t>울산 중구의회</a:t>
            </a:r>
            <a:r>
              <a:rPr lang="en-US" altLang="ko-KR" dirty="0"/>
              <a:t>, </a:t>
            </a:r>
            <a:r>
              <a:rPr lang="ko-KR" altLang="en-US" dirty="0"/>
              <a:t>기후위기 대응 탄소중립 조례 제정</a:t>
            </a:r>
          </a:p>
          <a:p>
            <a:r>
              <a:rPr lang="ko-KR" altLang="en-US" sz="1200" dirty="0"/>
              <a:t>울산</a:t>
            </a:r>
            <a:r>
              <a:rPr lang="en-US" altLang="ko-KR" sz="1200" dirty="0"/>
              <a:t>CBS </a:t>
            </a:r>
            <a:r>
              <a:rPr lang="ko-KR" altLang="en-US" sz="1200" dirty="0" err="1"/>
              <a:t>반웅규</a:t>
            </a:r>
            <a:r>
              <a:rPr lang="ko-KR" altLang="en-US" sz="1200" dirty="0"/>
              <a:t> 기자 </a:t>
            </a:r>
            <a:r>
              <a:rPr lang="ko-KR" altLang="en-US" sz="1200" dirty="0" err="1"/>
              <a:t>메일보내기</a:t>
            </a:r>
            <a:r>
              <a:rPr lang="en-US" altLang="ko-KR" sz="1200" dirty="0"/>
              <a:t>2022-12-07 13:26 </a:t>
            </a:r>
            <a:endParaRPr lang="en-US" altLang="ko-KR" sz="1200" dirty="0" smtClean="0"/>
          </a:p>
          <a:p>
            <a:endParaRPr lang="en-US" altLang="ko-KR" dirty="0"/>
          </a:p>
          <a:p>
            <a:r>
              <a:rPr lang="en-US" altLang="ko-KR" dirty="0">
                <a:hlinkClick r:id="rId3"/>
              </a:rPr>
              <a:t>https://</a:t>
            </a:r>
            <a:r>
              <a:rPr lang="en-US" altLang="ko-KR" dirty="0" smtClean="0">
                <a:hlinkClick r:id="rId3"/>
              </a:rPr>
              <a:t>www.ksilbo.co.kr/news/articleView.html?idxno=955268</a:t>
            </a:r>
            <a:endParaRPr lang="en-US" altLang="ko-KR" dirty="0" smtClean="0"/>
          </a:p>
          <a:p>
            <a:r>
              <a:rPr lang="ko-KR" altLang="en-US" dirty="0"/>
              <a:t>중구의회</a:t>
            </a:r>
            <a:r>
              <a:rPr lang="en-US" altLang="ko-KR" dirty="0"/>
              <a:t>, </a:t>
            </a:r>
            <a:r>
              <a:rPr lang="ko-KR" altLang="en-US" dirty="0"/>
              <a:t>기후변화 위기 대응</a:t>
            </a:r>
          </a:p>
          <a:p>
            <a:r>
              <a:rPr lang="ko-KR" altLang="en-US" sz="1200" dirty="0" err="1"/>
              <a:t>기자명</a:t>
            </a:r>
            <a:r>
              <a:rPr lang="ko-KR" altLang="en-US" sz="1200" dirty="0"/>
              <a:t> 정혜윤 기자   승인 </a:t>
            </a:r>
            <a:r>
              <a:rPr lang="en-US" altLang="ko-KR" sz="1200" dirty="0"/>
              <a:t>2022.12.08 </a:t>
            </a:r>
            <a:r>
              <a:rPr lang="en-US" altLang="ko-KR" sz="1200" dirty="0" smtClean="0"/>
              <a:t>00:10</a:t>
            </a:r>
          </a:p>
          <a:p>
            <a:r>
              <a:rPr lang="ko-KR" altLang="en-US" dirty="0"/>
              <a:t>탄소중립</a:t>
            </a:r>
            <a:r>
              <a:rPr lang="en-US" altLang="ko-KR" dirty="0"/>
              <a:t>·</a:t>
            </a:r>
            <a:r>
              <a:rPr lang="ko-KR" altLang="en-US" dirty="0"/>
              <a:t>녹색성장 조례 제정</a:t>
            </a:r>
          </a:p>
          <a:p>
            <a:r>
              <a:rPr lang="ko-KR" altLang="en-US" sz="1400" dirty="0"/>
              <a:t>울산 중구의회</a:t>
            </a:r>
            <a:r>
              <a:rPr lang="en-US" altLang="ko-KR" sz="1400" dirty="0"/>
              <a:t>(</a:t>
            </a:r>
            <a:r>
              <a:rPr lang="ko-KR" altLang="en-US" sz="1400" dirty="0"/>
              <a:t>의장 강혜순</a:t>
            </a:r>
            <a:r>
              <a:rPr lang="en-US" altLang="ko-KR" sz="1400" dirty="0"/>
              <a:t>)</a:t>
            </a:r>
            <a:r>
              <a:rPr lang="ko-KR" altLang="en-US" sz="1400" dirty="0"/>
              <a:t>가 기후변화 위기 대응을 위한 자치단체의 노력을 담은 조례 제정에 나섰다</a:t>
            </a:r>
            <a:r>
              <a:rPr lang="en-US" altLang="ko-KR" sz="1400" dirty="0"/>
              <a:t>.</a:t>
            </a:r>
          </a:p>
          <a:p>
            <a:r>
              <a:rPr lang="en-US" altLang="ko-KR" sz="1400" dirty="0" smtClean="0"/>
              <a:t>7</a:t>
            </a:r>
            <a:r>
              <a:rPr lang="ko-KR" altLang="en-US" sz="1400" dirty="0"/>
              <a:t>일 중구의회에 따르면 홍영진 의원이 대표 발의한 ‘울산광역시 중구 기후위기 대응을 위한 탄소중립</a:t>
            </a:r>
            <a:r>
              <a:rPr lang="en-US" altLang="ko-KR" sz="1400" dirty="0"/>
              <a:t>·</a:t>
            </a:r>
            <a:r>
              <a:rPr lang="ko-KR" altLang="en-US" sz="1400" dirty="0"/>
              <a:t>녹색성장 기본 조례</a:t>
            </a:r>
            <a:r>
              <a:rPr lang="en-US" altLang="ko-KR" sz="1400" dirty="0"/>
              <a:t>(</a:t>
            </a:r>
            <a:r>
              <a:rPr lang="ko-KR" altLang="en-US" sz="1400" dirty="0"/>
              <a:t>안</a:t>
            </a:r>
            <a:r>
              <a:rPr lang="en-US" altLang="ko-KR" sz="1400" dirty="0"/>
              <a:t>)’</a:t>
            </a:r>
            <a:r>
              <a:rPr lang="ko-KR" altLang="en-US" sz="1400" dirty="0"/>
              <a:t>이 해당 상임위원회 심의를 마쳤다</a:t>
            </a:r>
            <a:r>
              <a:rPr lang="en-US" altLang="ko-KR" sz="1400" dirty="0" smtClean="0"/>
              <a:t>. </a:t>
            </a:r>
            <a:endParaRPr lang="en-US" altLang="ko-KR" sz="1400" dirty="0"/>
          </a:p>
          <a:p>
            <a:r>
              <a:rPr lang="ko-KR" altLang="en-US" sz="1400" dirty="0" smtClean="0"/>
              <a:t>이번 </a:t>
            </a:r>
            <a:r>
              <a:rPr lang="ko-KR" altLang="en-US" sz="1400" dirty="0"/>
              <a:t>조례는 지난 </a:t>
            </a:r>
            <a:r>
              <a:rPr lang="en-US" altLang="ko-KR" sz="1400" dirty="0"/>
              <a:t>9</a:t>
            </a:r>
            <a:r>
              <a:rPr lang="ko-KR" altLang="en-US" sz="1400" dirty="0"/>
              <a:t>월</a:t>
            </a:r>
            <a:r>
              <a:rPr lang="en-US" altLang="ko-KR" sz="1400" dirty="0"/>
              <a:t>25</a:t>
            </a:r>
            <a:r>
              <a:rPr lang="ko-KR" altLang="en-US" sz="1400" dirty="0"/>
              <a:t>일 시행된 ‘기후위기 대응을 위한 탄소중립</a:t>
            </a:r>
            <a:r>
              <a:rPr lang="en-US" altLang="ko-KR" sz="1400" dirty="0"/>
              <a:t>·</a:t>
            </a:r>
            <a:r>
              <a:rPr lang="ko-KR" altLang="en-US" sz="1400" dirty="0"/>
              <a:t>녹색성장 기본법’에 따라 지방자치단체 차원에서 기후위기 적응대책을 강화하고 탄소중립사회로의 이행을 촉구하기 위해 마련됐다</a:t>
            </a:r>
            <a:r>
              <a:rPr lang="en-US" altLang="ko-KR" sz="1400" dirty="0"/>
              <a:t>. </a:t>
            </a:r>
            <a:r>
              <a:rPr lang="ko-KR" altLang="en-US" sz="1400" dirty="0"/>
              <a:t>조례에는 우선 탄소중립</a:t>
            </a:r>
            <a:r>
              <a:rPr lang="en-US" altLang="ko-KR" sz="1400" dirty="0"/>
              <a:t>·</a:t>
            </a:r>
            <a:r>
              <a:rPr lang="ko-KR" altLang="en-US" sz="1400" dirty="0"/>
              <a:t>녹색성장의 기본원칙으로 탄소중립사회로의 이행과 경제</a:t>
            </a:r>
            <a:r>
              <a:rPr lang="en-US" altLang="ko-KR" sz="1400" dirty="0"/>
              <a:t>·</a:t>
            </a:r>
            <a:r>
              <a:rPr lang="ko-KR" altLang="en-US" sz="1400" dirty="0"/>
              <a:t>사회</a:t>
            </a:r>
            <a:r>
              <a:rPr lang="en-US" altLang="ko-KR" sz="1400" dirty="0"/>
              <a:t>·</a:t>
            </a:r>
            <a:r>
              <a:rPr lang="ko-KR" altLang="en-US" sz="1400" dirty="0"/>
              <a:t>환경 등 전 분야에 온실가스 감축 및 기후위기 적응시책 수립</a:t>
            </a:r>
            <a:r>
              <a:rPr lang="en-US" altLang="ko-KR" sz="1400" dirty="0"/>
              <a:t>·</a:t>
            </a:r>
            <a:r>
              <a:rPr lang="ko-KR" altLang="en-US" sz="1400" dirty="0"/>
              <a:t>시행</a:t>
            </a:r>
            <a:r>
              <a:rPr lang="en-US" altLang="ko-KR" sz="1400" dirty="0"/>
              <a:t>, </a:t>
            </a:r>
            <a:r>
              <a:rPr lang="ko-KR" altLang="en-US" sz="1400" dirty="0"/>
              <a:t>탄소중립 취약계층의 보호</a:t>
            </a:r>
            <a:r>
              <a:rPr lang="en-US" altLang="ko-KR" sz="1400" dirty="0"/>
              <a:t>, </a:t>
            </a:r>
            <a:r>
              <a:rPr lang="ko-KR" altLang="en-US" sz="1400" dirty="0"/>
              <a:t>녹색기술 및 산업 투자지원</a:t>
            </a:r>
            <a:r>
              <a:rPr lang="en-US" altLang="ko-KR" sz="1400" dirty="0"/>
              <a:t>, </a:t>
            </a:r>
            <a:r>
              <a:rPr lang="ko-KR" altLang="en-US" sz="1400" dirty="0"/>
              <a:t>탄소중립사회 진입에 구민의 민주적 참여 보장 등을 명시했다</a:t>
            </a:r>
            <a:r>
              <a:rPr lang="en-US" altLang="ko-KR" sz="1400" dirty="0"/>
              <a:t>. </a:t>
            </a:r>
            <a:r>
              <a:rPr lang="ko-KR" altLang="en-US" sz="1400" dirty="0"/>
              <a:t>특히 향후 구청이 시행주체가 되는 사업에는 온실가스 배출이 최소화되도록 하고 구민의 적극적 참여를 제시했다</a:t>
            </a:r>
            <a:r>
              <a:rPr lang="en-US" altLang="ko-KR" sz="1400" dirty="0"/>
              <a:t>.</a:t>
            </a:r>
          </a:p>
          <a:p>
            <a:r>
              <a:rPr lang="ko-KR" altLang="en-US" sz="1400" dirty="0" smtClean="0"/>
              <a:t>이 </a:t>
            </a:r>
            <a:r>
              <a:rPr lang="ko-KR" altLang="en-US" sz="1400" dirty="0"/>
              <a:t>조례는 오는 </a:t>
            </a:r>
            <a:r>
              <a:rPr lang="en-US" altLang="ko-KR" sz="1400" dirty="0"/>
              <a:t>15</a:t>
            </a:r>
            <a:r>
              <a:rPr lang="ko-KR" altLang="en-US" sz="1400" dirty="0"/>
              <a:t>일 열리는 제</a:t>
            </a:r>
            <a:r>
              <a:rPr lang="en-US" altLang="ko-KR" sz="1400" dirty="0"/>
              <a:t>251</a:t>
            </a:r>
            <a:r>
              <a:rPr lang="ko-KR" altLang="en-US" sz="1400" dirty="0"/>
              <a:t>회 중구의회 </a:t>
            </a:r>
            <a:r>
              <a:rPr lang="ko-KR" altLang="en-US" sz="1400" dirty="0" err="1"/>
              <a:t>정례회</a:t>
            </a:r>
            <a:r>
              <a:rPr lang="ko-KR" altLang="en-US" sz="1400" dirty="0"/>
              <a:t> 제</a:t>
            </a:r>
            <a:r>
              <a:rPr lang="en-US" altLang="ko-KR" sz="1400" dirty="0"/>
              <a:t>2</a:t>
            </a:r>
            <a:r>
              <a:rPr lang="ko-KR" altLang="en-US" sz="1400" dirty="0"/>
              <a:t>차 본회의에서 최종 의결을 거친 뒤 공표될 예정이다</a:t>
            </a:r>
            <a:r>
              <a:rPr lang="en-US" altLang="ko-KR" sz="1400" dirty="0"/>
              <a:t>.</a:t>
            </a:r>
            <a:endParaRPr lang="ko-KR" altLang="en-US" sz="1400" dirty="0"/>
          </a:p>
        </p:txBody>
      </p:sp>
    </p:spTree>
    <p:extLst>
      <p:ext uri="{BB962C8B-B14F-4D97-AF65-F5344CB8AC3E}">
        <p14:creationId xmlns:p14="http://schemas.microsoft.com/office/powerpoint/2010/main" val="41786776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92</a:t>
            </a:fld>
            <a:endParaRPr lang="ko-KR" altLang="en-US"/>
          </a:p>
        </p:txBody>
      </p:sp>
      <p:sp>
        <p:nvSpPr>
          <p:cNvPr id="3" name="직사각형 2"/>
          <p:cNvSpPr/>
          <p:nvPr/>
        </p:nvSpPr>
        <p:spPr>
          <a:xfrm>
            <a:off x="755576" y="548680"/>
            <a:ext cx="7992888" cy="5232202"/>
          </a:xfrm>
          <a:prstGeom prst="rect">
            <a:avLst/>
          </a:prstGeom>
        </p:spPr>
        <p:txBody>
          <a:bodyPr wrap="square">
            <a:spAutoFit/>
          </a:bodyPr>
          <a:lstStyle/>
          <a:p>
            <a:r>
              <a:rPr lang="en-US" altLang="ko-KR" dirty="0">
                <a:hlinkClick r:id="rId2"/>
              </a:rPr>
              <a:t>http://</a:t>
            </a:r>
            <a:r>
              <a:rPr lang="en-US" altLang="ko-KR" dirty="0" smtClean="0">
                <a:hlinkClick r:id="rId2"/>
              </a:rPr>
              <a:t>www.kihoilbo.co.kr/news/articleView.html?idxno=1032103</a:t>
            </a:r>
            <a:endParaRPr lang="en-US" altLang="ko-KR" dirty="0" smtClean="0"/>
          </a:p>
          <a:p>
            <a:r>
              <a:rPr lang="ko-KR" altLang="en-US" dirty="0"/>
              <a:t>의정부시 탄소중립 지원센터 공모</a:t>
            </a:r>
          </a:p>
          <a:p>
            <a:r>
              <a:rPr lang="ko-KR" altLang="en-US" dirty="0"/>
              <a:t>市 </a:t>
            </a:r>
            <a:r>
              <a:rPr lang="ko-KR" altLang="en-US" dirty="0" err="1"/>
              <a:t>심사위</a:t>
            </a:r>
            <a:r>
              <a:rPr lang="ko-KR" altLang="en-US" dirty="0"/>
              <a:t> 구성해 내달 </a:t>
            </a:r>
            <a:r>
              <a:rPr lang="en-US" altLang="ko-KR" dirty="0"/>
              <a:t>1</a:t>
            </a:r>
            <a:r>
              <a:rPr lang="ko-KR" altLang="en-US" dirty="0"/>
              <a:t>곳 지정 </a:t>
            </a:r>
            <a:r>
              <a:rPr lang="ko-KR" altLang="en-US" dirty="0" err="1"/>
              <a:t>지자체</a:t>
            </a:r>
            <a:r>
              <a:rPr lang="ko-KR" altLang="en-US" dirty="0"/>
              <a:t> 녹색성장 기본계획 수립</a:t>
            </a:r>
          </a:p>
          <a:p>
            <a:r>
              <a:rPr lang="ko-KR" altLang="en-US" sz="1400" dirty="0" err="1"/>
              <a:t>기자명</a:t>
            </a:r>
            <a:r>
              <a:rPr lang="ko-KR" altLang="en-US" sz="1400" dirty="0"/>
              <a:t> 안유신 기자   입력 </a:t>
            </a:r>
            <a:r>
              <a:rPr lang="en-US" altLang="ko-KR" sz="1400" dirty="0" smtClean="0"/>
              <a:t>2023.05.23</a:t>
            </a:r>
          </a:p>
          <a:p>
            <a:endParaRPr lang="en-US" altLang="ko-KR" sz="1400" dirty="0"/>
          </a:p>
          <a:p>
            <a:r>
              <a:rPr lang="ko-KR" altLang="en-US" sz="1400" dirty="0"/>
              <a:t>의정부시가 ‘기후위기 대응을 위한 탄소중립</a:t>
            </a:r>
            <a:r>
              <a:rPr lang="en-US" altLang="ko-KR" sz="1400" dirty="0"/>
              <a:t>·</a:t>
            </a:r>
            <a:r>
              <a:rPr lang="ko-KR" altLang="en-US" sz="1400" dirty="0"/>
              <a:t>녹색성장 기본법’ 제</a:t>
            </a:r>
            <a:r>
              <a:rPr lang="en-US" altLang="ko-KR" sz="1400" dirty="0"/>
              <a:t>68</a:t>
            </a:r>
            <a:r>
              <a:rPr lang="ko-KR" altLang="en-US" sz="1400" dirty="0"/>
              <a:t>조에 근거해 의정부시 탄소중립 지원센터 </a:t>
            </a:r>
            <a:r>
              <a:rPr lang="en-US" altLang="ko-KR" sz="1400" dirty="0"/>
              <a:t>1</a:t>
            </a:r>
            <a:r>
              <a:rPr lang="ko-KR" altLang="en-US" sz="1400" dirty="0"/>
              <a:t>곳을 공모한다</a:t>
            </a:r>
            <a:r>
              <a:rPr lang="en-US" altLang="ko-KR" sz="1400" dirty="0"/>
              <a:t>.</a:t>
            </a:r>
          </a:p>
          <a:p>
            <a:r>
              <a:rPr lang="en-US" altLang="ko-KR" sz="1400" dirty="0"/>
              <a:t>22</a:t>
            </a:r>
            <a:r>
              <a:rPr lang="ko-KR" altLang="en-US" sz="1400" dirty="0"/>
              <a:t>일 시에 따르면 이번 공모는 지역 탄소중립과 녹색성장에 관한 계획 수립</a:t>
            </a:r>
            <a:r>
              <a:rPr lang="en-US" altLang="ko-KR" sz="1400" dirty="0"/>
              <a:t>·</a:t>
            </a:r>
            <a:r>
              <a:rPr lang="ko-KR" altLang="en-US" sz="1400" dirty="0"/>
              <a:t>시행과 에너지 전환 촉진을 통해 탄소중립 사회로의 이행</a:t>
            </a:r>
            <a:r>
              <a:rPr lang="en-US" altLang="ko-KR" sz="1400" dirty="0"/>
              <a:t>, </a:t>
            </a:r>
            <a:r>
              <a:rPr lang="ko-KR" altLang="en-US" sz="1400" dirty="0"/>
              <a:t>녹색성장 추진 지원이 목적이다</a:t>
            </a:r>
            <a:r>
              <a:rPr lang="en-US" altLang="ko-KR" sz="1400" dirty="0"/>
              <a:t>.</a:t>
            </a:r>
          </a:p>
          <a:p>
            <a:r>
              <a:rPr lang="ko-KR" altLang="en-US" sz="1400" dirty="0" smtClean="0"/>
              <a:t>지정기간은 </a:t>
            </a:r>
            <a:r>
              <a:rPr lang="ko-KR" altLang="en-US" sz="1400" dirty="0"/>
              <a:t>지정일로부터 </a:t>
            </a:r>
            <a:r>
              <a:rPr lang="en-US" altLang="ko-KR" sz="1400" dirty="0"/>
              <a:t>2026</a:t>
            </a:r>
            <a:r>
              <a:rPr lang="ko-KR" altLang="en-US" sz="1400" dirty="0"/>
              <a:t>년 </a:t>
            </a:r>
            <a:r>
              <a:rPr lang="en-US" altLang="ko-KR" sz="1400" dirty="0"/>
              <a:t>12</a:t>
            </a:r>
            <a:r>
              <a:rPr lang="ko-KR" altLang="en-US" sz="1400" dirty="0"/>
              <a:t>월 </a:t>
            </a:r>
            <a:r>
              <a:rPr lang="en-US" altLang="ko-KR" sz="1400" dirty="0"/>
              <a:t>31</a:t>
            </a:r>
            <a:r>
              <a:rPr lang="ko-KR" altLang="en-US" sz="1400" dirty="0"/>
              <a:t>일까지로</a:t>
            </a:r>
            <a:r>
              <a:rPr lang="en-US" altLang="ko-KR" sz="1400" dirty="0"/>
              <a:t>, </a:t>
            </a:r>
            <a:r>
              <a:rPr lang="ko-KR" altLang="en-US" sz="1400" dirty="0"/>
              <a:t>센터의 사업성 평가를 매년 실시해 결과에 따라 지정을 취소하거나 지정기간을 연장한다</a:t>
            </a:r>
            <a:r>
              <a:rPr lang="en-US" altLang="ko-KR" sz="1400" dirty="0"/>
              <a:t>. </a:t>
            </a:r>
            <a:r>
              <a:rPr lang="ko-KR" altLang="en-US" sz="1400" dirty="0"/>
              <a:t>지원 예산은 총 </a:t>
            </a:r>
            <a:r>
              <a:rPr lang="en-US" altLang="ko-KR" sz="1400" dirty="0"/>
              <a:t>2</a:t>
            </a:r>
            <a:r>
              <a:rPr lang="ko-KR" altLang="en-US" sz="1400" dirty="0"/>
              <a:t>억 원으로</a:t>
            </a:r>
            <a:r>
              <a:rPr lang="en-US" altLang="ko-KR" sz="1400" dirty="0"/>
              <a:t>, </a:t>
            </a:r>
            <a:r>
              <a:rPr lang="ko-KR" altLang="en-US" sz="1400" dirty="0"/>
              <a:t>국비와 시비를 </a:t>
            </a:r>
            <a:r>
              <a:rPr lang="en-US" altLang="ko-KR" sz="1400" dirty="0"/>
              <a:t>50%</a:t>
            </a:r>
            <a:r>
              <a:rPr lang="ko-KR" altLang="en-US" sz="1400" dirty="0"/>
              <a:t>씩 매칭한다</a:t>
            </a:r>
            <a:r>
              <a:rPr lang="en-US" altLang="ko-KR" sz="1400" dirty="0"/>
              <a:t>.</a:t>
            </a:r>
          </a:p>
          <a:p>
            <a:r>
              <a:rPr lang="ko-KR" altLang="en-US" sz="1400" dirty="0" smtClean="0"/>
              <a:t>신청 </a:t>
            </a:r>
            <a:r>
              <a:rPr lang="ko-KR" altLang="en-US" sz="1400" dirty="0"/>
              <a:t>자격은 기후위기 대응을 위한 탄소중립</a:t>
            </a:r>
            <a:r>
              <a:rPr lang="en-US" altLang="ko-KR" sz="1400" dirty="0"/>
              <a:t>·</a:t>
            </a:r>
            <a:r>
              <a:rPr lang="ko-KR" altLang="en-US" sz="1400" dirty="0"/>
              <a:t>녹색성장 기본법 시행령 제</a:t>
            </a:r>
            <a:r>
              <a:rPr lang="en-US" altLang="ko-KR" sz="1400" dirty="0"/>
              <a:t>63</a:t>
            </a:r>
            <a:r>
              <a:rPr lang="ko-KR" altLang="en-US" sz="1400" dirty="0"/>
              <a:t>조 제</a:t>
            </a:r>
            <a:r>
              <a:rPr lang="en-US" altLang="ko-KR" sz="1400" dirty="0"/>
              <a:t>1</a:t>
            </a:r>
            <a:r>
              <a:rPr lang="ko-KR" altLang="en-US" sz="1400" dirty="0"/>
              <a:t>항에 따른 기관과 단체로서 지방자치단체 소속 기관</a:t>
            </a:r>
            <a:r>
              <a:rPr lang="en-US" altLang="ko-KR" sz="1400" dirty="0"/>
              <a:t>, </a:t>
            </a:r>
            <a:r>
              <a:rPr lang="ko-KR" altLang="en-US" sz="1400" dirty="0"/>
              <a:t>국공립 연구기관 또는 지방자치단체 출연 연구원</a:t>
            </a:r>
            <a:r>
              <a:rPr lang="en-US" altLang="ko-KR" sz="1400" dirty="0"/>
              <a:t>, </a:t>
            </a:r>
            <a:r>
              <a:rPr lang="ko-KR" altLang="en-US" sz="1400" dirty="0"/>
              <a:t>고등교육법 제</a:t>
            </a:r>
            <a:r>
              <a:rPr lang="en-US" altLang="ko-KR" sz="1400" dirty="0"/>
              <a:t>2</a:t>
            </a:r>
            <a:r>
              <a:rPr lang="ko-KR" altLang="en-US" sz="1400" dirty="0"/>
              <a:t>조에 따른 학교</a:t>
            </a:r>
            <a:r>
              <a:rPr lang="en-US" altLang="ko-KR" sz="1400" dirty="0"/>
              <a:t>, </a:t>
            </a:r>
            <a:r>
              <a:rPr lang="ko-KR" altLang="en-US" sz="1400" dirty="0"/>
              <a:t>한국과학기술원</a:t>
            </a:r>
            <a:r>
              <a:rPr lang="en-US" altLang="ko-KR" sz="1400" dirty="0"/>
              <a:t>, </a:t>
            </a:r>
            <a:r>
              <a:rPr lang="ko-KR" altLang="en-US" sz="1400" dirty="0"/>
              <a:t>광주과학기술원</a:t>
            </a:r>
            <a:r>
              <a:rPr lang="en-US" altLang="ko-KR" sz="1400" dirty="0"/>
              <a:t>, </a:t>
            </a:r>
            <a:r>
              <a:rPr lang="ko-KR" altLang="en-US" sz="1400" dirty="0"/>
              <a:t>대구경북과학기술원</a:t>
            </a:r>
            <a:r>
              <a:rPr lang="en-US" altLang="ko-KR" sz="1400" dirty="0"/>
              <a:t>, </a:t>
            </a:r>
            <a:r>
              <a:rPr lang="ko-KR" altLang="en-US" sz="1400" dirty="0"/>
              <a:t>울산과학기술원</a:t>
            </a:r>
            <a:r>
              <a:rPr lang="en-US" altLang="ko-KR" sz="1400" dirty="0"/>
              <a:t>, </a:t>
            </a:r>
            <a:r>
              <a:rPr lang="ko-KR" altLang="en-US" sz="1400" dirty="0"/>
              <a:t>그 밖에 제</a:t>
            </a:r>
            <a:r>
              <a:rPr lang="en-US" altLang="ko-KR" sz="1400" dirty="0"/>
              <a:t>3</a:t>
            </a:r>
            <a:r>
              <a:rPr lang="ko-KR" altLang="en-US" sz="1400" dirty="0"/>
              <a:t>항 각 호 요건을 갖춘 기관</a:t>
            </a:r>
            <a:r>
              <a:rPr lang="en-US" altLang="ko-KR" sz="1400" dirty="0"/>
              <a:t>·</a:t>
            </a:r>
            <a:r>
              <a:rPr lang="ko-KR" altLang="en-US" sz="1400" dirty="0"/>
              <a:t>단체로서 조례로 정하는 기관</a:t>
            </a:r>
            <a:r>
              <a:rPr lang="en-US" altLang="ko-KR" sz="1400" dirty="0"/>
              <a:t>·</a:t>
            </a:r>
            <a:r>
              <a:rPr lang="ko-KR" altLang="en-US" sz="1400" dirty="0"/>
              <a:t>단체다</a:t>
            </a:r>
            <a:r>
              <a:rPr lang="en-US" altLang="ko-KR" sz="1400" dirty="0"/>
              <a:t>.</a:t>
            </a:r>
          </a:p>
          <a:p>
            <a:r>
              <a:rPr lang="ko-KR" altLang="en-US" sz="1400" dirty="0" smtClean="0"/>
              <a:t>시는 </a:t>
            </a:r>
            <a:r>
              <a:rPr lang="ko-KR" altLang="en-US" sz="1400" dirty="0"/>
              <a:t>지정계획을 </a:t>
            </a:r>
            <a:r>
              <a:rPr lang="en-US" altLang="ko-KR" sz="1400" dirty="0"/>
              <a:t>6</a:t>
            </a:r>
            <a:r>
              <a:rPr lang="ko-KR" altLang="en-US" sz="1400" dirty="0"/>
              <a:t>월 </a:t>
            </a:r>
            <a:r>
              <a:rPr lang="en-US" altLang="ko-KR" sz="1400" dirty="0"/>
              <a:t>12</a:t>
            </a:r>
            <a:r>
              <a:rPr lang="ko-KR" altLang="en-US" sz="1400" dirty="0"/>
              <a:t>일까지 공고하고 심사위원회 구성과 평가를 </a:t>
            </a:r>
            <a:r>
              <a:rPr lang="en-US" altLang="ko-KR" sz="1400" dirty="0"/>
              <a:t>6</a:t>
            </a:r>
            <a:r>
              <a:rPr lang="ko-KR" altLang="en-US" sz="1400" dirty="0"/>
              <a:t>월 중 마무리한 후 센터를 지정할 예정이다</a:t>
            </a:r>
            <a:r>
              <a:rPr lang="en-US" altLang="ko-KR" sz="1400" dirty="0"/>
              <a:t>. </a:t>
            </a:r>
            <a:r>
              <a:rPr lang="ko-KR" altLang="en-US" sz="1400" dirty="0"/>
              <a:t>최종 결과는 시 홈페이지에서 공고하고 개별 통보할 예정이다</a:t>
            </a:r>
            <a:r>
              <a:rPr lang="en-US" altLang="ko-KR" sz="1400" dirty="0"/>
              <a:t>.</a:t>
            </a:r>
          </a:p>
          <a:p>
            <a:r>
              <a:rPr lang="ko-KR" altLang="en-US" sz="1400" dirty="0" smtClean="0"/>
              <a:t>주요 </a:t>
            </a:r>
            <a:r>
              <a:rPr lang="ko-KR" altLang="en-US" sz="1400" dirty="0"/>
              <a:t>사업은 ▶관련법이 정한 </a:t>
            </a:r>
            <a:r>
              <a:rPr lang="ko-KR" altLang="en-US" sz="1400" dirty="0" err="1"/>
              <a:t>지자체</a:t>
            </a:r>
            <a:r>
              <a:rPr lang="ko-KR" altLang="en-US" sz="1400" dirty="0"/>
              <a:t> 탄소중립</a:t>
            </a:r>
            <a:r>
              <a:rPr lang="en-US" altLang="ko-KR" sz="1400" dirty="0"/>
              <a:t>·</a:t>
            </a:r>
            <a:r>
              <a:rPr lang="ko-KR" altLang="en-US" sz="1400" dirty="0"/>
              <a:t>녹색성장 기본계획 수립</a:t>
            </a:r>
            <a:r>
              <a:rPr lang="en-US" altLang="ko-KR" sz="1400" dirty="0"/>
              <a:t>·</a:t>
            </a:r>
            <a:r>
              <a:rPr lang="ko-KR" altLang="en-US" sz="1400" dirty="0"/>
              <a:t>시행 지원 ▶지방기후 위기적응대책 수립</a:t>
            </a:r>
            <a:r>
              <a:rPr lang="en-US" altLang="ko-KR" sz="1400" dirty="0"/>
              <a:t>·</a:t>
            </a:r>
            <a:r>
              <a:rPr lang="ko-KR" altLang="en-US" sz="1400" dirty="0"/>
              <a:t>시행 지원 ▶에너지 전환 촉진과 전환 모델의 개발과 확산 지원 ▶시행령이 정한 지역 탄소중립 참여와 인식 제고 방안 발굴</a:t>
            </a:r>
            <a:r>
              <a:rPr lang="en-US" altLang="ko-KR" sz="1400" dirty="0"/>
              <a:t>, </a:t>
            </a:r>
            <a:r>
              <a:rPr lang="ko-KR" altLang="en-US" sz="1400" dirty="0"/>
              <a:t>그 시행의 지원 ▶조사연구와 교육</a:t>
            </a:r>
            <a:r>
              <a:rPr lang="en-US" altLang="ko-KR" sz="1400" dirty="0"/>
              <a:t>·</a:t>
            </a:r>
            <a:r>
              <a:rPr lang="ko-KR" altLang="en-US" sz="1400" dirty="0"/>
              <a:t>홍보사업 ▶외국 지방자치단체와 탄소중립 사업 협력이다</a:t>
            </a:r>
          </a:p>
          <a:p>
            <a:r>
              <a:rPr lang="ko-KR" altLang="en-US" sz="1400" dirty="0" smtClean="0"/>
              <a:t>출처 </a:t>
            </a:r>
            <a:r>
              <a:rPr lang="en-US" altLang="ko-KR" sz="1400" dirty="0"/>
              <a:t>: </a:t>
            </a:r>
            <a:r>
              <a:rPr lang="ko-KR" altLang="en-US" sz="1400" dirty="0"/>
              <a:t>기호일보 </a:t>
            </a:r>
            <a:r>
              <a:rPr lang="en-US" altLang="ko-KR" sz="1400" dirty="0"/>
              <a:t>- </a:t>
            </a:r>
            <a:r>
              <a:rPr lang="ko-KR" altLang="en-US" sz="1400" dirty="0"/>
              <a:t>아침을 여는 신문</a:t>
            </a:r>
            <a:r>
              <a:rPr lang="en-US" altLang="ko-KR" sz="1400" dirty="0"/>
              <a:t>(http://www.kihoilbo.co.kr)</a:t>
            </a:r>
            <a:endParaRPr lang="ko-KR" altLang="en-US" sz="1400" dirty="0"/>
          </a:p>
        </p:txBody>
      </p:sp>
    </p:spTree>
    <p:extLst>
      <p:ext uri="{BB962C8B-B14F-4D97-AF65-F5344CB8AC3E}">
        <p14:creationId xmlns:p14="http://schemas.microsoft.com/office/powerpoint/2010/main" val="34845099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93</a:t>
            </a:fld>
            <a:endParaRPr lang="ko-KR" altLang="en-US"/>
          </a:p>
        </p:txBody>
      </p:sp>
      <p:sp>
        <p:nvSpPr>
          <p:cNvPr id="3" name="직사각형 2"/>
          <p:cNvSpPr/>
          <p:nvPr/>
        </p:nvSpPr>
        <p:spPr>
          <a:xfrm>
            <a:off x="323528" y="260648"/>
            <a:ext cx="8424936" cy="6124754"/>
          </a:xfrm>
          <a:prstGeom prst="rect">
            <a:avLst/>
          </a:prstGeom>
        </p:spPr>
        <p:txBody>
          <a:bodyPr wrap="square">
            <a:spAutoFit/>
          </a:bodyPr>
          <a:lstStyle/>
          <a:p>
            <a:r>
              <a:rPr lang="ko-KR" altLang="en-US" sz="1600" dirty="0"/>
              <a:t> 제</a:t>
            </a:r>
            <a:r>
              <a:rPr lang="en-US" altLang="ko-KR" sz="1600" dirty="0"/>
              <a:t>7</a:t>
            </a:r>
            <a:r>
              <a:rPr lang="ko-KR" altLang="en-US" sz="1600" dirty="0"/>
              <a:t>장 정의로운 </a:t>
            </a:r>
            <a:r>
              <a:rPr lang="ko-KR" altLang="en-US" sz="1600" dirty="0" smtClean="0"/>
              <a:t>전환</a:t>
            </a:r>
            <a:endParaRPr lang="en-US" altLang="ko-KR" sz="1600" dirty="0" smtClean="0"/>
          </a:p>
          <a:p>
            <a:r>
              <a:rPr lang="ko-KR" altLang="en-US" sz="1400" dirty="0"/>
              <a:t>제</a:t>
            </a:r>
            <a:r>
              <a:rPr lang="en-US" altLang="ko-KR" sz="1400" dirty="0"/>
              <a:t>47</a:t>
            </a:r>
            <a:r>
              <a:rPr lang="ko-KR" altLang="en-US" sz="1400" dirty="0"/>
              <a:t>조</a:t>
            </a:r>
            <a:r>
              <a:rPr lang="en-US" altLang="ko-KR" sz="1400" dirty="0"/>
              <a:t>(</a:t>
            </a:r>
            <a:r>
              <a:rPr lang="ko-KR" altLang="en-US" sz="1400" dirty="0"/>
              <a:t>기후위기 </a:t>
            </a:r>
            <a:r>
              <a:rPr lang="ko-KR" altLang="en-US" sz="1400" dirty="0" err="1"/>
              <a:t>사회안전망의</a:t>
            </a:r>
            <a:r>
              <a:rPr lang="ko-KR" altLang="en-US" sz="1400" dirty="0"/>
              <a:t> 마련</a:t>
            </a:r>
            <a:r>
              <a:rPr lang="en-US" altLang="ko-KR" sz="1400" dirty="0"/>
              <a:t>) </a:t>
            </a:r>
            <a:r>
              <a:rPr lang="en-US" altLang="ko-KR" sz="1200" dirty="0"/>
              <a:t>① </a:t>
            </a:r>
            <a:r>
              <a:rPr lang="ko-KR" altLang="en-US" sz="1200" dirty="0"/>
              <a:t>정부는 기후위기에 취약한 계층 등의 현황과 일자리 감소</a:t>
            </a:r>
            <a:r>
              <a:rPr lang="en-US" altLang="ko-KR" sz="1200" dirty="0"/>
              <a:t>, </a:t>
            </a:r>
            <a:r>
              <a:rPr lang="ko-KR" altLang="en-US" sz="1200" dirty="0"/>
              <a:t>지역경제의 영향 등 </a:t>
            </a:r>
            <a:r>
              <a:rPr lang="ko-KR" altLang="en-US" sz="1200" dirty="0" err="1"/>
              <a:t>사회적ㆍ경제적</a:t>
            </a:r>
            <a:r>
              <a:rPr lang="ko-KR" altLang="en-US" sz="1200" dirty="0"/>
              <a:t> 불평등이 심화되는 지역 및 산업의 현황을 파악하고 이에 대한 지원 대책과 재난대비 역량을 강화할 수 있는 방안을 마련하여야 한다</a:t>
            </a:r>
            <a:r>
              <a:rPr lang="en-US" altLang="ko-KR" sz="1200" dirty="0"/>
              <a:t>.</a:t>
            </a:r>
          </a:p>
          <a:p>
            <a:r>
              <a:rPr lang="en-US" altLang="ko-KR" sz="1200" dirty="0" smtClean="0"/>
              <a:t>② </a:t>
            </a:r>
            <a:r>
              <a:rPr lang="ko-KR" altLang="en-US" sz="1200" dirty="0"/>
              <a:t>정부는 탄소중립 사회로의 이행에 있어 사업전환 및 구조적 실업에 따른 피해를 최소화하기 위하여 실업의 발생 등 고용상태의 영향을 대통령령으로 정하는 바에 따라 정기적으로 조사하고</a:t>
            </a:r>
            <a:r>
              <a:rPr lang="en-US" altLang="ko-KR" sz="1200" dirty="0"/>
              <a:t>, </a:t>
            </a:r>
            <a:r>
              <a:rPr lang="ko-KR" altLang="en-US" sz="1200" dirty="0"/>
              <a:t>재교육</a:t>
            </a:r>
            <a:r>
              <a:rPr lang="en-US" altLang="ko-KR" sz="1200" dirty="0"/>
              <a:t>, </a:t>
            </a:r>
            <a:r>
              <a:rPr lang="ko-KR" altLang="en-US" sz="1200" dirty="0"/>
              <a:t>재취업 및 전직</a:t>
            </a:r>
            <a:r>
              <a:rPr lang="en-US" altLang="ko-KR" sz="1200" dirty="0"/>
              <a:t>(</a:t>
            </a:r>
            <a:r>
              <a:rPr lang="ko-KR" altLang="en-US" sz="1200" dirty="0"/>
              <a:t>轉職</a:t>
            </a:r>
            <a:r>
              <a:rPr lang="en-US" altLang="ko-KR" sz="1200" dirty="0"/>
              <a:t>) </a:t>
            </a:r>
            <a:r>
              <a:rPr lang="ko-KR" altLang="en-US" sz="1200" dirty="0"/>
              <a:t>등을 지원하거나 생활지원을 하기 위한 방안을 마련하여야 한다</a:t>
            </a:r>
            <a:r>
              <a:rPr lang="en-US" altLang="ko-KR" sz="1200" dirty="0"/>
              <a:t>.</a:t>
            </a:r>
          </a:p>
          <a:p>
            <a:r>
              <a:rPr lang="ko-KR" altLang="en-US" sz="1400" dirty="0" smtClean="0"/>
              <a:t> </a:t>
            </a:r>
            <a:r>
              <a:rPr lang="ko-KR" altLang="en-US" sz="1400" dirty="0"/>
              <a:t>제</a:t>
            </a:r>
            <a:r>
              <a:rPr lang="en-US" altLang="ko-KR" sz="1400" dirty="0"/>
              <a:t>48</a:t>
            </a:r>
            <a:r>
              <a:rPr lang="ko-KR" altLang="en-US" sz="1400" dirty="0"/>
              <a:t>조</a:t>
            </a:r>
            <a:r>
              <a:rPr lang="en-US" altLang="ko-KR" sz="1400" dirty="0"/>
              <a:t>(</a:t>
            </a:r>
            <a:r>
              <a:rPr lang="ko-KR" altLang="en-US" sz="1400" dirty="0" err="1"/>
              <a:t>정의로운전환</a:t>
            </a:r>
            <a:r>
              <a:rPr lang="ko-KR" altLang="en-US" sz="1400" dirty="0"/>
              <a:t> 특별지구의 지정 등</a:t>
            </a:r>
            <a:r>
              <a:rPr lang="en-US" altLang="ko-KR" sz="1400" dirty="0"/>
              <a:t>) </a:t>
            </a:r>
            <a:r>
              <a:rPr lang="en-US" altLang="ko-KR" sz="1200" dirty="0"/>
              <a:t>① </a:t>
            </a:r>
            <a:r>
              <a:rPr lang="ko-KR" altLang="en-US" sz="1200" dirty="0"/>
              <a:t>정부는 다음 각 호의 어느 하나에 해당하는 지역을 위원회의 심의를 거쳐 </a:t>
            </a:r>
            <a:r>
              <a:rPr lang="ko-KR" altLang="en-US" sz="1200" dirty="0" err="1"/>
              <a:t>정의로운전환</a:t>
            </a:r>
            <a:r>
              <a:rPr lang="ko-KR" altLang="en-US" sz="1200" dirty="0"/>
              <a:t> 특별지구</a:t>
            </a:r>
            <a:r>
              <a:rPr lang="en-US" altLang="ko-KR" sz="1200" dirty="0"/>
              <a:t>(</a:t>
            </a:r>
            <a:r>
              <a:rPr lang="ko-KR" altLang="en-US" sz="1200" dirty="0"/>
              <a:t>이하 “</a:t>
            </a:r>
            <a:r>
              <a:rPr lang="ko-KR" altLang="en-US" sz="1200" dirty="0" err="1"/>
              <a:t>특구</a:t>
            </a:r>
            <a:r>
              <a:rPr lang="ko-KR" altLang="en-US" sz="1200" dirty="0"/>
              <a:t>”라 한다</a:t>
            </a:r>
            <a:r>
              <a:rPr lang="en-US" altLang="ko-KR" sz="1200" dirty="0"/>
              <a:t>)</a:t>
            </a:r>
            <a:r>
              <a:rPr lang="ko-KR" altLang="en-US" sz="1200" dirty="0"/>
              <a:t>로 지정할 수 있다</a:t>
            </a:r>
            <a:r>
              <a:rPr lang="en-US" altLang="ko-KR" sz="1200" dirty="0"/>
              <a:t>.</a:t>
            </a:r>
          </a:p>
          <a:p>
            <a:r>
              <a:rPr lang="en-US" altLang="ko-KR" sz="1200" dirty="0" smtClean="0"/>
              <a:t>1</a:t>
            </a:r>
            <a:r>
              <a:rPr lang="en-US" altLang="ko-KR" sz="1200" dirty="0"/>
              <a:t>. </a:t>
            </a:r>
            <a:r>
              <a:rPr lang="ko-KR" altLang="en-US" sz="1200" dirty="0"/>
              <a:t>탄소중립 사회로의 이행 과정에서 급격한 일자리 감소</a:t>
            </a:r>
            <a:r>
              <a:rPr lang="en-US" altLang="ko-KR" sz="1200" dirty="0"/>
              <a:t>, </a:t>
            </a:r>
            <a:r>
              <a:rPr lang="ko-KR" altLang="en-US" sz="1200" dirty="0"/>
              <a:t>지역경제 침체</a:t>
            </a:r>
            <a:r>
              <a:rPr lang="en-US" altLang="ko-KR" sz="1200" dirty="0"/>
              <a:t>, </a:t>
            </a:r>
            <a:r>
              <a:rPr lang="ko-KR" altLang="en-US" sz="1200" dirty="0"/>
              <a:t>산업구조의 변화에 따라 고용환경이 크게 변화되었거나 변화될 것으로 예상되는 지역</a:t>
            </a:r>
          </a:p>
          <a:p>
            <a:r>
              <a:rPr lang="en-US" altLang="ko-KR" sz="1200" dirty="0" smtClean="0"/>
              <a:t>2</a:t>
            </a:r>
            <a:r>
              <a:rPr lang="en-US" altLang="ko-KR" sz="1200" dirty="0"/>
              <a:t>. </a:t>
            </a:r>
            <a:r>
              <a:rPr lang="ko-KR" altLang="en-US" sz="1200" dirty="0"/>
              <a:t>탄소중립 사회로의 이행 과정에서 </a:t>
            </a:r>
            <a:r>
              <a:rPr lang="ko-KR" altLang="en-US" sz="1200" dirty="0" err="1"/>
              <a:t>사회적ㆍ경제적</a:t>
            </a:r>
            <a:r>
              <a:rPr lang="ko-KR" altLang="en-US" sz="1200" dirty="0"/>
              <a:t> 환경의 급격한 변화가 예상되거나 변화된 지역으로서 대통령령으로 정하는 요건을 갖춘 지역</a:t>
            </a:r>
          </a:p>
          <a:p>
            <a:r>
              <a:rPr lang="en-US" altLang="ko-KR" sz="1200" dirty="0" smtClean="0"/>
              <a:t>3</a:t>
            </a:r>
            <a:r>
              <a:rPr lang="en-US" altLang="ko-KR" sz="1200" dirty="0"/>
              <a:t>. </a:t>
            </a:r>
            <a:r>
              <a:rPr lang="ko-KR" altLang="en-US" sz="1200" dirty="0"/>
              <a:t>그 밖에 위원회가 탄소중립 사회로의 이행 과정에서 발생할 수 있는 </a:t>
            </a:r>
            <a:r>
              <a:rPr lang="ko-KR" altLang="en-US" sz="1200" dirty="0" err="1"/>
              <a:t>사회적ㆍ경제적</a:t>
            </a:r>
            <a:r>
              <a:rPr lang="ko-KR" altLang="en-US" sz="1200" dirty="0"/>
              <a:t> 불평등을 해소하기 위하여 </a:t>
            </a:r>
            <a:r>
              <a:rPr lang="ko-KR" altLang="en-US" sz="1200" dirty="0" err="1"/>
              <a:t>특구</a:t>
            </a:r>
            <a:r>
              <a:rPr lang="ko-KR" altLang="en-US" sz="1200" dirty="0"/>
              <a:t> 지정이 필요하다고 인정하는 지역</a:t>
            </a:r>
          </a:p>
          <a:p>
            <a:r>
              <a:rPr lang="ko-KR" altLang="en-US" sz="1200" dirty="0" smtClean="0"/>
              <a:t>② </a:t>
            </a:r>
            <a:r>
              <a:rPr lang="ko-KR" altLang="en-US" sz="1200" dirty="0"/>
              <a:t>정부는 </a:t>
            </a:r>
            <a:r>
              <a:rPr lang="ko-KR" altLang="en-US" sz="1200" dirty="0" err="1"/>
              <a:t>특구로</a:t>
            </a:r>
            <a:r>
              <a:rPr lang="ko-KR" altLang="en-US" sz="1200" dirty="0"/>
              <a:t> 지정된 지역에 대하여 다음 각 호의 지원을 포함하는 대책을 </a:t>
            </a:r>
            <a:r>
              <a:rPr lang="ko-KR" altLang="en-US" sz="1200" dirty="0" err="1"/>
              <a:t>수립ㆍ시행하여야</a:t>
            </a:r>
            <a:r>
              <a:rPr lang="ko-KR" altLang="en-US" sz="1200" dirty="0"/>
              <a:t> 한다</a:t>
            </a:r>
            <a:r>
              <a:rPr lang="en-US" altLang="ko-KR" sz="1200" dirty="0"/>
              <a:t>.</a:t>
            </a:r>
          </a:p>
          <a:p>
            <a:r>
              <a:rPr lang="en-US" altLang="ko-KR" sz="1200" dirty="0" smtClean="0"/>
              <a:t>1</a:t>
            </a:r>
            <a:r>
              <a:rPr lang="en-US" altLang="ko-KR" sz="1200" dirty="0"/>
              <a:t>. </a:t>
            </a:r>
            <a:r>
              <a:rPr lang="ko-KR" altLang="en-US" sz="1200" dirty="0"/>
              <a:t>기업 및 소상공인의 고용안정 및 연구개발</a:t>
            </a:r>
            <a:r>
              <a:rPr lang="en-US" altLang="ko-KR" sz="1200" dirty="0"/>
              <a:t>, </a:t>
            </a:r>
            <a:r>
              <a:rPr lang="ko-KR" altLang="en-US" sz="1200" dirty="0"/>
              <a:t>사업화</a:t>
            </a:r>
            <a:r>
              <a:rPr lang="en-US" altLang="ko-KR" sz="1200" dirty="0"/>
              <a:t>, </a:t>
            </a:r>
            <a:r>
              <a:rPr lang="ko-KR" altLang="en-US" sz="1200" dirty="0"/>
              <a:t>국내 판매 및 수출 지원</a:t>
            </a:r>
          </a:p>
          <a:p>
            <a:r>
              <a:rPr lang="en-US" altLang="ko-KR" sz="1200" dirty="0" smtClean="0"/>
              <a:t>2</a:t>
            </a:r>
            <a:r>
              <a:rPr lang="en-US" altLang="ko-KR" sz="1200" dirty="0"/>
              <a:t>. </a:t>
            </a:r>
            <a:r>
              <a:rPr lang="ko-KR" altLang="en-US" sz="1200" dirty="0"/>
              <a:t>실업 예방</a:t>
            </a:r>
            <a:r>
              <a:rPr lang="en-US" altLang="ko-KR" sz="1200" dirty="0"/>
              <a:t>, </a:t>
            </a:r>
            <a:r>
              <a:rPr lang="ko-KR" altLang="en-US" sz="1200" dirty="0"/>
              <a:t>실업자의 생계 유지 및 재취업 촉진 지원</a:t>
            </a:r>
          </a:p>
          <a:p>
            <a:r>
              <a:rPr lang="en-US" altLang="ko-KR" sz="1200" dirty="0" smtClean="0"/>
              <a:t>3</a:t>
            </a:r>
            <a:r>
              <a:rPr lang="en-US" altLang="ko-KR" sz="1200" dirty="0"/>
              <a:t>. </a:t>
            </a:r>
            <a:r>
              <a:rPr lang="ko-KR" altLang="en-US" sz="1200" dirty="0"/>
              <a:t>새로운 산업의 육성 및 투자 유치를 위한 지원</a:t>
            </a:r>
          </a:p>
          <a:p>
            <a:r>
              <a:rPr lang="en-US" altLang="ko-KR" sz="1200" dirty="0" smtClean="0"/>
              <a:t>4</a:t>
            </a:r>
            <a:r>
              <a:rPr lang="en-US" altLang="ko-KR" sz="1200" dirty="0"/>
              <a:t>. </a:t>
            </a:r>
            <a:r>
              <a:rPr lang="ko-KR" altLang="en-US" sz="1200" dirty="0"/>
              <a:t>고용촉진과 관련된 사업을 하는 자에 대한 지원</a:t>
            </a:r>
          </a:p>
          <a:p>
            <a:r>
              <a:rPr lang="en-US" altLang="ko-KR" sz="1200" dirty="0" smtClean="0"/>
              <a:t>5</a:t>
            </a:r>
            <a:r>
              <a:rPr lang="en-US" altLang="ko-KR" sz="1200" dirty="0"/>
              <a:t>. </a:t>
            </a:r>
            <a:r>
              <a:rPr lang="ko-KR" altLang="en-US" sz="1200" dirty="0"/>
              <a:t>그 밖에 산업 및 고용 전환을 촉진하기 위하여 필요한 </a:t>
            </a:r>
            <a:r>
              <a:rPr lang="ko-KR" altLang="en-US" sz="1200" dirty="0" err="1"/>
              <a:t>행정상ㆍ금융상</a:t>
            </a:r>
            <a:r>
              <a:rPr lang="ko-KR" altLang="en-US" sz="1200" dirty="0"/>
              <a:t> 지원 조치 또는 「조세특례제한법」 등 조세에 관한 법률에서 정하는 바에 따른 세제상의 지원 조치</a:t>
            </a:r>
          </a:p>
          <a:p>
            <a:r>
              <a:rPr lang="ko-KR" altLang="en-US" sz="1200" dirty="0" smtClean="0"/>
              <a:t>③ </a:t>
            </a:r>
            <a:r>
              <a:rPr lang="ko-KR" altLang="en-US" sz="1200" dirty="0"/>
              <a:t>정부는 제</a:t>
            </a:r>
            <a:r>
              <a:rPr lang="en-US" altLang="ko-KR" sz="1200" dirty="0"/>
              <a:t>1</a:t>
            </a:r>
            <a:r>
              <a:rPr lang="ko-KR" altLang="en-US" sz="1200" dirty="0"/>
              <a:t>항에 따른 지정사유가 소멸하는 등 대통령령으로 정하는 사유가 있는 경우 위원회의 심의를 거쳐 </a:t>
            </a:r>
            <a:r>
              <a:rPr lang="ko-KR" altLang="en-US" sz="1200" dirty="0" err="1"/>
              <a:t>특구</a:t>
            </a:r>
            <a:r>
              <a:rPr lang="ko-KR" altLang="en-US" sz="1200" dirty="0"/>
              <a:t> 지정을 변경 또는 해제할 수 있다</a:t>
            </a:r>
            <a:r>
              <a:rPr lang="en-US" altLang="ko-KR" sz="1200" dirty="0" smtClean="0"/>
              <a:t>.</a:t>
            </a:r>
          </a:p>
          <a:p>
            <a:r>
              <a:rPr lang="ko-KR" altLang="en-US" sz="1400" b="1" dirty="0" smtClean="0"/>
              <a:t>제</a:t>
            </a:r>
            <a:r>
              <a:rPr lang="en-US" altLang="ko-KR" sz="1400" b="1" dirty="0"/>
              <a:t>51</a:t>
            </a:r>
            <a:r>
              <a:rPr lang="ko-KR" altLang="en-US" sz="1400" b="1" dirty="0"/>
              <a:t>조</a:t>
            </a:r>
            <a:r>
              <a:rPr lang="en-US" altLang="ko-KR" sz="1400" b="1" dirty="0"/>
              <a:t>(</a:t>
            </a:r>
            <a:r>
              <a:rPr lang="ko-KR" altLang="en-US" sz="1400" b="1" dirty="0"/>
              <a:t>국민참여 보장을 위한 지원</a:t>
            </a:r>
            <a:r>
              <a:rPr lang="en-US" altLang="ko-KR" sz="1400" b="1" dirty="0"/>
              <a:t>) </a:t>
            </a:r>
            <a:r>
              <a:rPr lang="en-US" altLang="ko-KR" sz="1200" dirty="0"/>
              <a:t>① </a:t>
            </a:r>
            <a:r>
              <a:rPr lang="ko-KR" altLang="en-US" sz="1200" dirty="0"/>
              <a:t>정부는 탄소중립 사회로의 이행을 위한 정책의 </a:t>
            </a:r>
            <a:r>
              <a:rPr lang="ko-KR" altLang="en-US" sz="1200" dirty="0" err="1"/>
              <a:t>수립ㆍ시행</a:t>
            </a:r>
            <a:r>
              <a:rPr lang="ko-KR" altLang="en-US" sz="1200" dirty="0"/>
              <a:t> 과정에서 국민참여를 보장하고 국가와 지방자치단체의 정책 제안 플랫폼을 통해 제안된 의견을 반영하기 위하여 「행정절차법」 제</a:t>
            </a:r>
            <a:r>
              <a:rPr lang="en-US" altLang="ko-KR" sz="1200" dirty="0"/>
              <a:t>52</a:t>
            </a:r>
            <a:r>
              <a:rPr lang="ko-KR" altLang="en-US" sz="1200" dirty="0"/>
              <a:t>조 및 제</a:t>
            </a:r>
            <a:r>
              <a:rPr lang="en-US" altLang="ko-KR" sz="1200" dirty="0"/>
              <a:t>53</a:t>
            </a:r>
            <a:r>
              <a:rPr lang="ko-KR" altLang="en-US" sz="1200" dirty="0"/>
              <a:t>조에 따라 필요한 </a:t>
            </a:r>
            <a:r>
              <a:rPr lang="ko-KR" altLang="en-US" sz="1200" dirty="0" err="1"/>
              <a:t>행정적ㆍ재정적</a:t>
            </a:r>
            <a:r>
              <a:rPr lang="ko-KR" altLang="en-US" sz="1200" dirty="0"/>
              <a:t> 지원을 할 수 있다</a:t>
            </a:r>
            <a:r>
              <a:rPr lang="en-US" altLang="ko-KR" sz="1200" dirty="0"/>
              <a:t>.</a:t>
            </a:r>
          </a:p>
          <a:p>
            <a:r>
              <a:rPr lang="en-US" altLang="ko-KR" sz="1200" dirty="0" smtClean="0"/>
              <a:t>② </a:t>
            </a:r>
            <a:r>
              <a:rPr lang="ko-KR" altLang="en-US" sz="1200" dirty="0"/>
              <a:t>제</a:t>
            </a:r>
            <a:r>
              <a:rPr lang="en-US" altLang="ko-KR" sz="1200" dirty="0"/>
              <a:t>1</a:t>
            </a:r>
            <a:r>
              <a:rPr lang="ko-KR" altLang="en-US" sz="1200" dirty="0"/>
              <a:t>항에 따른 지원 </a:t>
            </a:r>
            <a:r>
              <a:rPr lang="ko-KR" altLang="en-US" sz="1200" dirty="0" err="1"/>
              <a:t>범위ㆍ방법</a:t>
            </a:r>
            <a:r>
              <a:rPr lang="ko-KR" altLang="en-US" sz="1200" dirty="0"/>
              <a:t> 등에 관하여 필요한 사항은 대통령령으로 정한다</a:t>
            </a:r>
            <a:r>
              <a:rPr lang="en-US" altLang="ko-KR" sz="1200" dirty="0" smtClean="0"/>
              <a:t>.</a:t>
            </a:r>
          </a:p>
          <a:p>
            <a:r>
              <a:rPr lang="ko-KR" altLang="en-US" sz="1200" dirty="0"/>
              <a:t>제</a:t>
            </a:r>
            <a:r>
              <a:rPr lang="en-US" altLang="ko-KR" sz="1200" dirty="0"/>
              <a:t>53</a:t>
            </a:r>
            <a:r>
              <a:rPr lang="ko-KR" altLang="en-US" sz="1200" dirty="0"/>
              <a:t>조</a:t>
            </a:r>
            <a:r>
              <a:rPr lang="en-US" altLang="ko-KR" sz="1200" dirty="0"/>
              <a:t>(</a:t>
            </a:r>
            <a:r>
              <a:rPr lang="ko-KR" altLang="en-US" sz="1200" dirty="0" err="1"/>
              <a:t>정의로운전환</a:t>
            </a:r>
            <a:r>
              <a:rPr lang="ko-KR" altLang="en-US" sz="1200" dirty="0"/>
              <a:t> 지원센터의 설립 등</a:t>
            </a:r>
            <a:r>
              <a:rPr lang="en-US" altLang="ko-KR" sz="1200" dirty="0"/>
              <a:t>) ① </a:t>
            </a:r>
            <a:r>
              <a:rPr lang="ko-KR" altLang="en-US" sz="1200" dirty="0"/>
              <a:t>국가와 지방자치단체는 탄소중립 사회로의 이행 과정에서 일자리 감소</a:t>
            </a:r>
            <a:r>
              <a:rPr lang="en-US" altLang="ko-KR" sz="1200" dirty="0"/>
              <a:t>, </a:t>
            </a:r>
            <a:r>
              <a:rPr lang="ko-KR" altLang="en-US" sz="1200" dirty="0"/>
              <a:t>지역경제 침체 등 </a:t>
            </a:r>
            <a:r>
              <a:rPr lang="ko-KR" altLang="en-US" sz="1200" dirty="0" err="1"/>
              <a:t>사회적ㆍ경제적</a:t>
            </a:r>
            <a:r>
              <a:rPr lang="ko-KR" altLang="en-US" sz="1200" dirty="0"/>
              <a:t> 불평등이 심화되는 산업과 지역에 대하여 그 특성을 고려한 </a:t>
            </a:r>
            <a:r>
              <a:rPr lang="ko-KR" altLang="en-US" sz="1200" dirty="0" err="1"/>
              <a:t>정의로운전환</a:t>
            </a:r>
            <a:r>
              <a:rPr lang="ko-KR" altLang="en-US" sz="1200" dirty="0"/>
              <a:t> 지원센터</a:t>
            </a:r>
            <a:r>
              <a:rPr lang="en-US" altLang="ko-KR" sz="1200" dirty="0"/>
              <a:t>(</a:t>
            </a:r>
            <a:r>
              <a:rPr lang="ko-KR" altLang="en-US" sz="1200" dirty="0"/>
              <a:t>이하 “전환센터”라 한다</a:t>
            </a:r>
            <a:r>
              <a:rPr lang="en-US" altLang="ko-KR" sz="1200" dirty="0"/>
              <a:t>)</a:t>
            </a:r>
            <a:r>
              <a:rPr lang="ko-KR" altLang="en-US" sz="1200" dirty="0"/>
              <a:t>를 </a:t>
            </a:r>
            <a:r>
              <a:rPr lang="ko-KR" altLang="en-US" sz="1200" dirty="0" err="1"/>
              <a:t>설립ㆍ운영할</a:t>
            </a:r>
            <a:r>
              <a:rPr lang="ko-KR" altLang="en-US" sz="1200" dirty="0"/>
              <a:t> 수 있다</a:t>
            </a:r>
            <a:r>
              <a:rPr lang="en-US" altLang="ko-KR" sz="1200" dirty="0"/>
              <a:t>.</a:t>
            </a:r>
          </a:p>
          <a:p>
            <a:r>
              <a:rPr lang="en-US" altLang="ko-KR" sz="1200" dirty="0" smtClean="0"/>
              <a:t>② </a:t>
            </a:r>
            <a:r>
              <a:rPr lang="ko-KR" altLang="en-US" sz="1200" dirty="0"/>
              <a:t>전환센터의 업무는 다음 각 호와 같다</a:t>
            </a:r>
            <a:r>
              <a:rPr lang="en-US" altLang="ko-KR" sz="1200" dirty="0"/>
              <a:t>.</a:t>
            </a:r>
            <a:endParaRPr lang="ko-KR" altLang="en-US" sz="1200" dirty="0"/>
          </a:p>
        </p:txBody>
      </p:sp>
    </p:spTree>
    <p:extLst>
      <p:ext uri="{BB962C8B-B14F-4D97-AF65-F5344CB8AC3E}">
        <p14:creationId xmlns:p14="http://schemas.microsoft.com/office/powerpoint/2010/main" val="32371979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fld id="{7C821E20-7EB2-46E4-A0EA-3014195ECF39}" type="slidenum">
              <a:rPr lang="ko-KR" altLang="en-US" smtClean="0"/>
              <a:t>94</a:t>
            </a:fld>
            <a:endParaRPr lang="ko-KR" altLang="en-US"/>
          </a:p>
        </p:txBody>
      </p:sp>
      <p:sp>
        <p:nvSpPr>
          <p:cNvPr id="3" name="직사각형 2"/>
          <p:cNvSpPr/>
          <p:nvPr/>
        </p:nvSpPr>
        <p:spPr>
          <a:xfrm>
            <a:off x="323528" y="260648"/>
            <a:ext cx="8424936" cy="6093976"/>
          </a:xfrm>
          <a:prstGeom prst="rect">
            <a:avLst/>
          </a:prstGeom>
        </p:spPr>
        <p:txBody>
          <a:bodyPr wrap="square">
            <a:spAutoFit/>
          </a:bodyPr>
          <a:lstStyle/>
          <a:p>
            <a:r>
              <a:rPr lang="ko-KR" altLang="en-US" sz="1400" b="1" dirty="0"/>
              <a:t> 제</a:t>
            </a:r>
            <a:r>
              <a:rPr lang="en-US" altLang="ko-KR" sz="1400" b="1" dirty="0"/>
              <a:t>9</a:t>
            </a:r>
            <a:r>
              <a:rPr lang="ko-KR" altLang="en-US" sz="1400" b="1" dirty="0"/>
              <a:t>장 탄소중립 사회 이행과 녹색성장의 확산</a:t>
            </a:r>
          </a:p>
          <a:p>
            <a:r>
              <a:rPr lang="ko-KR" altLang="en-US" sz="1200" dirty="0" smtClean="0"/>
              <a:t> </a:t>
            </a:r>
            <a:r>
              <a:rPr lang="ko-KR" altLang="en-US" sz="1200" dirty="0"/>
              <a:t>제</a:t>
            </a:r>
            <a:r>
              <a:rPr lang="en-US" altLang="ko-KR" sz="1200" dirty="0"/>
              <a:t>65</a:t>
            </a:r>
            <a:r>
              <a:rPr lang="ko-KR" altLang="en-US" sz="1200" dirty="0"/>
              <a:t>조</a:t>
            </a:r>
            <a:r>
              <a:rPr lang="en-US" altLang="ko-KR" sz="1200" dirty="0"/>
              <a:t>(</a:t>
            </a:r>
            <a:r>
              <a:rPr lang="ko-KR" altLang="en-US" sz="1200" b="1" dirty="0"/>
              <a:t>탄소중립 지방정부 실천연대의 구성 등</a:t>
            </a:r>
            <a:r>
              <a:rPr lang="en-US" altLang="ko-KR" sz="1200" dirty="0"/>
              <a:t>) ① </a:t>
            </a:r>
            <a:r>
              <a:rPr lang="ko-KR" altLang="en-US" sz="1200" dirty="0"/>
              <a:t>지방자치단체는 자발적인 기후위기 대응 활동을 촉진하고 탄소중립 사회로의 이행과 녹색성장의 추진을 위한 지방자치단체 간의 상호 협력을 증진하기 위하여 지방자치단체의 장이 참여하는 탄소중립 지방정부 실천연대</a:t>
            </a:r>
            <a:r>
              <a:rPr lang="en-US" altLang="ko-KR" sz="1200" dirty="0"/>
              <a:t>(</a:t>
            </a:r>
            <a:r>
              <a:rPr lang="ko-KR" altLang="en-US" sz="1200" dirty="0"/>
              <a:t>이하 “실천연대”라 한다</a:t>
            </a:r>
            <a:r>
              <a:rPr lang="en-US" altLang="ko-KR" sz="1200" dirty="0"/>
              <a:t>)</a:t>
            </a:r>
            <a:r>
              <a:rPr lang="ko-KR" altLang="en-US" sz="1200" dirty="0"/>
              <a:t>를 </a:t>
            </a:r>
            <a:r>
              <a:rPr lang="ko-KR" altLang="en-US" sz="1200" dirty="0" err="1"/>
              <a:t>구성ㆍ운영할</a:t>
            </a:r>
            <a:r>
              <a:rPr lang="ko-KR" altLang="en-US" sz="1200" dirty="0"/>
              <a:t> 수 있다</a:t>
            </a:r>
            <a:r>
              <a:rPr lang="en-US" altLang="ko-KR" sz="1200" dirty="0" smtClean="0"/>
              <a:t>.</a:t>
            </a:r>
          </a:p>
          <a:p>
            <a:endParaRPr lang="en-US" altLang="ko-KR" sz="1400" b="1" dirty="0" smtClean="0"/>
          </a:p>
          <a:p>
            <a:r>
              <a:rPr lang="ko-KR" altLang="en-US" sz="1400" b="1" dirty="0" smtClean="0"/>
              <a:t>제</a:t>
            </a:r>
            <a:r>
              <a:rPr lang="en-US" altLang="ko-KR" sz="1400" b="1" dirty="0"/>
              <a:t>10</a:t>
            </a:r>
            <a:r>
              <a:rPr lang="ko-KR" altLang="en-US" sz="1400" b="1" dirty="0"/>
              <a:t>장 기후대응기금의 설치 및 운용</a:t>
            </a:r>
          </a:p>
          <a:p>
            <a:r>
              <a:rPr lang="ko-KR" altLang="en-US" sz="1200" dirty="0" smtClean="0"/>
              <a:t>제</a:t>
            </a:r>
            <a:r>
              <a:rPr lang="en-US" altLang="ko-KR" sz="1200" dirty="0"/>
              <a:t>69</a:t>
            </a:r>
            <a:r>
              <a:rPr lang="ko-KR" altLang="en-US" sz="1200" dirty="0"/>
              <a:t>조</a:t>
            </a:r>
            <a:r>
              <a:rPr lang="en-US" altLang="ko-KR" sz="1200" dirty="0"/>
              <a:t>(</a:t>
            </a:r>
            <a:r>
              <a:rPr lang="ko-KR" altLang="en-US" sz="1200" dirty="0"/>
              <a:t>기후대응기금의 설치</a:t>
            </a:r>
            <a:r>
              <a:rPr lang="en-US" altLang="ko-KR" sz="1200" dirty="0"/>
              <a:t>) ① </a:t>
            </a:r>
            <a:r>
              <a:rPr lang="ko-KR" altLang="en-US" sz="1200" dirty="0"/>
              <a:t>정부는 기후위기에 효과적으로 대응하고 탄소중립 사회로의 이행과 녹색성장을 촉진하는 데 필요한 재원을 확보하기 위하여 기후대응기금</a:t>
            </a:r>
            <a:r>
              <a:rPr lang="en-US" altLang="ko-KR" sz="1200" dirty="0"/>
              <a:t>(</a:t>
            </a:r>
            <a:r>
              <a:rPr lang="ko-KR" altLang="en-US" sz="1200" dirty="0"/>
              <a:t>이하 “기금”이라 한다</a:t>
            </a:r>
            <a:r>
              <a:rPr lang="en-US" altLang="ko-KR" sz="1200" dirty="0"/>
              <a:t>)</a:t>
            </a:r>
            <a:r>
              <a:rPr lang="ko-KR" altLang="en-US" sz="1200" dirty="0"/>
              <a:t>을 설치한다</a:t>
            </a:r>
            <a:r>
              <a:rPr lang="en-US" altLang="ko-KR" sz="1200" dirty="0"/>
              <a:t>.</a:t>
            </a:r>
            <a:endParaRPr lang="en-US" altLang="ko-KR" sz="1200" dirty="0" smtClean="0"/>
          </a:p>
          <a:p>
            <a:r>
              <a:rPr lang="ko-KR" altLang="en-US" sz="1200" dirty="0"/>
              <a:t>④ 지방자치단체는 지역 특성에 따른 기후위기 대응 사업을 추진하기 위하여 조례로 정하는 바에 따라 지역기후대응기금을 설치할 수 있다</a:t>
            </a:r>
            <a:r>
              <a:rPr lang="en-US" altLang="ko-KR" sz="1200" dirty="0"/>
              <a:t>.</a:t>
            </a:r>
            <a:endParaRPr lang="en-US" altLang="ko-KR" sz="1200" dirty="0" smtClean="0"/>
          </a:p>
          <a:p>
            <a:r>
              <a:rPr lang="ko-KR" altLang="en-US" sz="1200" dirty="0"/>
              <a:t>제</a:t>
            </a:r>
            <a:r>
              <a:rPr lang="en-US" altLang="ko-KR" sz="1200" dirty="0"/>
              <a:t>70</a:t>
            </a:r>
            <a:r>
              <a:rPr lang="ko-KR" altLang="en-US" sz="1200" dirty="0"/>
              <a:t>조</a:t>
            </a:r>
            <a:r>
              <a:rPr lang="en-US" altLang="ko-KR" sz="1200" dirty="0"/>
              <a:t>(</a:t>
            </a:r>
            <a:r>
              <a:rPr lang="ko-KR" altLang="en-US" sz="1200" dirty="0"/>
              <a:t>기금의 용도</a:t>
            </a:r>
            <a:r>
              <a:rPr lang="en-US" altLang="ko-KR" sz="1200" dirty="0"/>
              <a:t>) </a:t>
            </a:r>
            <a:r>
              <a:rPr lang="ko-KR" altLang="en-US" sz="1200" dirty="0"/>
              <a:t>기금은 다음 각 호의 어느 하나에 해당하는 용도에 사용한다</a:t>
            </a:r>
            <a:r>
              <a:rPr lang="en-US" altLang="ko-KR" sz="1200" dirty="0"/>
              <a:t>.</a:t>
            </a:r>
          </a:p>
          <a:p>
            <a:r>
              <a:rPr lang="en-US" altLang="ko-KR" sz="1200" dirty="0" smtClean="0"/>
              <a:t>1</a:t>
            </a:r>
            <a:r>
              <a:rPr lang="en-US" altLang="ko-KR" sz="1200" dirty="0"/>
              <a:t>. </a:t>
            </a:r>
            <a:r>
              <a:rPr lang="ko-KR" altLang="en-US" sz="1200" dirty="0"/>
              <a:t>정부의 온실가스 감축 기반 </a:t>
            </a:r>
            <a:r>
              <a:rPr lang="ko-KR" altLang="en-US" sz="1200" dirty="0" err="1"/>
              <a:t>조성ㆍ운영</a:t>
            </a:r>
            <a:endParaRPr lang="ko-KR" altLang="en-US" sz="1200" dirty="0"/>
          </a:p>
          <a:p>
            <a:r>
              <a:rPr lang="en-US" altLang="ko-KR" sz="1200" dirty="0" smtClean="0"/>
              <a:t>2</a:t>
            </a:r>
            <a:r>
              <a:rPr lang="en-US" altLang="ko-KR" sz="1200" dirty="0"/>
              <a:t>. </a:t>
            </a:r>
            <a:r>
              <a:rPr lang="ko-KR" altLang="en-US" sz="1200" dirty="0"/>
              <a:t>탄소중립 사회로의 이행과 녹색성장의 추진을 위한 </a:t>
            </a:r>
            <a:r>
              <a:rPr lang="ko-KR" altLang="en-US" sz="1200" dirty="0" err="1"/>
              <a:t>산업ㆍ노동ㆍ지역경제</a:t>
            </a:r>
            <a:r>
              <a:rPr lang="ko-KR" altLang="en-US" sz="1200" dirty="0"/>
              <a:t> 전환 및 기업의 온실가스 감축 활동 지원</a:t>
            </a:r>
          </a:p>
          <a:p>
            <a:r>
              <a:rPr lang="en-US" altLang="ko-KR" sz="1200" dirty="0" smtClean="0"/>
              <a:t>3</a:t>
            </a:r>
            <a:r>
              <a:rPr lang="en-US" altLang="ko-KR" sz="1200" dirty="0"/>
              <a:t>. </a:t>
            </a:r>
            <a:r>
              <a:rPr lang="ko-KR" altLang="en-US" sz="1200" dirty="0"/>
              <a:t>기후위기 대응 과정에서 </a:t>
            </a:r>
            <a:r>
              <a:rPr lang="ko-KR" altLang="en-US" sz="1200" dirty="0" err="1"/>
              <a:t>경제적ㆍ사회적</a:t>
            </a:r>
            <a:r>
              <a:rPr lang="ko-KR" altLang="en-US" sz="1200" dirty="0"/>
              <a:t> 여건이 악화된 지역이나 피해를 받는 </a:t>
            </a:r>
            <a:r>
              <a:rPr lang="ko-KR" altLang="en-US" sz="1200" dirty="0" err="1"/>
              <a:t>노동자ㆍ계층에</a:t>
            </a:r>
            <a:r>
              <a:rPr lang="ko-KR" altLang="en-US" sz="1200" dirty="0"/>
              <a:t> 대한 일자리 </a:t>
            </a:r>
            <a:r>
              <a:rPr lang="ko-KR" altLang="en-US" sz="1200" dirty="0" err="1"/>
              <a:t>전환ㆍ창출</a:t>
            </a:r>
            <a:r>
              <a:rPr lang="ko-KR" altLang="en-US" sz="1200" dirty="0"/>
              <a:t> 지원</a:t>
            </a:r>
          </a:p>
          <a:p>
            <a:r>
              <a:rPr lang="en-US" altLang="ko-KR" sz="1200" dirty="0" smtClean="0"/>
              <a:t>4</a:t>
            </a:r>
            <a:r>
              <a:rPr lang="en-US" altLang="ko-KR" sz="1200" dirty="0"/>
              <a:t>. </a:t>
            </a:r>
            <a:r>
              <a:rPr lang="ko-KR" altLang="en-US" sz="1200" dirty="0"/>
              <a:t>기후위기 대응을 위한 녹색기술 연구개발 및 인력양성</a:t>
            </a:r>
          </a:p>
          <a:p>
            <a:r>
              <a:rPr lang="en-US" altLang="ko-KR" sz="1200" dirty="0" smtClean="0"/>
              <a:t>5</a:t>
            </a:r>
            <a:r>
              <a:rPr lang="en-US" altLang="ko-KR" sz="1200" dirty="0"/>
              <a:t>. </a:t>
            </a:r>
            <a:r>
              <a:rPr lang="ko-KR" altLang="en-US" sz="1200" dirty="0"/>
              <a:t>기후위기 대응을 위하여 필요한 </a:t>
            </a:r>
            <a:r>
              <a:rPr lang="ko-KR" altLang="en-US" sz="1200" dirty="0" err="1"/>
              <a:t>융자ㆍ투자</a:t>
            </a:r>
            <a:r>
              <a:rPr lang="ko-KR" altLang="en-US" sz="1200" dirty="0"/>
              <a:t> 또는 그 밖에 필요한 금융지원</a:t>
            </a:r>
          </a:p>
          <a:p>
            <a:r>
              <a:rPr lang="en-US" altLang="ko-KR" sz="1200" dirty="0" smtClean="0"/>
              <a:t>6</a:t>
            </a:r>
            <a:r>
              <a:rPr lang="en-US" altLang="ko-KR" sz="1200" dirty="0"/>
              <a:t>. </a:t>
            </a:r>
            <a:r>
              <a:rPr lang="ko-KR" altLang="en-US" sz="1200" dirty="0"/>
              <a:t>기후위기 대응을 위한 </a:t>
            </a:r>
            <a:r>
              <a:rPr lang="ko-KR" altLang="en-US" sz="1200" dirty="0" err="1"/>
              <a:t>교육ㆍ홍보</a:t>
            </a:r>
            <a:endParaRPr lang="ko-KR" altLang="en-US" sz="1200" dirty="0"/>
          </a:p>
          <a:p>
            <a:r>
              <a:rPr lang="en-US" altLang="ko-KR" sz="1200" dirty="0" smtClean="0"/>
              <a:t>7</a:t>
            </a:r>
            <a:r>
              <a:rPr lang="en-US" altLang="ko-KR" sz="1200" dirty="0"/>
              <a:t>. </a:t>
            </a:r>
            <a:r>
              <a:rPr lang="ko-KR" altLang="en-US" sz="1200" dirty="0"/>
              <a:t>기후위기 대응을 위한 국제협력</a:t>
            </a:r>
            <a:endParaRPr lang="en-US" altLang="ko-KR" sz="1200" dirty="0"/>
          </a:p>
          <a:p>
            <a:endParaRPr lang="en-US" altLang="ko-KR" sz="1200" dirty="0" smtClean="0"/>
          </a:p>
          <a:p>
            <a:r>
              <a:rPr lang="ko-KR" altLang="en-US" sz="1200" dirty="0" smtClean="0"/>
              <a:t> </a:t>
            </a:r>
            <a:r>
              <a:rPr lang="ko-KR" altLang="en-US" sz="1200" dirty="0"/>
              <a:t>제</a:t>
            </a:r>
            <a:r>
              <a:rPr lang="en-US" altLang="ko-KR" sz="1200" dirty="0"/>
              <a:t>11</a:t>
            </a:r>
            <a:r>
              <a:rPr lang="ko-KR" altLang="en-US" sz="1200" dirty="0"/>
              <a:t>장 </a:t>
            </a:r>
            <a:r>
              <a:rPr lang="ko-KR" altLang="en-US" sz="1200" dirty="0" err="1" smtClean="0"/>
              <a:t>보칙</a:t>
            </a:r>
            <a:endParaRPr lang="ko-KR" altLang="en-US" sz="1200" dirty="0"/>
          </a:p>
          <a:p>
            <a:r>
              <a:rPr lang="ko-KR" altLang="en-US" sz="1200" dirty="0"/>
              <a:t> 제</a:t>
            </a:r>
            <a:r>
              <a:rPr lang="en-US" altLang="ko-KR" sz="1200" dirty="0"/>
              <a:t>75</a:t>
            </a:r>
            <a:r>
              <a:rPr lang="ko-KR" altLang="en-US" sz="1200" dirty="0"/>
              <a:t>조</a:t>
            </a:r>
            <a:r>
              <a:rPr lang="en-US" altLang="ko-KR" sz="1200" dirty="0"/>
              <a:t>(</a:t>
            </a:r>
            <a:r>
              <a:rPr lang="ko-KR" altLang="en-US" sz="1200" dirty="0"/>
              <a:t>국제협력의 증진</a:t>
            </a:r>
            <a:r>
              <a:rPr lang="en-US" altLang="ko-KR" sz="1200" dirty="0"/>
              <a:t>) ① </a:t>
            </a:r>
            <a:r>
              <a:rPr lang="ko-KR" altLang="en-US" sz="1200" dirty="0"/>
              <a:t>정부는 외국정부 및 국제기구 등과 기후위기 대응에 관한 정보교환</a:t>
            </a:r>
            <a:r>
              <a:rPr lang="en-US" altLang="ko-KR" sz="1200" dirty="0"/>
              <a:t>, </a:t>
            </a:r>
            <a:r>
              <a:rPr lang="ko-KR" altLang="en-US" sz="1200" dirty="0"/>
              <a:t>기술협력 및 표준화</a:t>
            </a:r>
            <a:r>
              <a:rPr lang="en-US" altLang="ko-KR" sz="1200" dirty="0"/>
              <a:t>, </a:t>
            </a:r>
            <a:r>
              <a:rPr lang="ko-KR" altLang="en-US" sz="1200" dirty="0" err="1"/>
              <a:t>공동조사ㆍ연구</a:t>
            </a:r>
            <a:r>
              <a:rPr lang="ko-KR" altLang="en-US" sz="1200" dirty="0"/>
              <a:t> 등의 활동에 참여하는 등 국제협력을 강화하기 위한 각종 시책을 마련하여야 한다</a:t>
            </a:r>
            <a:r>
              <a:rPr lang="en-US" altLang="ko-KR" sz="1200" dirty="0"/>
              <a:t>.</a:t>
            </a:r>
          </a:p>
          <a:p>
            <a:r>
              <a:rPr lang="en-US" altLang="ko-KR" sz="1200" dirty="0" smtClean="0"/>
              <a:t>② </a:t>
            </a:r>
            <a:r>
              <a:rPr lang="ko-KR" altLang="en-US" sz="1200" dirty="0"/>
              <a:t>정부는 개발도상국이 기후위기 대응을 촉진할 수 있도록 재정 지원을 하는 등 국제사회의 일원으로서의 책무를 성실히 이행할 수 있도록 노력하여야 한다</a:t>
            </a:r>
            <a:r>
              <a:rPr lang="en-US" altLang="ko-KR" sz="1200" dirty="0"/>
              <a:t>.</a:t>
            </a:r>
          </a:p>
          <a:p>
            <a:r>
              <a:rPr lang="en-US" altLang="ko-KR" sz="1200" dirty="0" smtClean="0"/>
              <a:t>③ </a:t>
            </a:r>
            <a:r>
              <a:rPr lang="ko-KR" altLang="en-US" sz="1200" dirty="0"/>
              <a:t>정부는 지방자치단체 또는 민간단체 등의 기후위기 대응과 관련한 국제협력 활동을 촉진하기 위하여 정보 제공 및 재정 지원 등 필요한 조치를 강구하여야 한다</a:t>
            </a:r>
            <a:r>
              <a:rPr lang="en-US" altLang="ko-KR" sz="1200" dirty="0"/>
              <a:t>.</a:t>
            </a:r>
          </a:p>
          <a:p>
            <a:r>
              <a:rPr lang="ko-KR" altLang="en-US" sz="1200" dirty="0" smtClean="0"/>
              <a:t> </a:t>
            </a:r>
            <a:r>
              <a:rPr lang="ko-KR" altLang="en-US" sz="1200" dirty="0"/>
              <a:t>제</a:t>
            </a:r>
            <a:r>
              <a:rPr lang="en-US" altLang="ko-KR" sz="1200" dirty="0"/>
              <a:t>76</a:t>
            </a:r>
            <a:r>
              <a:rPr lang="ko-KR" altLang="en-US" sz="1200" dirty="0"/>
              <a:t>조</a:t>
            </a:r>
            <a:r>
              <a:rPr lang="en-US" altLang="ko-KR" sz="1200" dirty="0"/>
              <a:t>(</a:t>
            </a:r>
            <a:r>
              <a:rPr lang="ko-KR" altLang="en-US" sz="1200" dirty="0"/>
              <a:t>국제규범 대응</a:t>
            </a:r>
            <a:r>
              <a:rPr lang="en-US" altLang="ko-KR" sz="1200" dirty="0"/>
              <a:t>) ① </a:t>
            </a:r>
            <a:r>
              <a:rPr lang="ko-KR" altLang="en-US" sz="1200" dirty="0"/>
              <a:t>정부는 외국 정부 또는 국제기구에서 제정하거나 도입하려는 기후위기 대응과 관련된 </a:t>
            </a:r>
            <a:r>
              <a:rPr lang="ko-KR" altLang="en-US" sz="1200" dirty="0" err="1"/>
              <a:t>제도ㆍ정책에</a:t>
            </a:r>
            <a:r>
              <a:rPr lang="ko-KR" altLang="en-US" sz="1200" dirty="0"/>
              <a:t> 관한 동향과 정보를 </a:t>
            </a:r>
            <a:r>
              <a:rPr lang="ko-KR" altLang="en-US" sz="1200" dirty="0" err="1"/>
              <a:t>수집ㆍ조사ㆍ분석하여</a:t>
            </a:r>
            <a:r>
              <a:rPr lang="ko-KR" altLang="en-US" sz="1200" dirty="0"/>
              <a:t> 관련 </a:t>
            </a:r>
            <a:r>
              <a:rPr lang="ko-KR" altLang="en-US" sz="1200" dirty="0" err="1"/>
              <a:t>제도ㆍ정책을</a:t>
            </a:r>
            <a:r>
              <a:rPr lang="ko-KR" altLang="en-US" sz="1200" dirty="0"/>
              <a:t> 합리적으로 정비하고 지원체제를 구축하는 등 적절한 대책을 마련하여야 한다</a:t>
            </a:r>
            <a:r>
              <a:rPr lang="en-US" altLang="ko-KR" sz="1200" dirty="0"/>
              <a:t>.</a:t>
            </a:r>
          </a:p>
          <a:p>
            <a:r>
              <a:rPr lang="en-US" altLang="ko-KR" sz="1200" dirty="0" smtClean="0"/>
              <a:t>② </a:t>
            </a:r>
            <a:r>
              <a:rPr lang="ko-KR" altLang="en-US" sz="1200" dirty="0"/>
              <a:t>정부는 제</a:t>
            </a:r>
            <a:r>
              <a:rPr lang="en-US" altLang="ko-KR" sz="1200" dirty="0"/>
              <a:t>1</a:t>
            </a:r>
            <a:r>
              <a:rPr lang="ko-KR" altLang="en-US" sz="1200" dirty="0"/>
              <a:t>항의 </a:t>
            </a:r>
            <a:r>
              <a:rPr lang="ko-KR" altLang="en-US" sz="1200" dirty="0" err="1"/>
              <a:t>동향ㆍ정보</a:t>
            </a:r>
            <a:r>
              <a:rPr lang="ko-KR" altLang="en-US" sz="1200" dirty="0"/>
              <a:t> 및 대책에 관한 사항을 </a:t>
            </a:r>
            <a:r>
              <a:rPr lang="ko-KR" altLang="en-US" sz="1200" dirty="0" err="1"/>
              <a:t>기업ㆍ국민들에게</a:t>
            </a:r>
            <a:r>
              <a:rPr lang="ko-KR" altLang="en-US" sz="1200" dirty="0"/>
              <a:t> 충분히 제공함으로써 국내 기업과 국민들이 기후위기 대응 역량을 높일 수 있도록 하여야 한다</a:t>
            </a:r>
            <a:r>
              <a:rPr lang="en-US" altLang="ko-KR" sz="1200" dirty="0" smtClean="0"/>
              <a:t>.</a:t>
            </a:r>
            <a:endParaRPr lang="ko-KR" altLang="en-US" sz="1100" dirty="0"/>
          </a:p>
        </p:txBody>
      </p:sp>
    </p:spTree>
    <p:extLst>
      <p:ext uri="{BB962C8B-B14F-4D97-AF65-F5344CB8AC3E}">
        <p14:creationId xmlns:p14="http://schemas.microsoft.com/office/powerpoint/2010/main" val="42714849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899592" y="1052736"/>
            <a:ext cx="7560840" cy="523220"/>
          </a:xfrm>
          <a:prstGeom prst="rect">
            <a:avLst/>
          </a:prstGeom>
        </p:spPr>
        <p:txBody>
          <a:bodyPr wrap="square">
            <a:spAutoFit/>
          </a:bodyPr>
          <a:lstStyle/>
          <a:p>
            <a:r>
              <a:rPr lang="en-US" altLang="ko-KR" sz="1400" dirty="0" smtClean="0">
                <a:hlinkClick r:id="rId2"/>
              </a:rPr>
              <a:t>https://</a:t>
            </a:r>
            <a:r>
              <a:rPr lang="en-US" altLang="ko-KR" sz="1400" dirty="0" smtClean="0">
                <a:hlinkClick r:id="rId2"/>
              </a:rPr>
              <a:t>www.nocutnews.co.kr/news/5939764</a:t>
            </a:r>
            <a:endParaRPr lang="en-US" altLang="ko-KR" sz="1400" dirty="0" smtClean="0"/>
          </a:p>
          <a:p>
            <a:endParaRPr lang="ko-KR" altLang="en-US" sz="1400" dirty="0"/>
          </a:p>
        </p:txBody>
      </p:sp>
      <p:sp>
        <p:nvSpPr>
          <p:cNvPr id="3" name="직사각형 2"/>
          <p:cNvSpPr/>
          <p:nvPr/>
        </p:nvSpPr>
        <p:spPr>
          <a:xfrm>
            <a:off x="755576" y="260648"/>
            <a:ext cx="7104671" cy="646331"/>
          </a:xfrm>
          <a:prstGeom prst="rect">
            <a:avLst/>
          </a:prstGeom>
        </p:spPr>
        <p:txBody>
          <a:bodyPr wrap="square">
            <a:spAutoFit/>
          </a:bodyPr>
          <a:lstStyle/>
          <a:p>
            <a:r>
              <a:rPr lang="ko-KR" altLang="en-US" dirty="0" smtClean="0"/>
              <a:t>여성리더 만난 박완수 경남지사 </a:t>
            </a:r>
            <a:r>
              <a:rPr lang="en-US" altLang="ko-KR" dirty="0" smtClean="0"/>
              <a:t>"</a:t>
            </a:r>
            <a:r>
              <a:rPr lang="ko-KR" altLang="en-US" dirty="0" smtClean="0"/>
              <a:t>양성평등 관점 정책 반영</a:t>
            </a:r>
            <a:r>
              <a:rPr lang="en-US" altLang="ko-KR" dirty="0" smtClean="0"/>
              <a:t>"</a:t>
            </a:r>
          </a:p>
          <a:p>
            <a:r>
              <a:rPr lang="en-US" altLang="ko-KR" dirty="0" smtClean="0"/>
              <a:t>2023-05-08 16:39</a:t>
            </a:r>
            <a:r>
              <a:rPr lang="ko-KR" altLang="en-US" dirty="0" smtClean="0"/>
              <a:t>경남</a:t>
            </a:r>
            <a:r>
              <a:rPr lang="en-US" altLang="ko-KR" dirty="0" smtClean="0"/>
              <a:t>CBS </a:t>
            </a:r>
            <a:r>
              <a:rPr lang="ko-KR" altLang="en-US" dirty="0" smtClean="0"/>
              <a:t>최호영 기자</a:t>
            </a:r>
            <a:endParaRPr lang="ko-KR"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556792"/>
            <a:ext cx="5084763"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직사각형 3"/>
          <p:cNvSpPr/>
          <p:nvPr/>
        </p:nvSpPr>
        <p:spPr>
          <a:xfrm>
            <a:off x="539552" y="4440769"/>
            <a:ext cx="8280920" cy="1600438"/>
          </a:xfrm>
          <a:prstGeom prst="rect">
            <a:avLst/>
          </a:prstGeom>
        </p:spPr>
        <p:txBody>
          <a:bodyPr wrap="square">
            <a:spAutoFit/>
          </a:bodyPr>
          <a:lstStyle/>
          <a:p>
            <a:r>
              <a:rPr lang="ko-KR" altLang="en-US" sz="1400" dirty="0" smtClean="0"/>
              <a:t>박완수 경남지사가 </a:t>
            </a:r>
            <a:r>
              <a:rPr lang="en-US" altLang="ko-KR" sz="1400" dirty="0" smtClean="0"/>
              <a:t>8</a:t>
            </a:r>
            <a:r>
              <a:rPr lang="ko-KR" altLang="en-US" sz="1400" dirty="0" smtClean="0"/>
              <a:t>일 도청 도정회의실에서 도내 여성리더와 소통 간담회를 열었다</a:t>
            </a:r>
            <a:r>
              <a:rPr lang="en-US" altLang="ko-KR" sz="1400" dirty="0" smtClean="0"/>
              <a:t>.</a:t>
            </a:r>
          </a:p>
          <a:p>
            <a:r>
              <a:rPr lang="ko-KR" altLang="en-US" sz="1400" dirty="0" smtClean="0"/>
              <a:t>박 지사를 비롯해 박선희 경남여성단체협의회장</a:t>
            </a:r>
            <a:r>
              <a:rPr lang="en-US" altLang="ko-KR" sz="1400" dirty="0" smtClean="0"/>
              <a:t>, </a:t>
            </a:r>
            <a:r>
              <a:rPr lang="ko-KR" altLang="en-US" sz="1400" dirty="0" smtClean="0"/>
              <a:t>윤소영 경남여성단체연합 상임대표</a:t>
            </a:r>
            <a:r>
              <a:rPr lang="en-US" altLang="ko-KR" sz="1400" dirty="0" smtClean="0"/>
              <a:t>, </a:t>
            </a:r>
            <a:r>
              <a:rPr lang="ko-KR" altLang="en-US" sz="1400" dirty="0" smtClean="0"/>
              <a:t>김영 경남여성지도자협의회장</a:t>
            </a:r>
            <a:r>
              <a:rPr lang="en-US" altLang="ko-KR" sz="1400" dirty="0" smtClean="0"/>
              <a:t>, </a:t>
            </a:r>
            <a:r>
              <a:rPr lang="ko-KR" altLang="en-US" sz="1400" dirty="0" smtClean="0"/>
              <a:t>이현선 경남여성복지상담소</a:t>
            </a:r>
            <a:r>
              <a:rPr lang="en-US" altLang="ko-KR" sz="1400" dirty="0" smtClean="0"/>
              <a:t>·</a:t>
            </a:r>
            <a:r>
              <a:rPr lang="ko-KR" altLang="en-US" sz="1400" dirty="0" smtClean="0"/>
              <a:t>시설협의회장 등 </a:t>
            </a:r>
            <a:r>
              <a:rPr lang="en-US" altLang="ko-KR" sz="1400" dirty="0" smtClean="0"/>
              <a:t>30</a:t>
            </a:r>
            <a:r>
              <a:rPr lang="ko-KR" altLang="en-US" sz="1400" dirty="0" smtClean="0"/>
              <a:t>여 명이 참석했다</a:t>
            </a:r>
            <a:r>
              <a:rPr lang="en-US" altLang="ko-KR" sz="1400" dirty="0" smtClean="0"/>
              <a:t>.</a:t>
            </a:r>
          </a:p>
          <a:p>
            <a:r>
              <a:rPr lang="ko-KR" altLang="en-US" sz="1400" dirty="0" smtClean="0"/>
              <a:t>여성리더들은 양성평등기금 목표 달성</a:t>
            </a:r>
            <a:r>
              <a:rPr lang="en-US" altLang="ko-KR" sz="1400" dirty="0" smtClean="0"/>
              <a:t>, </a:t>
            </a:r>
            <a:r>
              <a:rPr lang="ko-KR" altLang="en-US" sz="1400" dirty="0" smtClean="0"/>
              <a:t>여성단체 일자리 지원 확대</a:t>
            </a:r>
            <a:r>
              <a:rPr lang="en-US" altLang="ko-KR" sz="1400" dirty="0" smtClean="0"/>
              <a:t>, </a:t>
            </a:r>
            <a:r>
              <a:rPr lang="ko-KR" altLang="en-US" sz="1400" dirty="0" smtClean="0"/>
              <a:t>여성지도자 양성과정 예산 증액 등을 건의했다</a:t>
            </a:r>
            <a:r>
              <a:rPr lang="en-US" altLang="ko-KR" sz="1400" dirty="0" smtClean="0"/>
              <a:t>.</a:t>
            </a:r>
          </a:p>
          <a:p>
            <a:r>
              <a:rPr lang="ko-KR" altLang="en-US" sz="1400" dirty="0" smtClean="0"/>
              <a:t>박 지사는 </a:t>
            </a:r>
            <a:r>
              <a:rPr lang="en-US" altLang="ko-KR" sz="1400" dirty="0" smtClean="0"/>
              <a:t>"</a:t>
            </a:r>
            <a:r>
              <a:rPr lang="ko-KR" altLang="en-US" sz="1400" dirty="0" smtClean="0"/>
              <a:t>앞으로 여성단체 등 도민과의 소통을 통해 주요 시책을 만들고 여러 정책에 양성평등 관점이 반영될 수 있도록 관심을 기울이겠다</a:t>
            </a:r>
            <a:r>
              <a:rPr lang="en-US" altLang="ko-KR" sz="1400" dirty="0" smtClean="0"/>
              <a:t>"</a:t>
            </a:r>
            <a:r>
              <a:rPr lang="ko-KR" altLang="en-US" sz="1400" dirty="0" smtClean="0"/>
              <a:t>고 말했다</a:t>
            </a:r>
            <a:r>
              <a:rPr lang="en-US" altLang="ko-KR" sz="1400" dirty="0" smtClean="0"/>
              <a:t>.</a:t>
            </a:r>
            <a:endParaRPr lang="ko-KR" altLang="en-US" sz="1400" dirty="0"/>
          </a:p>
        </p:txBody>
      </p:sp>
    </p:spTree>
    <p:extLst>
      <p:ext uri="{BB962C8B-B14F-4D97-AF65-F5344CB8AC3E}">
        <p14:creationId xmlns:p14="http://schemas.microsoft.com/office/powerpoint/2010/main" val="4112412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normAutofit fontScale="90000"/>
          </a:bodyPr>
          <a:lstStyle/>
          <a:p>
            <a:r>
              <a:rPr lang="ko-KR" altLang="en-US" dirty="0" smtClean="0"/>
              <a:t>기후위기는 기존의 </a:t>
            </a:r>
            <a:r>
              <a:rPr lang="en-US" altLang="ko-KR" dirty="0" smtClean="0"/>
              <a:t>(</a:t>
            </a:r>
            <a:r>
              <a:rPr lang="ko-KR" altLang="en-US" dirty="0" smtClean="0"/>
              <a:t>성</a:t>
            </a:r>
            <a:r>
              <a:rPr lang="en-US" altLang="ko-KR" dirty="0" smtClean="0"/>
              <a:t>)</a:t>
            </a:r>
            <a:r>
              <a:rPr lang="ko-KR" altLang="en-US" dirty="0" smtClean="0"/>
              <a:t>불평등을 </a:t>
            </a:r>
            <a:r>
              <a:rPr lang="en-US" altLang="ko-KR" dirty="0" smtClean="0"/>
              <a:t/>
            </a:r>
            <a:br>
              <a:rPr lang="en-US" altLang="ko-KR" dirty="0" smtClean="0"/>
            </a:br>
            <a:r>
              <a:rPr lang="ko-KR" altLang="en-US" dirty="0" smtClean="0"/>
              <a:t>악화시킨다</a:t>
            </a:r>
            <a:r>
              <a:rPr lang="en-US" altLang="ko-KR" dirty="0" smtClean="0"/>
              <a:t>!</a:t>
            </a:r>
            <a:endParaRPr lang="ko-KR" altLang="en-US" dirty="0"/>
          </a:p>
        </p:txBody>
      </p:sp>
      <p:sp>
        <p:nvSpPr>
          <p:cNvPr id="4" name="부제목 3"/>
          <p:cNvSpPr>
            <a:spLocks noGrp="1"/>
          </p:cNvSpPr>
          <p:nvPr>
            <p:ph type="subTitle" idx="1"/>
          </p:nvPr>
        </p:nvSpPr>
        <p:spPr/>
        <p:txBody>
          <a:bodyPr/>
          <a:lstStyle/>
          <a:p>
            <a:r>
              <a:rPr lang="ko-KR" altLang="en-US" dirty="0" smtClean="0"/>
              <a:t>평등한 기후위기재난대응 정책을 위한 </a:t>
            </a:r>
            <a:r>
              <a:rPr lang="en-US" altLang="ko-KR" dirty="0" smtClean="0"/>
              <a:t>(</a:t>
            </a:r>
            <a:r>
              <a:rPr lang="ko-KR" altLang="en-US" dirty="0" smtClean="0"/>
              <a:t>여성</a:t>
            </a:r>
            <a:r>
              <a:rPr lang="en-US" altLang="ko-KR" dirty="0" smtClean="0"/>
              <a:t>)</a:t>
            </a:r>
            <a:r>
              <a:rPr lang="ko-KR" altLang="en-US" dirty="0" smtClean="0"/>
              <a:t>시민의 과제 </a:t>
            </a:r>
            <a:endParaRPr lang="ko-KR" altLang="en-US" dirty="0"/>
          </a:p>
        </p:txBody>
      </p:sp>
      <p:sp>
        <p:nvSpPr>
          <p:cNvPr id="3" name="슬라이드 번호 개체 틀 2"/>
          <p:cNvSpPr>
            <a:spLocks noGrp="1"/>
          </p:cNvSpPr>
          <p:nvPr>
            <p:ph type="sldNum" sz="quarter" idx="12"/>
          </p:nvPr>
        </p:nvSpPr>
        <p:spPr/>
        <p:txBody>
          <a:bodyPr/>
          <a:lstStyle/>
          <a:p>
            <a:fld id="{7C821E20-7EB2-46E4-A0EA-3014195ECF39}" type="slidenum">
              <a:rPr lang="ko-KR" altLang="en-US" smtClean="0"/>
              <a:t>96</a:t>
            </a:fld>
            <a:endParaRPr lang="ko-KR" altLang="en-US"/>
          </a:p>
        </p:txBody>
      </p:sp>
    </p:spTree>
    <p:extLst>
      <p:ext uri="{BB962C8B-B14F-4D97-AF65-F5344CB8AC3E}">
        <p14:creationId xmlns:p14="http://schemas.microsoft.com/office/powerpoint/2010/main" val="37040503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p:nvPr>
        </p:nvSpPr>
        <p:spPr/>
        <p:txBody>
          <a:bodyPr/>
          <a:lstStyle/>
          <a:p>
            <a:r>
              <a:rPr lang="en-US" altLang="ko-KR" dirty="0" smtClean="0"/>
              <a:t>(</a:t>
            </a:r>
            <a:r>
              <a:rPr lang="ko-KR" altLang="en-US" dirty="0" smtClean="0"/>
              <a:t>성</a:t>
            </a:r>
            <a:r>
              <a:rPr lang="en-US" altLang="ko-KR" dirty="0" smtClean="0"/>
              <a:t>)</a:t>
            </a:r>
            <a:r>
              <a:rPr lang="ko-KR" altLang="en-US" dirty="0" smtClean="0"/>
              <a:t>불평등은 기후위기로 인해 더욱 악화한다</a:t>
            </a:r>
            <a:r>
              <a:rPr lang="en-US" altLang="ko-KR" dirty="0"/>
              <a:t>!</a:t>
            </a:r>
            <a:endParaRPr lang="ko-KR" altLang="en-US" dirty="0"/>
          </a:p>
        </p:txBody>
      </p:sp>
      <p:sp>
        <p:nvSpPr>
          <p:cNvPr id="2" name="슬라이드 번호 개체 틀 1"/>
          <p:cNvSpPr>
            <a:spLocks noGrp="1"/>
          </p:cNvSpPr>
          <p:nvPr>
            <p:ph type="sldNum" sz="quarter" idx="12"/>
          </p:nvPr>
        </p:nvSpPr>
        <p:spPr/>
        <p:txBody>
          <a:bodyPr/>
          <a:lstStyle/>
          <a:p>
            <a:fld id="{7C821E20-7EB2-46E4-A0EA-3014195ECF39}" type="slidenum">
              <a:rPr lang="ko-KR" altLang="en-US" smtClean="0"/>
              <a:t>97</a:t>
            </a:fld>
            <a:endParaRPr lang="ko-KR" altLang="en-US"/>
          </a:p>
        </p:txBody>
      </p:sp>
    </p:spTree>
    <p:extLst>
      <p:ext uri="{BB962C8B-B14F-4D97-AF65-F5344CB8AC3E}">
        <p14:creationId xmlns:p14="http://schemas.microsoft.com/office/powerpoint/2010/main" val="1616640616"/>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20964</TotalTime>
  <Words>14941</Words>
  <Application>Microsoft Office PowerPoint</Application>
  <PresentationFormat>화면 슬라이드 쇼(4:3)</PresentationFormat>
  <Paragraphs>945</Paragraphs>
  <Slides>97</Slides>
  <Notes>0</Notes>
  <HiddenSlides>0</HiddenSlides>
  <MMClips>0</MMClips>
  <ScaleCrop>false</ScaleCrop>
  <HeadingPairs>
    <vt:vector size="4" baseType="variant">
      <vt:variant>
        <vt:lpstr>테마</vt:lpstr>
      </vt:variant>
      <vt:variant>
        <vt:i4>1</vt:i4>
      </vt:variant>
      <vt:variant>
        <vt:lpstr>슬라이드 제목</vt:lpstr>
      </vt:variant>
      <vt:variant>
        <vt:i4>97</vt:i4>
      </vt:variant>
    </vt:vector>
  </HeadingPairs>
  <TitlesOfParts>
    <vt:vector size="98" baseType="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기후위기는 기존의 (성)불평등을  악화시킨다!</vt:lpstr>
      <vt:lpstr>(성)불평등은 기후위기로 인해 더욱 악화한다!</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owner</dc:creator>
  <cp:lastModifiedBy>owner</cp:lastModifiedBy>
  <cp:revision>174</cp:revision>
  <dcterms:created xsi:type="dcterms:W3CDTF">2022-09-22T02:53:30Z</dcterms:created>
  <dcterms:modified xsi:type="dcterms:W3CDTF">2023-05-26T02:11:03Z</dcterms:modified>
</cp:coreProperties>
</file>