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2"/>
  </p:notesMasterIdLst>
  <p:sldIdLst>
    <p:sldId id="256" r:id="rId2"/>
    <p:sldId id="257" r:id="rId3"/>
    <p:sldId id="258" r:id="rId4"/>
    <p:sldId id="260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322" r:id="rId64"/>
    <p:sldId id="323" r:id="rId65"/>
    <p:sldId id="324" r:id="rId66"/>
    <p:sldId id="325" r:id="rId67"/>
    <p:sldId id="326" r:id="rId68"/>
    <p:sldId id="327" r:id="rId69"/>
    <p:sldId id="328" r:id="rId70"/>
    <p:sldId id="329" r:id="rId71"/>
    <p:sldId id="330" r:id="rId72"/>
    <p:sldId id="331" r:id="rId73"/>
    <p:sldId id="332" r:id="rId74"/>
    <p:sldId id="333" r:id="rId75"/>
    <p:sldId id="334" r:id="rId76"/>
    <p:sldId id="335" r:id="rId77"/>
    <p:sldId id="336" r:id="rId78"/>
    <p:sldId id="337" r:id="rId79"/>
    <p:sldId id="338" r:id="rId80"/>
    <p:sldId id="339" r:id="rId81"/>
    <p:sldId id="340" r:id="rId82"/>
    <p:sldId id="341" r:id="rId83"/>
    <p:sldId id="342" r:id="rId84"/>
    <p:sldId id="343" r:id="rId85"/>
    <p:sldId id="344" r:id="rId86"/>
    <p:sldId id="345" r:id="rId87"/>
    <p:sldId id="346" r:id="rId88"/>
    <p:sldId id="347" r:id="rId89"/>
    <p:sldId id="348" r:id="rId90"/>
    <p:sldId id="349" r:id="rId9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BFBF"/>
    <a:srgbClr val="C8C9D1"/>
    <a:srgbClr val="1B2040"/>
    <a:srgbClr val="05060B"/>
    <a:srgbClr val="222952"/>
    <a:srgbClr val="7DD4E5"/>
    <a:srgbClr val="66CCFF"/>
    <a:srgbClr val="1F889D"/>
    <a:srgbClr val="585858"/>
    <a:srgbClr val="3739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41" autoAdjust="0"/>
    <p:restoredTop sz="82093" autoAdjust="0"/>
  </p:normalViewPr>
  <p:slideViewPr>
    <p:cSldViewPr snapToGrid="0" showGuides="1">
      <p:cViewPr varScale="1">
        <p:scale>
          <a:sx n="49" d="100"/>
          <a:sy n="49" d="100"/>
        </p:scale>
        <p:origin x="48" y="93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327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E24B54-6E2D-49E1-A56E-AE2920D0176C}" type="datetimeFigureOut">
              <a:rPr lang="ko-KR" altLang="en-US" smtClean="0"/>
              <a:t>2019-04-11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7A36DC-5A88-4026-BB5E-AF53362F09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0822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A36DC-5A88-4026-BB5E-AF53362F0935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42035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A36DC-5A88-4026-BB5E-AF53362F0935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780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A36DC-5A88-4026-BB5E-AF53362F0935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79520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A36DC-5A88-4026-BB5E-AF53362F0935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67107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미성년자 법률행위는 법정대리인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부모님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의 동의를 얻어야 하며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동의 없이 행한 행위에 대해서는 </a:t>
            </a:r>
            <a:endParaRPr lang="en-US" altLang="ko-KR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ko-K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미성년자 본인이나 법정대리인이 이를 취소할 수 있음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민법 제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조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법률행위가 취소되면 소급하여 무효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민법 제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141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조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로 되므로 채무는 존재하지 않게 됨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또한 이득반환의 경우는</a:t>
            </a:r>
            <a:endParaRPr lang="en-US" altLang="ko-KR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ko-K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‘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취소된 행위에 의하여 받은 이익이 현존하는 한도 내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＇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에서 상환책임이 있어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민법 제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141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조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일부 사용했더라도 위약금 없이 남은 물건만 반품하면 됨</a:t>
            </a:r>
            <a:endParaRPr lang="en-US" altLang="ko-KR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년 이상 사업자로부터 대금청구가 없었다면 소멸시효가 완성되었으므로 대금납부에 대한 법적 책임은 없음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민법 제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163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조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A36DC-5A88-4026-BB5E-AF53362F0935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99690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b="1" dirty="0" smtClean="0"/>
              <a:t>대법원에서 보낸 서류처럼 보이기 위해 대법원 근처 우체국에서 빚 독촉장을 보냄</a:t>
            </a:r>
            <a:r>
              <a:rPr lang="en-US" altLang="ko-KR" b="1" dirty="0" smtClean="0"/>
              <a:t>.</a:t>
            </a:r>
          </a:p>
          <a:p>
            <a:endParaRPr lang="en-US" altLang="ko-KR" b="1" dirty="0" smtClean="0"/>
          </a:p>
          <a:p>
            <a:r>
              <a:rPr lang="en-US" altLang="ko-KR" b="1" dirty="0" smtClean="0"/>
              <a:t>‘</a:t>
            </a:r>
            <a:r>
              <a:rPr lang="ko-KR" altLang="en-US" b="1" dirty="0" err="1" smtClean="0"/>
              <a:t>희망모아</a:t>
            </a:r>
            <a:r>
              <a:rPr lang="en-US" altLang="ko-KR" b="1" dirty="0" smtClean="0"/>
              <a:t>’</a:t>
            </a:r>
            <a:r>
              <a:rPr lang="ko-KR" altLang="en-US" b="1" dirty="0" smtClean="0"/>
              <a:t>가 신용정보회사로 채권추심을 위임한 상태이고 </a:t>
            </a:r>
            <a:r>
              <a:rPr lang="ko-KR" altLang="en-US" b="1" dirty="0" err="1" smtClean="0"/>
              <a:t>신용정보사가</a:t>
            </a:r>
            <a:r>
              <a:rPr lang="ko-KR" altLang="en-US" b="1" dirty="0" smtClean="0"/>
              <a:t> 채무자에 보낸 서류임</a:t>
            </a:r>
            <a:r>
              <a:rPr lang="en-US" altLang="ko-KR" b="1" dirty="0" smtClean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A36DC-5A88-4026-BB5E-AF53362F0935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2385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개인정보란 성명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주민등록번호 등 개인을 식별할 수 있는 부호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문자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음성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US" altLang="ko-K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음향 및 영상 등의 정보 일체를 의미</a:t>
            </a:r>
            <a:endParaRPr lang="en-US" altLang="ko-KR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개인정보는 개인고유정보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금융정보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통신정보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위치정보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생체인식정보로 구분</a:t>
            </a:r>
            <a:endParaRPr lang="en-US" altLang="ko-KR" sz="12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A36DC-5A88-4026-BB5E-AF53362F0935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35741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‘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제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자 제공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‘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은 개인정보를 제공받는 자의 이익과 목적을 위해 개인정보를 제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자에게 제공하는 것을 목적으로 하여 </a:t>
            </a:r>
            <a:endParaRPr lang="en-US" altLang="ko-KR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개인정보를 제공받는 자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제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자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의 관리범위에 속함</a:t>
            </a:r>
            <a:endParaRPr lang="en-US" altLang="ko-KR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A36DC-5A88-4026-BB5E-AF53362F0935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42746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예시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 </a:t>
            </a:r>
          </a:p>
          <a:p>
            <a:endParaRPr lang="en-US" altLang="ko-KR" sz="8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8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백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화점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사업자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 </a:t>
            </a:r>
            <a:r>
              <a:rPr lang="ko-KR" alt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콜센터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업체와 위탁계약을 맺고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백화점고객 개인정보를 </a:t>
            </a:r>
            <a:r>
              <a:rPr lang="ko-KR" alt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콜센터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업체에서 관리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운영하는 것으로 </a:t>
            </a:r>
            <a:endParaRPr lang="en-US" altLang="ko-KR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</a:t>
            </a:r>
            <a:r>
              <a:rPr lang="ko-KR" alt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콜센터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업체는 백화점의 고객상담 업무에 백화점 고객정보를 이용</a:t>
            </a:r>
            <a:endParaRPr lang="en-US" altLang="ko-KR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A36DC-5A88-4026-BB5E-AF53362F0935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81700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="1" dirty="0" smtClean="0"/>
              <a:t>[</a:t>
            </a:r>
            <a:r>
              <a:rPr lang="ko-KR" altLang="en-US" b="1" dirty="0" smtClean="0"/>
              <a:t>개인정보 침해 사례</a:t>
            </a:r>
            <a:r>
              <a:rPr lang="en-US" altLang="ko-KR" b="1" dirty="0" smtClean="0"/>
              <a:t>]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="1" dirty="0" smtClean="0"/>
          </a:p>
          <a:p>
            <a:pPr marL="171450" marR="0" lvl="0" indent="-1714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o-KR" altLang="en-US" b="1" dirty="0" smtClean="0"/>
              <a:t>은행이나 백화점의 데이터베이스에 침입하여 개인의 신용정보를 빼내거나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개인컴퓨터에 침입하여 사용자의 전자우편주소</a:t>
            </a:r>
            <a:r>
              <a:rPr lang="en-US" altLang="ko-KR" b="1" dirty="0" smtClean="0"/>
              <a:t>,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1" dirty="0" smtClean="0"/>
              <a:t>    사용하는 소프트웨어 유형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웹 접근기록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개인적인 데이터베이스를 수집하는 등의 침해행위 등이 있음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A36DC-5A88-4026-BB5E-AF53362F0935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74039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A36DC-5A88-4026-BB5E-AF53362F0935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7214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사회 경제적 제도 내에서 소비자가 향유할 수 있는 기본 권리</a:t>
            </a:r>
            <a:endParaRPr lang="en-US" altLang="ko-KR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국가가 건전한 소비행위를 계도하고 생산품의 품질향상을 촉구하기 위한 소비자보호운동을 법률이 정하는 바에 의하여 보장</a:t>
            </a:r>
            <a:endParaRPr lang="en-US" altLang="ko-KR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(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헌법 제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124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조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A36DC-5A88-4026-BB5E-AF53362F0935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59635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타인에 의해 자신의 개인정보가 도용이 되어 무단으로 회원가입 된 경우에는 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‘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개인정보침해신고센터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국번없이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118)’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및 </a:t>
            </a:r>
            <a:endParaRPr lang="en-US" altLang="ko-KR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사이버테러대응센터에 개인정보유출에 대한 사실 확인을 통하여 개인정보가 유출된 사실을 입증해야 저작권 소송에 대해 면책할 수 있음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개인정보유출 입증사실을 통해 해당 사이트에 적절한 신원확인 절차를 거쳐 도용된 개인정보의 삭제 및 정정을 요청해야 함</a:t>
            </a:r>
            <a:endParaRPr lang="en-US" altLang="ko-KR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A36DC-5A88-4026-BB5E-AF53362F0935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24040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A36DC-5A88-4026-BB5E-AF53362F0935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29023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o-KR" altLang="en-US" sz="1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개인정보 제</a:t>
            </a:r>
            <a:r>
              <a:rPr lang="en-US" altLang="ko-KR" sz="1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ko-KR" altLang="en-US" sz="1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자 제공 위반 시에는 </a:t>
            </a:r>
            <a:r>
              <a:rPr lang="en-US" altLang="ko-KR" sz="1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</a:t>
            </a:r>
            <a:r>
              <a:rPr lang="ko-KR" altLang="en-US" sz="1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년 이하의 징역 또는 </a:t>
            </a:r>
            <a:r>
              <a:rPr lang="en-US" altLang="ko-KR" sz="1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</a:t>
            </a:r>
            <a:r>
              <a:rPr lang="ko-KR" altLang="en-US" sz="1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천만 원 이하의 벌금 등 형사벌이 부과될 수 있음</a:t>
            </a:r>
            <a:r>
              <a:rPr lang="en-US" altLang="ko-KR" sz="1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A36DC-5A88-4026-BB5E-AF53362F0935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01009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만약 정당한 사유 없이 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일 이내 소비자의 요구에 따라 탈퇴 및 개인정보를 </a:t>
            </a:r>
            <a:endParaRPr lang="en-US" altLang="ko-KR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삭제하지 않을 시에는 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천만 원 이하의 과태료가 부과 될 수 있음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A36DC-5A88-4026-BB5E-AF53362F0935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23776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시술 전</a:t>
            </a:r>
            <a:r>
              <a:rPr lang="en-US" altLang="ko-KR" sz="1200" b="1" dirty="0" smtClean="0"/>
              <a:t>·</a:t>
            </a:r>
            <a:r>
              <a:rPr lang="ko-KR" altLang="en-US" sz="1200" b="1" dirty="0" smtClean="0"/>
              <a:t>후 사진이 특정 개인을 식별할 가능성이 있을 수 있기 때문에 개인정보 보호법이 적용 될 수 있으며 </a:t>
            </a:r>
            <a:endParaRPr lang="en-US" altLang="ko-KR" sz="1200" b="1" dirty="0" smtClean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sz="1200" b="1" baseline="0" dirty="0" smtClean="0"/>
              <a:t>    </a:t>
            </a:r>
            <a:r>
              <a:rPr lang="ko-KR" altLang="en-US" sz="1200" b="1" dirty="0" smtClean="0"/>
              <a:t>환자의 시술 전후 사진을 홈페이지에 게시할 때에는 수집</a:t>
            </a:r>
            <a:r>
              <a:rPr lang="en-US" altLang="ko-KR" sz="1200" b="1" dirty="0" smtClean="0"/>
              <a:t>·</a:t>
            </a:r>
            <a:r>
              <a:rPr lang="ko-KR" altLang="en-US" sz="1200" b="1" dirty="0" smtClean="0"/>
              <a:t>이용에 관한 사항을 고시하고 환자의 동의를 받는 등 </a:t>
            </a:r>
            <a:endParaRPr lang="en-US" altLang="ko-KR" sz="1200" b="1" dirty="0" smtClean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sz="1200" b="1" dirty="0" smtClean="0"/>
              <a:t>    </a:t>
            </a:r>
            <a:r>
              <a:rPr lang="ko-KR" altLang="en-US" sz="1200" b="1" dirty="0" smtClean="0"/>
              <a:t>개인정보 보호법 제반 조치를 준수해야 함</a:t>
            </a:r>
            <a:r>
              <a:rPr lang="en-US" altLang="ko-KR" sz="1200" b="1" dirty="0" smtClean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A36DC-5A88-4026-BB5E-AF53362F0935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1669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o-KR" altLang="en-US" sz="1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개인정보 제</a:t>
            </a:r>
            <a:r>
              <a:rPr lang="en-US" altLang="ko-KR" sz="1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ko-KR" altLang="en-US" sz="1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자 제공 위반 시에는 </a:t>
            </a:r>
            <a:r>
              <a:rPr lang="en-US" altLang="ko-KR" sz="1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</a:t>
            </a:r>
            <a:r>
              <a:rPr lang="ko-KR" altLang="en-US" sz="1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년 이하의 징역 또는 </a:t>
            </a:r>
            <a:r>
              <a:rPr lang="en-US" altLang="ko-KR" sz="1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</a:t>
            </a:r>
            <a:r>
              <a:rPr lang="ko-KR" altLang="en-US" sz="1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천만 원 이하의 벌금 등 형사벌이 부과될 수 있음</a:t>
            </a:r>
            <a:r>
              <a:rPr lang="en-US" altLang="ko-KR" sz="1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A36DC-5A88-4026-BB5E-AF53362F0935}" type="slidenum">
              <a:rPr lang="ko-KR" altLang="en-US" smtClean="0"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31431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o-KR" altLang="en-US" sz="1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회원 개인정보 </a:t>
            </a:r>
            <a:r>
              <a:rPr lang="en-US" altLang="ko-KR" sz="1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1,694</a:t>
            </a:r>
            <a:r>
              <a:rPr lang="ko-KR" altLang="en-US" sz="1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건을 보험사 </a:t>
            </a:r>
            <a:r>
              <a:rPr lang="en-US" altLang="ko-KR" sz="1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ko-KR" altLang="en-US" sz="1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곳에 팔아 수익을 챙김</a:t>
            </a:r>
            <a:endParaRPr lang="en-US" altLang="ko-KR" sz="10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A36DC-5A88-4026-BB5E-AF53362F0935}" type="slidenum">
              <a:rPr lang="ko-KR" altLang="en-US" smtClean="0"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90435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+mn-ea"/>
              </a:rPr>
              <a:t>회원가입을 하거나 개인정보를 제공할 때에는 개인정보처리방침 및 약관을 꼼꼼히 살핍니다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+mn-ea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+mn-ea"/>
              </a:rPr>
              <a:t>회원가입 시 비밀번호를 타인이 유추하기 어렵도록 영문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+mn-ea"/>
              </a:rPr>
              <a:t>/</a:t>
            </a: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+mn-ea"/>
              </a:rPr>
              <a:t>숫자 등을 조합하여 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+mn-ea"/>
              </a:rPr>
              <a:t>8</a:t>
            </a: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+mn-ea"/>
              </a:rPr>
              <a:t>자리 이상으로 설정합니다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+mn-ea"/>
              </a:rPr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+mn-ea"/>
              </a:rPr>
              <a:t>자신이 가입한 사이트에 타인이 자신인 것처럼 로그인하기 어렵도록 비밀번호를 주기적으로 변경합니다</a:t>
            </a:r>
            <a:endParaRPr lang="en-US" altLang="ko-K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+mn-ea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+mn-ea"/>
              </a:rPr>
              <a:t>가급적 안전성이 높은 주민번호 대체수단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+mn-ea"/>
              </a:rPr>
              <a:t>(</a:t>
            </a:r>
            <a:r>
              <a:rPr lang="ko-KR" alt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+mn-ea"/>
              </a:rPr>
              <a:t>아이핀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+mn-ea"/>
              </a:rPr>
              <a:t>)</a:t>
            </a: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+mn-ea"/>
              </a:rPr>
              <a:t>으로 회원가입을 하고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+mn-ea"/>
              </a:rPr>
              <a:t>, </a:t>
            </a: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+mn-ea"/>
              </a:rPr>
              <a:t>꼭 필요하지 않은 개인정보는 입력하지 않습니다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+mn-ea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+mn-ea"/>
              </a:rPr>
              <a:t>타인이 자신의 명의로 신규 회원가입 시 즉각 차단하고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+mn-ea"/>
              </a:rPr>
              <a:t>, </a:t>
            </a: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+mn-ea"/>
              </a:rPr>
              <a:t>이를 통지 받을 수 있도록 명의도용 확인서비스를 이용합니다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+mn-ea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+mn-ea"/>
              </a:rPr>
              <a:t>자신의 아이디와 비밀번호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+mn-ea"/>
              </a:rPr>
              <a:t>, </a:t>
            </a: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+mn-ea"/>
              </a:rPr>
              <a:t>주민번호 등 개인정보가 공개되지 않도록 주의하여 관리하며 친구나 다른 사람에게 알려주지 않습니다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+mn-ea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+mn-ea"/>
              </a:rPr>
              <a:t>인터넷에 올리는 데이터에 개인정보가 포함되지 않도록 하며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+mn-ea"/>
              </a:rPr>
              <a:t>, </a:t>
            </a: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+mn-ea"/>
              </a:rPr>
              <a:t>공유폴더에 개인정보 파일이 저장되지 않도록 합니다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+mn-ea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+mn-ea"/>
              </a:rPr>
              <a:t>금융거래 시 신용카드 번호와 같은 금융 정보 등을 저장할 경우 암호화 하여 저장하고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+mn-ea"/>
              </a:rPr>
              <a:t>, </a:t>
            </a: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+mn-ea"/>
              </a:rPr>
              <a:t>되도록 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+mn-ea"/>
              </a:rPr>
              <a:t>PC</a:t>
            </a: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+mn-ea"/>
              </a:rPr>
              <a:t>방 개방 환경을 이용하지 않습니다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+mn-ea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+mn-ea"/>
              </a:rPr>
              <a:t>인터넷에서 </a:t>
            </a:r>
            <a:r>
              <a:rPr lang="ko-KR" alt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+mn-ea"/>
              </a:rPr>
              <a:t>아무자료나</a:t>
            </a: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+mn-ea"/>
              </a:rPr>
              <a:t> 함부로 다운로드 하지 않습니다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+mn-ea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+mn-ea"/>
              </a:rPr>
              <a:t>개인정보가 유출된 경우 해당 사이트 관리자에게 삭제를 요청하고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+mn-ea"/>
              </a:rPr>
              <a:t>, </a:t>
            </a: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+mn-ea"/>
              </a:rPr>
              <a:t>처리되지 않는 경우 즉시 개인정보 침해신고를 합니다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+mn-ea"/>
              </a:rPr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A36DC-5A88-4026-BB5E-AF53362F0935}" type="slidenum">
              <a:rPr lang="ko-KR" altLang="en-US" smtClean="0"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61118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A36DC-5A88-4026-BB5E-AF53362F0935}" type="slidenum">
              <a:rPr lang="ko-KR" altLang="en-US" smtClean="0"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60289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A36DC-5A88-4026-BB5E-AF53362F0935}" type="slidenum">
              <a:rPr lang="ko-KR" altLang="en-US" smtClean="0"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1103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A36DC-5A88-4026-BB5E-AF53362F0935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86254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 smtClean="0"/>
              <a:t>PC</a:t>
            </a:r>
            <a:r>
              <a:rPr lang="ko-KR" altLang="en-US" b="1" dirty="0" smtClean="0"/>
              <a:t>나 </a:t>
            </a:r>
            <a:r>
              <a:rPr lang="ko-KR" altLang="en-US" b="1" dirty="0" err="1" smtClean="0"/>
              <a:t>스마트폰을</a:t>
            </a:r>
            <a:r>
              <a:rPr lang="ko-KR" altLang="en-US" b="1" dirty="0" smtClean="0"/>
              <a:t> 폐기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교체할 때 개인정보가 남아 있지 않도록 초기화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포맷</a:t>
            </a:r>
            <a:r>
              <a:rPr lang="en-US" altLang="ko-KR" b="1" dirty="0" smtClean="0"/>
              <a:t>)</a:t>
            </a:r>
            <a:r>
              <a:rPr lang="ko-KR" altLang="en-US" b="1" dirty="0" smtClean="0"/>
              <a:t>합니다</a:t>
            </a:r>
            <a:r>
              <a:rPr lang="en-US" altLang="ko-KR" b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 smtClean="0"/>
              <a:t>SNS</a:t>
            </a:r>
            <a:r>
              <a:rPr lang="ko-KR" altLang="en-US" b="1" dirty="0" smtClean="0"/>
              <a:t>이용 시 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개인정보 공개범위를 비공개 또는 친구공개로 설정합니다</a:t>
            </a:r>
            <a:r>
              <a:rPr lang="en-US" altLang="ko-KR" b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경품제공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포인트 적립 등의 이벤트를 통해 개인정보를 수집하는 사례가 많으므로 참여할 때는 내 개인정보가 어떻게 활용될 것인지 반드시 확인합니다</a:t>
            </a:r>
            <a:r>
              <a:rPr lang="en-US" altLang="ko-KR" b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 smtClean="0"/>
              <a:t>PC</a:t>
            </a:r>
            <a:r>
              <a:rPr lang="ko-KR" altLang="en-US" b="1" dirty="0" smtClean="0"/>
              <a:t>와 </a:t>
            </a:r>
            <a:r>
              <a:rPr lang="ko-KR" altLang="en-US" b="1" dirty="0" err="1" smtClean="0"/>
              <a:t>스마트폰의</a:t>
            </a:r>
            <a:r>
              <a:rPr lang="ko-KR" altLang="en-US" b="1" dirty="0" smtClean="0"/>
              <a:t> 바이러스 검사를 수시로 하고</a:t>
            </a:r>
            <a:r>
              <a:rPr lang="en-US" altLang="ko-KR" b="1" dirty="0" smtClean="0"/>
              <a:t>,</a:t>
            </a:r>
            <a:r>
              <a:rPr lang="ko-KR" altLang="en-US" b="1" baseline="0" dirty="0" smtClean="0"/>
              <a:t> 내려 받은 파일은 꼭 바이러스 검사 후 열어 봅니다</a:t>
            </a:r>
            <a:r>
              <a:rPr lang="en-US" altLang="ko-KR" b="1" baseline="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공용</a:t>
            </a:r>
            <a:r>
              <a:rPr lang="en-US" altLang="ko-KR" b="1" dirty="0" smtClean="0"/>
              <a:t>PC</a:t>
            </a:r>
            <a:r>
              <a:rPr lang="ko-KR" altLang="en-US" b="1" dirty="0" smtClean="0"/>
              <a:t>로 로그인한 사이트는 반드시 로그아웃 합니다</a:t>
            </a:r>
            <a:r>
              <a:rPr lang="en-US" altLang="ko-KR" b="1" dirty="0" smtClean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A36DC-5A88-4026-BB5E-AF53362F0935}" type="slidenum">
              <a:rPr lang="ko-KR" altLang="en-US" smtClean="0"/>
              <a:t>37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61388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o-KR" altLang="en-US" b="1" dirty="0" smtClean="0"/>
              <a:t>금융기관에서는 개인정보를 절대 요구하지 않으므로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문자 메시지 등을 각별히 주의해야 함</a:t>
            </a:r>
            <a:r>
              <a:rPr lang="en-US" altLang="ko-KR" b="1" dirty="0" smtClean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ko-KR" b="1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A36DC-5A88-4026-BB5E-AF53362F0935}" type="slidenum">
              <a:rPr lang="ko-KR" altLang="en-US" smtClean="0"/>
              <a:t>38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58094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o-KR" altLang="en-US" b="1" dirty="0" smtClean="0"/>
              <a:t>특정사이트에 접속 유도하여 개인정보나 금융정보를 입력하지 않으면 수사기관에 출두해야 한다고 협박 일명 </a:t>
            </a:r>
            <a:r>
              <a:rPr lang="en-US" altLang="ko-KR" b="1" dirty="0" smtClean="0"/>
              <a:t>‘</a:t>
            </a:r>
            <a:r>
              <a:rPr lang="ko-KR" altLang="en-US" b="1" dirty="0" err="1" smtClean="0"/>
              <a:t>짝퉁</a:t>
            </a:r>
            <a:r>
              <a:rPr lang="en-US" altLang="ko-KR" b="1" dirty="0" smtClean="0"/>
              <a:t>’</a:t>
            </a:r>
            <a:r>
              <a:rPr lang="ko-KR" altLang="en-US" b="1" dirty="0" smtClean="0"/>
              <a:t> 사이트로 유인</a:t>
            </a:r>
            <a:endParaRPr lang="en-US" altLang="ko-KR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회사 명의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로고까지 같은 은행 등의 사이트를 개설하여 이름과 주민등록번호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계좌번호와 비밀번호</a:t>
            </a:r>
            <a:r>
              <a:rPr lang="en-US" altLang="ko-KR" b="1" dirty="0" smtClean="0"/>
              <a:t>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ko-KR" b="1" dirty="0" smtClean="0"/>
              <a:t>   </a:t>
            </a:r>
            <a:r>
              <a:rPr lang="ko-KR" altLang="en-US" b="1" dirty="0" smtClean="0"/>
              <a:t>보안카드번호까지 모두 입력하게 한 후 이 자료를 갖고 공인인증서</a:t>
            </a:r>
            <a:r>
              <a:rPr lang="ko-KR" altLang="en-US" b="1" baseline="0" dirty="0" smtClean="0"/>
              <a:t> 재발급</a:t>
            </a:r>
            <a:r>
              <a:rPr lang="en-US" altLang="ko-KR" b="1" baseline="0" dirty="0" smtClean="0"/>
              <a:t>, </a:t>
            </a:r>
            <a:r>
              <a:rPr lang="ko-KR" altLang="en-US" b="1" baseline="0" dirty="0" smtClean="0"/>
              <a:t>계좌 잔액 인출</a:t>
            </a:r>
            <a:r>
              <a:rPr lang="en-US" altLang="ko-KR" b="1" baseline="0" dirty="0" smtClean="0"/>
              <a:t>, </a:t>
            </a:r>
            <a:r>
              <a:rPr lang="ko-KR" altLang="en-US" b="1" baseline="0" dirty="0" smtClean="0"/>
              <a:t>카드론 대출</a:t>
            </a:r>
            <a:r>
              <a:rPr lang="en-US" altLang="ko-KR" b="1" baseline="0" dirty="0" smtClean="0"/>
              <a:t>, </a:t>
            </a:r>
            <a:r>
              <a:rPr lang="ko-KR" altLang="en-US" b="1" baseline="0" dirty="0" smtClean="0"/>
              <a:t>마이너스통장 개설</a:t>
            </a:r>
            <a:r>
              <a:rPr lang="en-US" altLang="ko-KR" b="1" baseline="0" dirty="0" smtClean="0"/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ko-KR" altLang="en-US" b="1" baseline="0" dirty="0" smtClean="0"/>
              <a:t>   적금 해지 등 다양한 피해 발생</a:t>
            </a:r>
            <a:endParaRPr lang="en-US" altLang="ko-KR" b="1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b="1" baseline="0" dirty="0" smtClean="0"/>
              <a:t>보안강화서비스 신청하기라는 제목의 창으로 연결</a:t>
            </a:r>
            <a:r>
              <a:rPr lang="en-US" altLang="ko-KR" b="1" baseline="0" dirty="0" smtClean="0"/>
              <a:t>, </a:t>
            </a:r>
            <a:r>
              <a:rPr lang="ko-KR" altLang="en-US" b="1" baseline="0" dirty="0" smtClean="0"/>
              <a:t>유사 </a:t>
            </a:r>
            <a:r>
              <a:rPr lang="ko-KR" altLang="en-US" b="1" baseline="0" dirty="0" err="1" smtClean="0"/>
              <a:t>금감원</a:t>
            </a:r>
            <a:r>
              <a:rPr lang="ko-KR" altLang="en-US" b="1" baseline="0" dirty="0" smtClean="0"/>
              <a:t> 사이트에 접속유도 후 카드론 대출에 이용</a:t>
            </a:r>
            <a:endParaRPr lang="en-US" altLang="ko-KR" b="1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b="1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A36DC-5A88-4026-BB5E-AF53362F0935}" type="slidenum">
              <a:rPr lang="ko-KR" altLang="en-US" smtClean="0"/>
              <a:t>39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741519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ko-KR" b="1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A36DC-5A88-4026-BB5E-AF53362F0935}" type="slidenum">
              <a:rPr lang="ko-KR" altLang="en-US" smtClean="0"/>
              <a:t>40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51924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b="1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A36DC-5A88-4026-BB5E-AF53362F0935}" type="slidenum">
              <a:rPr lang="ko-KR" altLang="en-US" smtClean="0"/>
              <a:t>41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02707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o-KR" altLang="en-US" b="1" dirty="0" smtClean="0"/>
              <a:t>금융기관에서는 개인정보를 절대 요구하지 않으므로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문자 메시지 등을 각별히 주의해야 함</a:t>
            </a:r>
            <a:r>
              <a:rPr lang="en-US" altLang="ko-KR" b="1" dirty="0" smtClean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ko-KR" b="1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A36DC-5A88-4026-BB5E-AF53362F0935}" type="slidenum">
              <a:rPr lang="ko-KR" altLang="en-US" smtClean="0"/>
              <a:t>42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42475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o-KR" altLang="en-US" b="1" dirty="0" smtClean="0"/>
              <a:t>금융기관에서는 개인정보를 절대 요구하지 않으므로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문자 메시지 등을 각별히 주의해야 함</a:t>
            </a:r>
            <a:r>
              <a:rPr lang="en-US" altLang="ko-KR" b="1" dirty="0" smtClean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ko-KR" b="1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A36DC-5A88-4026-BB5E-AF53362F0935}" type="slidenum">
              <a:rPr lang="ko-KR" altLang="en-US" smtClean="0"/>
              <a:t>43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673226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o-KR" altLang="en-US" b="1" dirty="0" smtClean="0"/>
              <a:t>금융기관에서는 개인정보를 절대 요구하지 않으므로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문자 메시지 등을 각별히 주의해야 함</a:t>
            </a:r>
            <a:r>
              <a:rPr lang="en-US" altLang="ko-KR" b="1" dirty="0" smtClean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ko-KR" b="1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A36DC-5A88-4026-BB5E-AF53362F0935}" type="slidenum">
              <a:rPr lang="ko-KR" altLang="en-US" smtClean="0"/>
              <a:t>44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71759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b="1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A36DC-5A88-4026-BB5E-AF53362F0935}" type="slidenum">
              <a:rPr lang="ko-KR" altLang="en-US" smtClean="0"/>
              <a:t>45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142065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b="1" dirty="0" err="1" smtClean="0"/>
              <a:t>apk</a:t>
            </a:r>
            <a:r>
              <a:rPr lang="ko-KR" altLang="en-US" b="1" dirty="0" smtClean="0"/>
              <a:t>파일이 삭제되지 않는 경우</a:t>
            </a:r>
            <a:r>
              <a:rPr lang="en-US" altLang="ko-KR" b="1" dirty="0" smtClean="0"/>
              <a:t>,</a:t>
            </a:r>
            <a:r>
              <a:rPr lang="ko-KR" altLang="en-US" b="1" dirty="0" smtClean="0"/>
              <a:t> 휴대전화 서비스센터 방문 또는 </a:t>
            </a:r>
            <a:r>
              <a:rPr lang="ko-KR" altLang="en-US" b="1" dirty="0" err="1" smtClean="0"/>
              <a:t>스마트폰</a:t>
            </a:r>
            <a:r>
              <a:rPr lang="ko-KR" altLang="en-US" b="1" dirty="0" smtClean="0"/>
              <a:t> 초기화</a:t>
            </a:r>
            <a:endParaRPr lang="en-US" altLang="ko-KR" b="1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altLang="ko-KR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한국인터넷진흥원 </a:t>
            </a:r>
            <a:r>
              <a:rPr lang="en-US" altLang="ko-KR" b="1" dirty="0" smtClean="0"/>
              <a:t>‘</a:t>
            </a:r>
            <a:r>
              <a:rPr lang="ko-KR" altLang="en-US" b="1" dirty="0" smtClean="0"/>
              <a:t>보호나라</a:t>
            </a:r>
            <a:r>
              <a:rPr lang="en-US" altLang="ko-KR" b="1" dirty="0" smtClean="0"/>
              <a:t>(www.boho.or.kr)’</a:t>
            </a:r>
            <a:r>
              <a:rPr lang="ko-KR" altLang="en-US" b="1" dirty="0" smtClean="0"/>
              <a:t>서비스를 통해 </a:t>
            </a:r>
            <a:r>
              <a:rPr lang="en-US" altLang="ko-KR" b="1" dirty="0" smtClean="0"/>
              <a:t>‘PC</a:t>
            </a:r>
            <a:r>
              <a:rPr lang="ko-KR" altLang="en-US" b="1" dirty="0" smtClean="0"/>
              <a:t>원격 점검</a:t>
            </a:r>
            <a:r>
              <a:rPr lang="en-US" altLang="ko-KR" b="1" dirty="0" smtClean="0"/>
              <a:t>’ </a:t>
            </a:r>
            <a:r>
              <a:rPr lang="ko-KR" altLang="en-US" b="1" dirty="0" smtClean="0"/>
              <a:t>이용</a:t>
            </a:r>
            <a:endParaRPr lang="en-US" altLang="ko-KR" b="1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A36DC-5A88-4026-BB5E-AF53362F0935}" type="slidenum">
              <a:rPr lang="ko-KR" altLang="en-US" smtClean="0"/>
              <a:t>46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8641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A36DC-5A88-4026-BB5E-AF53362F0935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181533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지인에게 온 문자메시지라도 인터넷 주소가 포함된 경우 클릭 전에 전화를 하여 확인하도록 함</a:t>
            </a:r>
            <a:endParaRPr lang="en-US" altLang="ko-KR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b="1" dirty="0" err="1" smtClean="0"/>
              <a:t>스마트폰</a:t>
            </a:r>
            <a:r>
              <a:rPr lang="ko-KR" altLang="en-US" b="1" dirty="0" smtClean="0"/>
              <a:t> 보안설정 강화방법</a:t>
            </a:r>
            <a:r>
              <a:rPr lang="en-US" altLang="ko-KR" b="1" dirty="0" smtClean="0"/>
              <a:t>: </a:t>
            </a:r>
            <a:r>
              <a:rPr lang="ko-KR" altLang="en-US" b="1" dirty="0" smtClean="0"/>
              <a:t>환경설정 → 보안 → 디바이스 관리 → </a:t>
            </a:r>
            <a:r>
              <a:rPr lang="en-US" altLang="ko-KR" b="1" dirty="0" smtClean="0"/>
              <a:t>‘</a:t>
            </a:r>
            <a:r>
              <a:rPr lang="ko-KR" altLang="en-US" b="1" dirty="0" smtClean="0"/>
              <a:t>알 수</a:t>
            </a:r>
            <a:r>
              <a:rPr lang="ko-KR" altLang="en-US" b="1" baseline="0" dirty="0" smtClean="0"/>
              <a:t> 없는 출처</a:t>
            </a:r>
            <a:r>
              <a:rPr lang="en-US" altLang="ko-KR" b="1" baseline="0" dirty="0" smtClean="0"/>
              <a:t>’</a:t>
            </a:r>
            <a:r>
              <a:rPr lang="ko-KR" altLang="en-US" b="1" baseline="0" dirty="0" smtClean="0"/>
              <a:t>에 </a:t>
            </a:r>
            <a:r>
              <a:rPr lang="en-US" altLang="ko-KR" b="1" baseline="0" dirty="0" smtClean="0"/>
              <a:t>V</a:t>
            </a:r>
            <a:r>
              <a:rPr lang="ko-KR" altLang="en-US" b="1" baseline="0" dirty="0" smtClean="0"/>
              <a:t>체크가 되어있다면 해제</a:t>
            </a:r>
            <a:endParaRPr lang="en-US" altLang="ko-KR" b="1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b="1" dirty="0" err="1" smtClean="0"/>
              <a:t>스마트폰으로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114</a:t>
            </a:r>
            <a:r>
              <a:rPr lang="ko-KR" altLang="en-US" b="1" dirty="0" smtClean="0"/>
              <a:t>를 눌러 상담원과 연결해 소액결제 차단도 가능</a:t>
            </a:r>
            <a:endParaRPr lang="en-US" altLang="ko-KR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b="1" dirty="0" smtClean="0"/>
              <a:t>T</a:t>
            </a:r>
            <a:r>
              <a:rPr lang="ko-KR" altLang="en-US" b="1" dirty="0" smtClean="0"/>
              <a:t>스토어</a:t>
            </a:r>
            <a:r>
              <a:rPr lang="en-US" altLang="ko-KR" b="1" dirty="0" smtClean="0"/>
              <a:t>, </a:t>
            </a:r>
            <a:r>
              <a:rPr lang="ko-KR" altLang="en-US" b="1" dirty="0" err="1" smtClean="0"/>
              <a:t>올레마켓</a:t>
            </a:r>
            <a:r>
              <a:rPr lang="en-US" altLang="ko-KR" b="1" dirty="0" smtClean="0"/>
              <a:t>, LGU+</a:t>
            </a:r>
            <a:r>
              <a:rPr lang="en-US" altLang="ko-KR" b="1" baseline="0" dirty="0" smtClean="0"/>
              <a:t> </a:t>
            </a:r>
            <a:r>
              <a:rPr lang="ko-KR" altLang="en-US" b="1" baseline="0" dirty="0" err="1" smtClean="0"/>
              <a:t>앱스토어</a:t>
            </a:r>
            <a:r>
              <a:rPr lang="ko-KR" altLang="en-US" b="1" baseline="0" dirty="0" smtClean="0"/>
              <a:t> 등 공인된 </a:t>
            </a:r>
            <a:r>
              <a:rPr lang="ko-KR" altLang="en-US" b="1" baseline="0" dirty="0" err="1" smtClean="0"/>
              <a:t>오픈마켓을</a:t>
            </a:r>
            <a:r>
              <a:rPr lang="ko-KR" altLang="en-US" b="1" baseline="0" dirty="0" smtClean="0"/>
              <a:t> 통해 </a:t>
            </a:r>
            <a:r>
              <a:rPr lang="ko-KR" altLang="en-US" b="1" baseline="0" dirty="0" err="1" smtClean="0"/>
              <a:t>앱</a:t>
            </a:r>
            <a:r>
              <a:rPr lang="ko-KR" altLang="en-US" b="1" baseline="0" dirty="0" smtClean="0"/>
              <a:t> 설치</a:t>
            </a:r>
            <a:endParaRPr lang="en-US" altLang="ko-KR" b="1" baseline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altLang="ko-KR" b="1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A36DC-5A88-4026-BB5E-AF53362F0935}" type="slidenum">
              <a:rPr lang="ko-KR" altLang="en-US" smtClean="0"/>
              <a:t>47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10257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정상 홈페이지에 접속하여도 </a:t>
            </a:r>
            <a:r>
              <a:rPr lang="ko-KR" altLang="en-US" b="1" dirty="0" err="1" smtClean="0"/>
              <a:t>피싱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가짜</a:t>
            </a:r>
            <a:r>
              <a:rPr lang="en-US" altLang="ko-KR" b="1" dirty="0" smtClean="0"/>
              <a:t>)</a:t>
            </a:r>
            <a:r>
              <a:rPr lang="ko-KR" altLang="en-US" b="1" dirty="0" smtClean="0"/>
              <a:t>사이트로 유도함</a:t>
            </a:r>
            <a:endParaRPr lang="en-US" altLang="ko-KR" b="1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A36DC-5A88-4026-BB5E-AF53362F0935}" type="slidenum">
              <a:rPr lang="ko-KR" altLang="en-US" smtClean="0"/>
              <a:t>48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372311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b="1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A36DC-5A88-4026-BB5E-AF53362F0935}" type="slidenum">
              <a:rPr lang="ko-KR" altLang="en-US" smtClean="0"/>
              <a:t>49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896976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보안카드의 모든 정보를 적게 함</a:t>
            </a:r>
            <a:endParaRPr lang="en-US" altLang="ko-KR" b="1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altLang="ko-KR" b="1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A36DC-5A88-4026-BB5E-AF53362F0935}" type="slidenum">
              <a:rPr lang="ko-KR" altLang="en-US" smtClean="0"/>
              <a:t>50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555871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ko-KR" b="1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A36DC-5A88-4026-BB5E-AF53362F0935}" type="slidenum">
              <a:rPr lang="ko-KR" altLang="en-US" smtClean="0"/>
              <a:t>51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852784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b="1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A36DC-5A88-4026-BB5E-AF53362F0935}" type="slidenum">
              <a:rPr lang="ko-KR" altLang="en-US" smtClean="0"/>
              <a:t>52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246799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ko-KR" b="1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A36DC-5A88-4026-BB5E-AF53362F0935}" type="slidenum">
              <a:rPr lang="ko-KR" altLang="en-US" smtClean="0"/>
              <a:t>53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221607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ko-KR" b="1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A36DC-5A88-4026-BB5E-AF53362F0935}" type="slidenum">
              <a:rPr lang="ko-KR" altLang="en-US" smtClean="0"/>
              <a:t>54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706079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전자금융사기 예방서비스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공인인증서 </a:t>
            </a:r>
            <a:r>
              <a:rPr lang="en-US" altLang="ko-KR" b="1" dirty="0" smtClean="0"/>
              <a:t>PC</a:t>
            </a:r>
            <a:r>
              <a:rPr lang="ko-KR" altLang="en-US" b="1" dirty="0" smtClean="0"/>
              <a:t>지정 등</a:t>
            </a:r>
            <a:r>
              <a:rPr lang="en-US" altLang="ko-KR" b="1" dirty="0" smtClean="0"/>
              <a:t>)</a:t>
            </a:r>
            <a:r>
              <a:rPr lang="ko-KR" altLang="en-US" b="1" dirty="0" smtClean="0"/>
              <a:t>적극 가입하세요</a:t>
            </a:r>
            <a:r>
              <a:rPr lang="en-US" altLang="ko-KR" b="1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윈도우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백신프로그램을 최신 상태로 업데이트하고 실시간 검사상태를 유지해야 합니다</a:t>
            </a:r>
            <a:r>
              <a:rPr lang="en-US" altLang="ko-KR" b="1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영화</a:t>
            </a:r>
            <a:r>
              <a:rPr lang="en-US" altLang="ko-KR" b="1" dirty="0" smtClean="0"/>
              <a:t>·</a:t>
            </a:r>
            <a:r>
              <a:rPr lang="ko-KR" altLang="en-US" b="1" dirty="0" smtClean="0"/>
              <a:t>음란물 등 무료 다운로드 사이트 이용을 자제하도록 합니다</a:t>
            </a:r>
            <a:r>
              <a:rPr lang="en-US" altLang="ko-KR" b="1" dirty="0" smtClean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ko-KR" b="1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altLang="ko-KR" b="1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A36DC-5A88-4026-BB5E-AF53362F0935}" type="slidenum">
              <a:rPr lang="ko-KR" altLang="en-US" smtClean="0"/>
              <a:t>55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701084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ko-KR" b="1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A36DC-5A88-4026-BB5E-AF53362F0935}" type="slidenum">
              <a:rPr lang="ko-KR" altLang="en-US" smtClean="0"/>
              <a:t>56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2970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z="1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소비자의 책무 </a:t>
            </a:r>
            <a:r>
              <a:rPr lang="en-US" altLang="ko-KR" sz="12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(</a:t>
            </a:r>
            <a:r>
              <a:rPr lang="ko-KR" altLang="en-US" sz="12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국제소비자기구</a:t>
            </a:r>
            <a:r>
              <a:rPr lang="en-US" altLang="ko-KR" sz="11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)</a:t>
            </a:r>
          </a:p>
          <a:p>
            <a:endParaRPr lang="en-US" altLang="ko-KR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b="1" dirty="0" smtClean="0">
                <a:latin typeface="+mn-ea"/>
              </a:rPr>
              <a:t>소비자는 모든 재화와 서비스의 유용성</a:t>
            </a:r>
            <a:r>
              <a:rPr lang="en-US" altLang="ko-KR" sz="1200" b="1" dirty="0" smtClean="0">
                <a:latin typeface="+mn-ea"/>
              </a:rPr>
              <a:t>, </a:t>
            </a:r>
            <a:r>
              <a:rPr lang="ko-KR" altLang="en-US" sz="1200" b="1" dirty="0" smtClean="0">
                <a:latin typeface="+mn-ea"/>
              </a:rPr>
              <a:t>가격 및 품질에 대해</a:t>
            </a:r>
            <a:r>
              <a:rPr lang="en-US" altLang="ko-KR" sz="1200" b="1" baseline="0" dirty="0" smtClean="0">
                <a:latin typeface="+mn-ea"/>
              </a:rPr>
              <a:t> </a:t>
            </a:r>
            <a:r>
              <a:rPr lang="ko-KR" altLang="en-US" sz="1200" b="1" dirty="0" smtClean="0">
                <a:latin typeface="+mn-ea"/>
              </a:rPr>
              <a:t>비판적인 질문을 던질 수 있어야 한다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b="1" dirty="0" smtClean="0">
                <a:latin typeface="+mn-ea"/>
              </a:rPr>
              <a:t>소비자는 지식과 의식을 터득한 후에는 그들의 요구가 받아들여질 수</a:t>
            </a:r>
            <a:r>
              <a:rPr lang="en-US" altLang="ko-KR" sz="1200" b="1" baseline="0" dirty="0" smtClean="0">
                <a:latin typeface="+mn-ea"/>
              </a:rPr>
              <a:t> </a:t>
            </a:r>
            <a:r>
              <a:rPr lang="ko-KR" altLang="en-US" sz="1200" b="1" dirty="0" smtClean="0">
                <a:latin typeface="+mn-ea"/>
              </a:rPr>
              <a:t>있도록 확실하게 행동해야 한다</a:t>
            </a:r>
            <a:endParaRPr lang="en-US" altLang="ko-KR" sz="1200" b="1" dirty="0" smtClean="0">
              <a:latin typeface="+mn-ea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b="1" dirty="0" smtClean="0">
                <a:latin typeface="+mn-ea"/>
              </a:rPr>
              <a:t>소비자는 무분별한 자원과 에너지 사용이 자연환경에 미치는 심각한 영향을 인식해야 한다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b="1" dirty="0" smtClean="0">
                <a:latin typeface="+mn-ea"/>
              </a:rPr>
              <a:t>소비자는 경제적인 이익의 우선 때문에 그들의 선택이 문화적으로</a:t>
            </a:r>
            <a:r>
              <a:rPr lang="en-US" altLang="ko-KR" sz="1200" b="1" dirty="0" smtClean="0">
                <a:latin typeface="+mn-ea"/>
              </a:rPr>
              <a:t>,</a:t>
            </a:r>
            <a:r>
              <a:rPr lang="en-US" altLang="ko-KR" sz="1200" b="1" baseline="0" dirty="0" smtClean="0">
                <a:latin typeface="+mn-ea"/>
              </a:rPr>
              <a:t> </a:t>
            </a:r>
            <a:r>
              <a:rPr lang="ko-KR" altLang="en-US" sz="1200" b="1" dirty="0" smtClean="0">
                <a:latin typeface="+mn-ea"/>
              </a:rPr>
              <a:t>사회적으로 어떤 결과를 가져오는지 인식해야 한다</a:t>
            </a:r>
            <a:endParaRPr lang="en-US" altLang="ko-KR" sz="1200" b="1" dirty="0" smtClean="0">
              <a:latin typeface="+mn-ea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b="1" dirty="0" smtClean="0">
                <a:latin typeface="+mn-ea"/>
              </a:rPr>
              <a:t>소비자는 공공의 관심과 지지를 확보하기 위해 소비자조직을 통하여</a:t>
            </a:r>
            <a:r>
              <a:rPr lang="en-US" altLang="ko-KR" sz="1200" b="1" baseline="0" dirty="0" smtClean="0">
                <a:latin typeface="+mn-ea"/>
              </a:rPr>
              <a:t> </a:t>
            </a:r>
            <a:r>
              <a:rPr lang="ko-KR" altLang="en-US" sz="1200" b="1" dirty="0" smtClean="0">
                <a:latin typeface="+mn-ea"/>
              </a:rPr>
              <a:t>활동해야 한다</a:t>
            </a:r>
          </a:p>
          <a:p>
            <a:endParaRPr lang="ko-KR" altLang="en-US" sz="1200" b="1" dirty="0" smtClean="0">
              <a:latin typeface="+mn-ea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200" b="1" dirty="0" smtClean="0">
              <a:latin typeface="+mn-ea"/>
            </a:endParaRPr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A36DC-5A88-4026-BB5E-AF53362F0935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522818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ko-KR" b="1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A36DC-5A88-4026-BB5E-AF53362F0935}" type="slidenum">
              <a:rPr lang="ko-KR" altLang="en-US" smtClean="0"/>
              <a:t>57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34629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ko-KR" b="1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A36DC-5A88-4026-BB5E-AF53362F0935}" type="slidenum">
              <a:rPr lang="ko-KR" altLang="en-US" smtClean="0"/>
              <a:t>58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662852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ko-KR" b="1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A36DC-5A88-4026-BB5E-AF53362F0935}" type="slidenum">
              <a:rPr lang="ko-KR" altLang="en-US" smtClean="0"/>
              <a:t>59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576425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o-KR" altLang="en-US" b="1" dirty="0" smtClean="0"/>
              <a:t>특수영양식품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식이 </a:t>
            </a:r>
            <a:r>
              <a:rPr lang="ko-KR" altLang="en-US" b="1" dirty="0" err="1" smtClean="0"/>
              <a:t>보충제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자연식품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유기식품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다이어트 식품 등으로 홍보</a:t>
            </a:r>
            <a:r>
              <a:rPr lang="en-US" altLang="ko-KR" b="1" dirty="0" smtClean="0"/>
              <a:t>·</a:t>
            </a:r>
            <a:r>
              <a:rPr lang="ko-KR" altLang="en-US" b="1" dirty="0" smtClean="0"/>
              <a:t>판매하고 있는 제품</a:t>
            </a:r>
            <a:endParaRPr lang="en-US" altLang="ko-KR" sz="1200" b="1" dirty="0" smtClean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sz="1200" b="1" dirty="0" smtClean="0"/>
              <a:t>예</a:t>
            </a:r>
            <a:r>
              <a:rPr lang="en-US" altLang="ko-KR" sz="1200" b="1" dirty="0" smtClean="0"/>
              <a:t>) </a:t>
            </a:r>
            <a:r>
              <a:rPr lang="ko-KR" altLang="en-US" sz="1200" b="1" dirty="0" smtClean="0"/>
              <a:t>녹용</a:t>
            </a:r>
            <a:r>
              <a:rPr lang="en-US" altLang="ko-KR" sz="1200" b="1" dirty="0" smtClean="0"/>
              <a:t>, </a:t>
            </a:r>
            <a:r>
              <a:rPr lang="ko-KR" altLang="en-US" sz="1200" b="1" dirty="0" err="1" smtClean="0"/>
              <a:t>동충하초</a:t>
            </a:r>
            <a:r>
              <a:rPr lang="en-US" altLang="ko-KR" sz="1200" b="1" dirty="0" smtClean="0"/>
              <a:t>, </a:t>
            </a:r>
            <a:r>
              <a:rPr lang="ko-KR" altLang="en-US" sz="1200" b="1" dirty="0" smtClean="0"/>
              <a:t>블루베리</a:t>
            </a:r>
            <a:r>
              <a:rPr lang="en-US" altLang="ko-KR" sz="1200" b="1" dirty="0" smtClean="0"/>
              <a:t>, </a:t>
            </a:r>
            <a:r>
              <a:rPr lang="ko-KR" altLang="en-US" sz="1200" b="1" dirty="0" err="1" smtClean="0"/>
              <a:t>쌍화차</a:t>
            </a:r>
            <a:r>
              <a:rPr lang="ko-KR" altLang="en-US" sz="1200" b="1" dirty="0" smtClean="0"/>
              <a:t> 등 일반식품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ko-KR" b="1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A36DC-5A88-4026-BB5E-AF53362F0935}" type="slidenum">
              <a:rPr lang="ko-KR" altLang="en-US" smtClean="0"/>
              <a:t>60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316323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ko-KR" b="1" dirty="0" smtClean="0"/>
              <a:t>[</a:t>
            </a:r>
            <a:r>
              <a:rPr lang="ko-KR" altLang="en-US" b="1" dirty="0" smtClean="0"/>
              <a:t>건강기능식품에 과한 법률</a:t>
            </a:r>
            <a:r>
              <a:rPr lang="en-US" altLang="ko-KR" b="1" dirty="0" smtClean="0"/>
              <a:t>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ko-KR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b="1" dirty="0" smtClean="0"/>
              <a:t>16</a:t>
            </a:r>
            <a:r>
              <a:rPr lang="ko-KR" altLang="en-US" b="1" dirty="0" smtClean="0"/>
              <a:t>조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기능성표시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광고의심의</a:t>
            </a:r>
            <a:r>
              <a:rPr lang="en-US" altLang="ko-KR" b="1" dirty="0" smtClean="0"/>
              <a:t>) </a:t>
            </a:r>
            <a:r>
              <a:rPr lang="ko-KR" altLang="en-US" b="1" dirty="0" smtClean="0"/>
              <a:t>건강기능식품의 기능성 표시 광고를 하고자 하는 자는 식품의 약품안전처장이 정한 </a:t>
            </a:r>
            <a:endParaRPr lang="en-US" altLang="ko-KR" b="1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ko-KR" altLang="en-US" b="1" dirty="0" smtClean="0"/>
              <a:t>    건강기능식품표시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광고심의기준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방법 및 절차에 따라 심의를 받아야 함</a:t>
            </a:r>
            <a:endParaRPr lang="en-US" altLang="ko-KR" b="1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A36DC-5A88-4026-BB5E-AF53362F0935}" type="slidenum">
              <a:rPr lang="ko-KR" altLang="en-US" smtClean="0"/>
              <a:t>61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392773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ko-KR" b="1" dirty="0" smtClean="0"/>
              <a:t>[</a:t>
            </a:r>
            <a:r>
              <a:rPr lang="ko-KR" altLang="en-US" b="1" dirty="0" smtClean="0"/>
              <a:t>건강기능식품에 과한 법률</a:t>
            </a:r>
            <a:r>
              <a:rPr lang="en-US" altLang="ko-KR" b="1" dirty="0" smtClean="0"/>
              <a:t>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ko-KR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b="1" dirty="0" smtClean="0"/>
              <a:t>16</a:t>
            </a:r>
            <a:r>
              <a:rPr lang="ko-KR" altLang="en-US" b="1" dirty="0" smtClean="0"/>
              <a:t>조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기능성표시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광고의심의</a:t>
            </a:r>
            <a:r>
              <a:rPr lang="en-US" altLang="ko-KR" b="1" dirty="0" smtClean="0"/>
              <a:t>) </a:t>
            </a:r>
            <a:r>
              <a:rPr lang="ko-KR" altLang="en-US" b="1" dirty="0" smtClean="0"/>
              <a:t>건강기능식품의 기능성 표시 광고를 하고자 하는 자는 식품의 약품안전처장이 정한 </a:t>
            </a:r>
            <a:endParaRPr lang="en-US" altLang="ko-KR" b="1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ko-KR" altLang="en-US" b="1" dirty="0" smtClean="0"/>
              <a:t>    건강기능식품표시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광고심의기준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방법 및 절차에 따라 심의를 받아야 함</a:t>
            </a:r>
            <a:endParaRPr lang="en-US" altLang="ko-KR" b="1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A36DC-5A88-4026-BB5E-AF53362F0935}" type="slidenum">
              <a:rPr lang="ko-KR" altLang="en-US" smtClean="0"/>
              <a:t>62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00453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ko-KR" altLang="en-US" b="1" dirty="0" smtClean="0"/>
              <a:t>건강기능식품에</a:t>
            </a:r>
            <a:r>
              <a:rPr lang="ko-KR" altLang="en-US" b="1" baseline="0" dirty="0" smtClean="0"/>
              <a:t> 관한 법률에 의하면 건강기능식품의 용기 및 포장에 기능성분 또는 영양소 및 그 영양 권장량에 대한 비율을  표기하도록 되어있음</a:t>
            </a:r>
            <a:r>
              <a:rPr lang="en-US" altLang="ko-KR" b="1" baseline="0" dirty="0" smtClean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ko-KR" sz="1200" b="1" baseline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맑은 고딕" pitchFamily="50" charset="-127"/>
              <a:ea typeface="+mn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ko-KR" sz="1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맑은 고딕" pitchFamily="50" charset="-127"/>
                <a:ea typeface="+mn-ea"/>
              </a:rPr>
              <a:t>[</a:t>
            </a:r>
            <a:r>
              <a:rPr lang="ko-KR" altLang="en-US" sz="1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맑은 고딕" pitchFamily="50" charset="-127"/>
                <a:ea typeface="+mn-ea"/>
              </a:rPr>
              <a:t>건강기능식품에 관한 법률</a:t>
            </a:r>
            <a:r>
              <a:rPr lang="en-US" altLang="ko-KR" sz="1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맑은 고딕" pitchFamily="50" charset="-127"/>
                <a:ea typeface="+mn-ea"/>
              </a:rPr>
              <a:t>]</a:t>
            </a:r>
            <a:endParaRPr lang="ko-KR" altLang="en-US" sz="12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맑은 고딕" pitchFamily="50" charset="-127"/>
              <a:ea typeface="+mn-ea"/>
            </a:endParaRPr>
          </a:p>
          <a:p>
            <a:pPr algn="l"/>
            <a:r>
              <a:rPr lang="ko-KR" altLang="en-US" sz="1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맑은 고딕" pitchFamily="50" charset="-127"/>
                <a:ea typeface="+mn-ea"/>
              </a:rPr>
              <a:t>제</a:t>
            </a:r>
            <a:r>
              <a:rPr lang="en-US" altLang="ko-KR" sz="1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맑은 고딕" pitchFamily="50" charset="-127"/>
                <a:ea typeface="+mn-ea"/>
              </a:rPr>
              <a:t>17</a:t>
            </a:r>
            <a:r>
              <a:rPr lang="ko-KR" altLang="en-US" sz="1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맑은 고딕" pitchFamily="50" charset="-127"/>
                <a:ea typeface="+mn-ea"/>
              </a:rPr>
              <a:t>조</a:t>
            </a:r>
            <a:r>
              <a:rPr lang="en-US" altLang="ko-KR" sz="1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맑은 고딕" pitchFamily="50" charset="-127"/>
                <a:ea typeface="+mn-ea"/>
              </a:rPr>
              <a:t>(</a:t>
            </a:r>
            <a:r>
              <a:rPr lang="ko-KR" altLang="en-US" sz="1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맑은 고딕" pitchFamily="50" charset="-127"/>
                <a:ea typeface="+mn-ea"/>
              </a:rPr>
              <a:t>표시기준</a:t>
            </a:r>
            <a:r>
              <a:rPr lang="en-US" altLang="ko-KR" sz="1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맑은 고딕" pitchFamily="50" charset="-127"/>
                <a:ea typeface="+mn-ea"/>
              </a:rPr>
              <a:t>) [</a:t>
            </a:r>
            <a:r>
              <a:rPr lang="ko-KR" altLang="en-US" sz="1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맑은 고딕" pitchFamily="50" charset="-127"/>
                <a:ea typeface="+mn-ea"/>
              </a:rPr>
              <a:t>전문개정 </a:t>
            </a:r>
            <a:r>
              <a:rPr lang="en-US" altLang="ko-KR" sz="1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맑은 고딕" pitchFamily="50" charset="-127"/>
                <a:ea typeface="+mn-ea"/>
              </a:rPr>
              <a:t>2014.5.21.]</a:t>
            </a:r>
          </a:p>
          <a:p>
            <a:pPr algn="l"/>
            <a:endParaRPr lang="ko-KR" altLang="en-US" sz="12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맑은 고딕" pitchFamily="50" charset="-127"/>
              <a:ea typeface="+mn-ea"/>
            </a:endParaRPr>
          </a:p>
          <a:p>
            <a:r>
              <a:rPr lang="ko-KR" altLang="en-US" sz="1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맑은 고딕" pitchFamily="50" charset="-127"/>
                <a:ea typeface="+mn-ea"/>
              </a:rPr>
              <a:t>① 건강기능식품의 용기</a:t>
            </a:r>
            <a:r>
              <a:rPr lang="en-US" altLang="ko-KR" sz="1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맑은 고딕" pitchFamily="50" charset="-127"/>
                <a:ea typeface="+mn-ea"/>
              </a:rPr>
              <a:t>·</a:t>
            </a:r>
            <a:r>
              <a:rPr lang="ko-KR" altLang="en-US" sz="1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맑은 고딕" pitchFamily="50" charset="-127"/>
                <a:ea typeface="+mn-ea"/>
              </a:rPr>
              <a:t>포장에는 다음 각 호의 사항을 표시하여야 한다</a:t>
            </a:r>
            <a:r>
              <a:rPr lang="en-US" altLang="ko-KR" sz="1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맑은 고딕" pitchFamily="50" charset="-127"/>
                <a:ea typeface="+mn-ea"/>
              </a:rPr>
              <a:t>.</a:t>
            </a:r>
            <a:endParaRPr lang="ko-KR" altLang="en-US" sz="12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맑은 고딕" pitchFamily="50" charset="-127"/>
              <a:ea typeface="+mn-ea"/>
            </a:endParaRPr>
          </a:p>
          <a:p>
            <a:r>
              <a:rPr lang="en-US" altLang="ko-KR" sz="1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맑은 고딕" pitchFamily="50" charset="-127"/>
                <a:ea typeface="+mn-ea"/>
              </a:rPr>
              <a:t>1. </a:t>
            </a:r>
            <a:r>
              <a:rPr lang="ko-KR" altLang="en-US" sz="1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맑은 고딕" pitchFamily="50" charset="-127"/>
                <a:ea typeface="+mn-ea"/>
              </a:rPr>
              <a:t>건강기능식품이라는 문자 또는 건강기능식품임을 나타내는 도형</a:t>
            </a:r>
          </a:p>
          <a:p>
            <a:r>
              <a:rPr lang="en-US" altLang="ko-KR" sz="1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맑은 고딕" pitchFamily="50" charset="-127"/>
                <a:ea typeface="+mn-ea"/>
              </a:rPr>
              <a:t>2. </a:t>
            </a:r>
            <a:r>
              <a:rPr lang="ko-KR" altLang="en-US" sz="1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맑은 고딕" pitchFamily="50" charset="-127"/>
                <a:ea typeface="+mn-ea"/>
              </a:rPr>
              <a:t>기능성분 또는 영양소 및 그 영양권장량에 대한 비율</a:t>
            </a:r>
            <a:r>
              <a:rPr lang="en-US" altLang="ko-KR" sz="1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맑은 고딕" pitchFamily="50" charset="-127"/>
                <a:ea typeface="+mn-ea"/>
              </a:rPr>
              <a:t>(</a:t>
            </a:r>
            <a:r>
              <a:rPr lang="ko-KR" altLang="en-US" sz="1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맑은 고딕" pitchFamily="50" charset="-127"/>
                <a:ea typeface="+mn-ea"/>
              </a:rPr>
              <a:t>영양권장량이 설정된 것만 해당한다</a:t>
            </a:r>
            <a:r>
              <a:rPr lang="en-US" altLang="ko-KR" sz="1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맑은 고딕" pitchFamily="50" charset="-127"/>
                <a:ea typeface="+mn-ea"/>
              </a:rPr>
              <a:t>)</a:t>
            </a:r>
            <a:endParaRPr lang="ko-KR" altLang="en-US" sz="12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맑은 고딕" pitchFamily="50" charset="-127"/>
              <a:ea typeface="+mn-ea"/>
            </a:endParaRPr>
          </a:p>
          <a:p>
            <a:r>
              <a:rPr lang="en-US" altLang="ko-KR" sz="1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맑은 고딕" pitchFamily="50" charset="-127"/>
                <a:ea typeface="+mn-ea"/>
              </a:rPr>
              <a:t>3. </a:t>
            </a:r>
            <a:r>
              <a:rPr lang="ko-KR" altLang="en-US" sz="1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맑은 고딕" pitchFamily="50" charset="-127"/>
                <a:ea typeface="+mn-ea"/>
              </a:rPr>
              <a:t>섭취량 및 섭취방법</a:t>
            </a:r>
            <a:r>
              <a:rPr lang="en-US" altLang="ko-KR" sz="1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맑은 고딕" pitchFamily="50" charset="-127"/>
                <a:ea typeface="+mn-ea"/>
              </a:rPr>
              <a:t>, </a:t>
            </a:r>
            <a:r>
              <a:rPr lang="ko-KR" altLang="en-US" sz="1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맑은 고딕" pitchFamily="50" charset="-127"/>
                <a:ea typeface="+mn-ea"/>
              </a:rPr>
              <a:t>섭취 시 주의사항</a:t>
            </a:r>
          </a:p>
          <a:p>
            <a:r>
              <a:rPr lang="en-US" altLang="ko-KR" sz="1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맑은 고딕" pitchFamily="50" charset="-127"/>
                <a:ea typeface="+mn-ea"/>
              </a:rPr>
              <a:t>4. </a:t>
            </a:r>
            <a:r>
              <a:rPr lang="ko-KR" altLang="en-US" sz="1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맑은 고딕" pitchFamily="50" charset="-127"/>
                <a:ea typeface="+mn-ea"/>
              </a:rPr>
              <a:t>유통기한 및 보관방법</a:t>
            </a:r>
          </a:p>
          <a:p>
            <a:r>
              <a:rPr lang="en-US" altLang="ko-KR" sz="1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맑은 고딕" pitchFamily="50" charset="-127"/>
                <a:ea typeface="+mn-ea"/>
              </a:rPr>
              <a:t>5. </a:t>
            </a:r>
            <a:r>
              <a:rPr lang="ko-KR" altLang="en-US" sz="1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맑은 고딕" pitchFamily="50" charset="-127"/>
                <a:ea typeface="+mn-ea"/>
              </a:rPr>
              <a:t>질병의 예방 및 치료를 위한 의약품이 아니라는 내용의 표현</a:t>
            </a:r>
          </a:p>
          <a:p>
            <a:r>
              <a:rPr lang="en-US" altLang="ko-KR" sz="1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맑은 고딕" pitchFamily="50" charset="-127"/>
                <a:ea typeface="+mn-ea"/>
              </a:rPr>
              <a:t>6. </a:t>
            </a:r>
            <a:r>
              <a:rPr lang="ko-KR" altLang="en-US" sz="1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맑은 고딕" pitchFamily="50" charset="-127"/>
                <a:ea typeface="+mn-ea"/>
              </a:rPr>
              <a:t>그 밖에 식품의약품안전처장이 정하는 사항</a:t>
            </a:r>
          </a:p>
          <a:p>
            <a:r>
              <a:rPr lang="ko-KR" altLang="en-US" sz="1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맑은 고딕" pitchFamily="50" charset="-127"/>
                <a:ea typeface="+mn-ea"/>
              </a:rPr>
              <a:t>② 제</a:t>
            </a:r>
            <a:r>
              <a:rPr lang="en-US" altLang="ko-KR" sz="1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맑은 고딕" pitchFamily="50" charset="-127"/>
                <a:ea typeface="+mn-ea"/>
              </a:rPr>
              <a:t>1</a:t>
            </a:r>
            <a:r>
              <a:rPr lang="ko-KR" altLang="en-US" sz="1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맑은 고딕" pitchFamily="50" charset="-127"/>
                <a:ea typeface="+mn-ea"/>
              </a:rPr>
              <a:t>항에 따른 표시방법 등에 관하여 필요한 사항은 식품의약품안전처장이 정하여 고시한다</a:t>
            </a:r>
            <a:r>
              <a:rPr lang="en-US" altLang="ko-KR" sz="1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맑은 고딕" pitchFamily="50" charset="-127"/>
                <a:ea typeface="+mn-ea"/>
              </a:rPr>
              <a:t>.</a:t>
            </a:r>
            <a:endParaRPr lang="ko-KR" altLang="en-US" sz="12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맑은 고딕" pitchFamily="50" charset="-127"/>
              <a:ea typeface="+mn-e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ko-KR" b="1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A36DC-5A88-4026-BB5E-AF53362F0935}" type="slidenum">
              <a:rPr lang="ko-KR" altLang="en-US" smtClean="0"/>
              <a:t>63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111048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ko-KR" b="1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A36DC-5A88-4026-BB5E-AF53362F0935}" type="slidenum">
              <a:rPr lang="ko-KR" altLang="en-US" smtClean="0"/>
              <a:t>64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23535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b="1" dirty="0" smtClean="0"/>
              <a:t>건강기능식품 섭취로 발생된 치료비</a:t>
            </a:r>
            <a:r>
              <a:rPr lang="en-US" altLang="ko-KR" b="1" dirty="0" smtClean="0"/>
              <a:t>, </a:t>
            </a:r>
            <a:r>
              <a:rPr lang="ko-KR" altLang="en-US" b="1" dirty="0" err="1" smtClean="0"/>
              <a:t>약제비</a:t>
            </a:r>
            <a:r>
              <a:rPr lang="ko-KR" altLang="en-US" b="1" dirty="0" smtClean="0"/>
              <a:t> 및 일실소득의 배상요구 가능</a:t>
            </a:r>
            <a:r>
              <a:rPr lang="en-US" altLang="ko-KR" b="1" dirty="0" smtClean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ko-KR" b="1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A36DC-5A88-4026-BB5E-AF53362F0935}" type="slidenum">
              <a:rPr lang="ko-KR" altLang="en-US" smtClean="0"/>
              <a:t>65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961152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b="1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A36DC-5A88-4026-BB5E-AF53362F0935}" type="slidenum">
              <a:rPr lang="ko-KR" altLang="en-US" smtClean="0"/>
              <a:t>66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9435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A36DC-5A88-4026-BB5E-AF53362F0935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334008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b="1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A36DC-5A88-4026-BB5E-AF53362F0935}" type="slidenum">
              <a:rPr lang="ko-KR" altLang="en-US" smtClean="0"/>
              <a:t>67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537324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고시 기준보다 적은 금액을 지급하기로 하는 상조약관은 유효하지 않음</a:t>
            </a:r>
            <a:r>
              <a:rPr lang="en-US" altLang="ko-KR" b="1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부정기형 </a:t>
            </a:r>
            <a:r>
              <a:rPr lang="ko-KR" altLang="en-US" b="1" dirty="0" err="1" smtClean="0"/>
              <a:t>선불식</a:t>
            </a:r>
            <a:r>
              <a:rPr lang="ko-KR" altLang="en-US" b="1" dirty="0" smtClean="0"/>
              <a:t> 할부 계약으로 납입한 경우에는 납입금 </a:t>
            </a:r>
            <a:r>
              <a:rPr lang="ko-KR" altLang="en-US" b="1" dirty="0" err="1" smtClean="0"/>
              <a:t>누계액의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85%</a:t>
            </a:r>
            <a:r>
              <a:rPr lang="ko-KR" altLang="en-US" b="1" dirty="0" smtClean="0"/>
              <a:t>환급 가능함</a:t>
            </a:r>
            <a:r>
              <a:rPr lang="en-US" altLang="ko-KR" b="1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b="1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ko-KR" b="1" dirty="0" smtClean="0"/>
              <a:t>[</a:t>
            </a:r>
            <a:r>
              <a:rPr lang="ko-KR" altLang="en-US" b="1" dirty="0" smtClean="0"/>
              <a:t>월 단위로 </a:t>
            </a:r>
            <a:r>
              <a:rPr lang="ko-KR" altLang="en-US" b="1" dirty="0" err="1" smtClean="0"/>
              <a:t>납인한</a:t>
            </a:r>
            <a:r>
              <a:rPr lang="ko-KR" altLang="en-US" b="1" dirty="0" smtClean="0"/>
              <a:t> 경우 상조상품 </a:t>
            </a:r>
            <a:r>
              <a:rPr lang="ko-KR" altLang="en-US" b="1" dirty="0" err="1" smtClean="0"/>
              <a:t>해약환급금</a:t>
            </a:r>
            <a:r>
              <a:rPr lang="ko-KR" altLang="en-US" b="1" dirty="0" smtClean="0"/>
              <a:t> 계산식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소비자분쟁해결기준</a:t>
            </a:r>
            <a:r>
              <a:rPr lang="en-US" altLang="ko-KR" b="1" dirty="0" smtClean="0"/>
              <a:t>)]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해약환급금액</a:t>
            </a:r>
            <a:r>
              <a:rPr lang="en-US" altLang="ko-KR" b="1" dirty="0" smtClean="0"/>
              <a:t>= </a:t>
            </a:r>
            <a:r>
              <a:rPr lang="ko-KR" altLang="en-US" b="1" dirty="0" smtClean="0"/>
              <a:t>상조적립금</a:t>
            </a:r>
            <a:r>
              <a:rPr lang="en-US" altLang="ko-KR" b="1" dirty="0" smtClean="0"/>
              <a:t>-</a:t>
            </a:r>
            <a:r>
              <a:rPr lang="ko-KR" altLang="en-US" b="1" dirty="0" smtClean="0"/>
              <a:t>모집수당공제액</a:t>
            </a:r>
            <a:endParaRPr lang="en-US" altLang="ko-KR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모집수당 공제액</a:t>
            </a:r>
            <a:r>
              <a:rPr lang="en-US" altLang="ko-KR" b="1" dirty="0" smtClean="0"/>
              <a:t>=</a:t>
            </a:r>
            <a:r>
              <a:rPr lang="ko-KR" altLang="en-US" b="1" dirty="0" smtClean="0"/>
              <a:t>모집수당</a:t>
            </a:r>
            <a:r>
              <a:rPr lang="en-US" altLang="ko-KR" b="1" dirty="0" smtClean="0"/>
              <a:t>x0.75+</a:t>
            </a:r>
            <a:r>
              <a:rPr lang="ko-KR" altLang="en-US" b="1" dirty="0" smtClean="0"/>
              <a:t>모집수당</a:t>
            </a:r>
            <a:r>
              <a:rPr lang="en-US" altLang="ko-KR" b="1" dirty="0" smtClean="0"/>
              <a:t>x0.25x</a:t>
            </a:r>
            <a:r>
              <a:rPr lang="ko-KR" altLang="en-US" b="1" dirty="0" smtClean="0"/>
              <a:t>기 납입 월수</a:t>
            </a:r>
            <a:r>
              <a:rPr lang="en-US" altLang="ko-KR" b="1" dirty="0" smtClean="0"/>
              <a:t>/</a:t>
            </a:r>
            <a:r>
              <a:rPr lang="ko-KR" altLang="en-US" b="1" dirty="0" smtClean="0"/>
              <a:t>총 납입기간 월수</a:t>
            </a:r>
            <a:endParaRPr lang="en-US" altLang="ko-KR" b="1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A36DC-5A88-4026-BB5E-AF53362F0935}" type="slidenum">
              <a:rPr lang="ko-KR" altLang="en-US" smtClean="0"/>
              <a:t>68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628733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b="1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A36DC-5A88-4026-BB5E-AF53362F0935}" type="slidenum">
              <a:rPr lang="ko-KR" altLang="en-US" smtClean="0"/>
              <a:t>69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837960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b="1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A36DC-5A88-4026-BB5E-AF53362F0935}" type="slidenum">
              <a:rPr lang="ko-KR" altLang="en-US" smtClean="0"/>
              <a:t>70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192830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ko-KR" b="1" dirty="0" smtClean="0"/>
              <a:t>[</a:t>
            </a:r>
            <a:r>
              <a:rPr lang="ko-KR" altLang="en-US" b="1" dirty="0" smtClean="0"/>
              <a:t>할부거래법 제</a:t>
            </a:r>
            <a:r>
              <a:rPr lang="en-US" altLang="ko-KR" b="1" dirty="0" smtClean="0"/>
              <a:t>25</a:t>
            </a:r>
            <a:r>
              <a:rPr lang="ko-KR" altLang="en-US" b="1" dirty="0" smtClean="0"/>
              <a:t>조 제</a:t>
            </a:r>
            <a:r>
              <a:rPr lang="en-US" altLang="ko-KR" b="1" dirty="0" smtClean="0"/>
              <a:t>1</a:t>
            </a:r>
            <a:r>
              <a:rPr lang="ko-KR" altLang="en-US" b="1" dirty="0" smtClean="0"/>
              <a:t>항</a:t>
            </a:r>
            <a:r>
              <a:rPr lang="en-US" altLang="ko-KR" b="1" dirty="0" smtClean="0"/>
              <a:t>]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상조회사는 계약이 해제된 날부터</a:t>
            </a:r>
            <a:r>
              <a:rPr lang="en-US" altLang="ko-KR" b="1" baseline="0" dirty="0" smtClean="0"/>
              <a:t> 3</a:t>
            </a:r>
            <a:r>
              <a:rPr lang="ko-KR" altLang="en-US" b="1" baseline="0" dirty="0" smtClean="0"/>
              <a:t>영업일 이내에 이미 지급받은 대금에서 위약금을 뺀 금약을 소비자에게</a:t>
            </a:r>
            <a:r>
              <a:rPr lang="en-US" altLang="ko-KR" b="1" baseline="0" dirty="0" smtClean="0"/>
              <a:t> </a:t>
            </a:r>
            <a:r>
              <a:rPr lang="ko-KR" altLang="en-US" b="1" baseline="0" dirty="0" smtClean="0"/>
              <a:t>환급해야 함</a:t>
            </a:r>
            <a:r>
              <a:rPr lang="en-US" altLang="ko-KR" b="1" baseline="0" dirty="0" smtClean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ko-KR" b="1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ko-KR" b="1" baseline="0" dirty="0" smtClean="0"/>
              <a:t>[</a:t>
            </a:r>
            <a:r>
              <a:rPr lang="ko-KR" altLang="en-US" b="1" baseline="0" dirty="0" smtClean="0"/>
              <a:t>할부거래법 제</a:t>
            </a:r>
            <a:r>
              <a:rPr lang="en-US" altLang="ko-KR" b="1" baseline="0" dirty="0" smtClean="0"/>
              <a:t>25</a:t>
            </a:r>
            <a:r>
              <a:rPr lang="ko-KR" altLang="en-US" b="1" baseline="0" dirty="0" smtClean="0"/>
              <a:t>조 제</a:t>
            </a:r>
            <a:r>
              <a:rPr lang="en-US" altLang="ko-KR" b="1" baseline="0" dirty="0" smtClean="0"/>
              <a:t>4</a:t>
            </a:r>
            <a:r>
              <a:rPr lang="ko-KR" altLang="en-US" b="1" baseline="0" dirty="0" smtClean="0"/>
              <a:t>항</a:t>
            </a:r>
            <a:r>
              <a:rPr lang="en-US" altLang="ko-KR" b="1" baseline="0" dirty="0" smtClean="0"/>
              <a:t>]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b="1" baseline="0" dirty="0" smtClean="0"/>
              <a:t>3</a:t>
            </a:r>
            <a:r>
              <a:rPr lang="ko-KR" altLang="en-US" b="1" baseline="0" dirty="0" smtClean="0"/>
              <a:t>영업일 지나도 환급하지 않는 납입금에 대해서는 연 </a:t>
            </a:r>
            <a:r>
              <a:rPr lang="en-US" altLang="ko-KR" b="1" baseline="0" dirty="0" smtClean="0"/>
              <a:t>24%</a:t>
            </a:r>
            <a:r>
              <a:rPr lang="ko-KR" altLang="en-US" b="1" baseline="0" dirty="0" smtClean="0"/>
              <a:t>의 이자를 지급받을 수 있음</a:t>
            </a:r>
            <a:r>
              <a:rPr lang="en-US" altLang="ko-KR" b="1" baseline="0" dirty="0" smtClean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ko-KR" b="1" baseline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altLang="ko-KR" b="1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b="1" baseline="0" dirty="0" smtClean="0"/>
              <a:t>상조업체에 신속하게 환급을 요구하는 내용증명 우편을 발송한 후 이행되지 않을 시 소비자상담실에 상담신청을 하는 것이 바람직함</a:t>
            </a:r>
            <a:r>
              <a:rPr lang="en-US" altLang="ko-KR" b="1" baseline="0" dirty="0" smtClean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A36DC-5A88-4026-BB5E-AF53362F0935}" type="slidenum">
              <a:rPr lang="ko-KR" altLang="en-US" smtClean="0"/>
              <a:t>71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557504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b="1" dirty="0" smtClean="0"/>
              <a:t>2010</a:t>
            </a:r>
            <a:r>
              <a:rPr lang="ko-KR" altLang="en-US" b="1" dirty="0" smtClean="0"/>
              <a:t>년 </a:t>
            </a:r>
            <a:r>
              <a:rPr lang="en-US" altLang="ko-KR" b="1" dirty="0" smtClean="0"/>
              <a:t>9</a:t>
            </a:r>
            <a:r>
              <a:rPr lang="ko-KR" altLang="en-US" b="1" dirty="0" smtClean="0"/>
              <a:t>월 </a:t>
            </a:r>
            <a:r>
              <a:rPr lang="en-US" altLang="ko-KR" b="1" dirty="0" smtClean="0"/>
              <a:t>17</a:t>
            </a:r>
            <a:r>
              <a:rPr lang="ko-KR" altLang="en-US" b="1" dirty="0" smtClean="0"/>
              <a:t>일 이전 계약은 </a:t>
            </a:r>
            <a:r>
              <a:rPr lang="ko-KR" altLang="en-US" b="1" dirty="0" err="1" smtClean="0"/>
              <a:t>환급금을</a:t>
            </a:r>
            <a:r>
              <a:rPr lang="ko-KR" altLang="en-US" b="1" dirty="0" smtClean="0"/>
              <a:t> 일체 받을 수 없음</a:t>
            </a:r>
            <a:r>
              <a:rPr lang="en-US" altLang="ko-KR" b="1" dirty="0" smtClean="0"/>
              <a:t>. (</a:t>
            </a:r>
            <a:r>
              <a:rPr lang="ko-KR" altLang="en-US" b="1" dirty="0" smtClean="0"/>
              <a:t>단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민사소송을 통해서 환급 가능함</a:t>
            </a:r>
            <a:r>
              <a:rPr lang="en-US" altLang="ko-KR" b="1" dirty="0" smtClean="0"/>
              <a:t>)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A36DC-5A88-4026-BB5E-AF53362F0935}" type="slidenum">
              <a:rPr lang="ko-KR" altLang="en-US" smtClean="0"/>
              <a:t>72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17133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정보통신망 이용촉진 및 정보보호 등에 관한 법률 제</a:t>
            </a:r>
            <a:r>
              <a:rPr lang="en-US" altLang="ko-KR" b="1" dirty="0" smtClean="0"/>
              <a:t>2</a:t>
            </a:r>
            <a:r>
              <a:rPr lang="ko-KR" altLang="en-US" b="1" dirty="0" smtClean="0"/>
              <a:t>항에서는</a:t>
            </a:r>
            <a:endParaRPr lang="en-US" altLang="ko-KR" b="1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ko-KR" altLang="en-US" b="1" dirty="0" smtClean="0"/>
              <a:t>    </a:t>
            </a:r>
            <a:r>
              <a:rPr lang="en-US" altLang="ko-KR" b="1" dirty="0" smtClean="0"/>
              <a:t>‘</a:t>
            </a:r>
            <a:r>
              <a:rPr lang="ko-KR" altLang="en-US" b="1" dirty="0" smtClean="0"/>
              <a:t>정보통신서비스의 제공을 위하여 필요한 최소한의 정보를 수집하여야 하며 </a:t>
            </a:r>
            <a:endParaRPr lang="en-US" altLang="ko-KR" b="1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ko-KR" altLang="en-US" b="1" dirty="0" smtClean="0"/>
              <a:t>    최소한의 정보 외의 개인정보를 제공하지 아니한다는 이유로 서비스의 제공을 거부하여서는 </a:t>
            </a:r>
            <a:r>
              <a:rPr lang="ko-KR" altLang="en-US" b="1" dirty="0" err="1" smtClean="0"/>
              <a:t>아니된다</a:t>
            </a:r>
            <a:r>
              <a:rPr lang="en-US" altLang="ko-KR" b="1" dirty="0" smtClean="0"/>
              <a:t>.’</a:t>
            </a:r>
            <a:r>
              <a:rPr lang="ko-KR" altLang="en-US" b="1" dirty="0" smtClean="0"/>
              <a:t>고 규정되어 있음</a:t>
            </a:r>
            <a:r>
              <a:rPr lang="en-US" altLang="ko-KR" b="1" dirty="0" smtClean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A36DC-5A88-4026-BB5E-AF53362F0935}" type="slidenum">
              <a:rPr lang="ko-KR" altLang="en-US" smtClean="0"/>
              <a:t>73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058711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계약서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회원증서</a:t>
            </a:r>
            <a:r>
              <a:rPr lang="en-US" altLang="ko-KR" b="1" dirty="0" smtClean="0"/>
              <a:t>,</a:t>
            </a:r>
            <a:r>
              <a:rPr lang="en-US" altLang="ko-KR" b="1" baseline="0" dirty="0" smtClean="0"/>
              <a:t> </a:t>
            </a:r>
            <a:r>
              <a:rPr lang="ko-KR" altLang="en-US" b="1" baseline="0" dirty="0" smtClean="0"/>
              <a:t>약관</a:t>
            </a:r>
            <a:r>
              <a:rPr lang="en-US" altLang="ko-KR" b="1" baseline="0" dirty="0" smtClean="0"/>
              <a:t>, </a:t>
            </a:r>
            <a:r>
              <a:rPr lang="ko-KR" altLang="en-US" b="1" baseline="0" dirty="0" smtClean="0"/>
              <a:t>영수증 등을 잘 보관하고 계약해제 요청 시 상조회사에 원본을 제출하더라도 </a:t>
            </a:r>
            <a:endParaRPr lang="en-US" altLang="ko-KR" b="1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ko-KR" b="1" baseline="0" dirty="0" smtClean="0"/>
              <a:t>    </a:t>
            </a:r>
            <a:r>
              <a:rPr lang="ko-KR" altLang="en-US" b="1" baseline="0" dirty="0" smtClean="0"/>
              <a:t>추후 분쟁 대비를 위해 반드시 사본을 보관합니다</a:t>
            </a:r>
            <a:r>
              <a:rPr lang="en-US" altLang="ko-KR" b="1" baseline="0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b="1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b="1" baseline="0" dirty="0" smtClean="0"/>
              <a:t>청약철회 및 계약해지 시 </a:t>
            </a:r>
            <a:r>
              <a:rPr lang="en-US" altLang="ko-KR" b="1" baseline="0" dirty="0" smtClean="0"/>
              <a:t>3</a:t>
            </a:r>
            <a:r>
              <a:rPr lang="ko-KR" altLang="en-US" b="1" baseline="0" dirty="0" smtClean="0"/>
              <a:t>영업일 이내 납입금을 환급 받을 수 있으며</a:t>
            </a:r>
            <a:r>
              <a:rPr lang="en-US" altLang="ko-KR" b="1" baseline="0" dirty="0" smtClean="0"/>
              <a:t>, 3</a:t>
            </a:r>
            <a:r>
              <a:rPr lang="ko-KR" altLang="en-US" b="1" baseline="0" dirty="0" err="1" smtClean="0"/>
              <a:t>영업일이</a:t>
            </a:r>
            <a:r>
              <a:rPr lang="ko-KR" altLang="en-US" b="1" baseline="0" dirty="0" smtClean="0"/>
              <a:t> 지나도 환급하지 않는 납입금에 대해서는</a:t>
            </a:r>
            <a:r>
              <a:rPr lang="en-US" altLang="ko-KR" b="1" baseline="0" dirty="0" smtClean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ko-KR" b="1" baseline="0" dirty="0" smtClean="0"/>
              <a:t>   </a:t>
            </a:r>
            <a:r>
              <a:rPr lang="ko-KR" altLang="en-US" b="1" baseline="0" dirty="0" smtClean="0"/>
              <a:t> 연</a:t>
            </a:r>
            <a:r>
              <a:rPr lang="en-US" altLang="ko-KR" b="1" baseline="0" dirty="0" smtClean="0"/>
              <a:t> 24%</a:t>
            </a:r>
            <a:r>
              <a:rPr lang="ko-KR" altLang="en-US" b="1" baseline="0" dirty="0" smtClean="0"/>
              <a:t>의 이자를 지급받을 수 있습니다</a:t>
            </a:r>
            <a:r>
              <a:rPr lang="en-US" altLang="ko-KR" b="1" baseline="0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b="1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b="1" baseline="0" dirty="0" smtClean="0"/>
              <a:t>상조서비스를 제공받기 전에는 언제든지 계약 해지가 가능합니다</a:t>
            </a:r>
            <a:r>
              <a:rPr lang="en-US" altLang="ko-KR" b="1" baseline="0" dirty="0" smtClean="0"/>
              <a:t>. </a:t>
            </a:r>
            <a:r>
              <a:rPr lang="ko-KR" altLang="en-US" b="1" baseline="0" dirty="0" smtClean="0"/>
              <a:t>중도해지 시 공정거래위원회 표준약관에 따라 </a:t>
            </a:r>
            <a:endParaRPr lang="en-US" altLang="ko-KR" b="1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ko-KR" b="1" baseline="0" dirty="0" smtClean="0"/>
              <a:t>    </a:t>
            </a:r>
            <a:r>
              <a:rPr lang="ko-KR" altLang="en-US" b="1" baseline="0" dirty="0" err="1" smtClean="0"/>
              <a:t>가입별</a:t>
            </a:r>
            <a:r>
              <a:rPr lang="ko-KR" altLang="en-US" b="1" baseline="0" dirty="0" smtClean="0"/>
              <a:t> </a:t>
            </a:r>
            <a:r>
              <a:rPr lang="ko-KR" altLang="en-US" b="1" baseline="0" dirty="0" err="1" smtClean="0"/>
              <a:t>해약환급금</a:t>
            </a:r>
            <a:r>
              <a:rPr lang="ko-KR" altLang="en-US" b="1" baseline="0" dirty="0" smtClean="0"/>
              <a:t> 지급비율에 따라 환급됩니다</a:t>
            </a:r>
            <a:r>
              <a:rPr lang="en-US" altLang="ko-KR" b="1" baseline="0" dirty="0" smtClean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ko-KR" b="1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b="1" baseline="0" dirty="0" smtClean="0"/>
              <a:t>가입했던 상조회사가 폐업 또는 등록 취소된 경우 </a:t>
            </a:r>
            <a:r>
              <a:rPr lang="ko-KR" altLang="en-US" b="1" baseline="0" dirty="0" err="1" smtClean="0"/>
              <a:t>선불식</a:t>
            </a:r>
            <a:r>
              <a:rPr lang="ko-KR" altLang="en-US" b="1" baseline="0" dirty="0" smtClean="0"/>
              <a:t> 할부거래업자 등록정보에 기재된 공제기관에 소비자피해보상을 문의합니다</a:t>
            </a:r>
            <a:r>
              <a:rPr lang="en-US" altLang="ko-KR" b="1" baseline="0" dirty="0" smtClean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ko-KR" altLang="en-US" b="1" baseline="0" dirty="0" smtClean="0"/>
              <a:t>  →공제조합의 경우 홈페이지를 통해 조회할 수 있고</a:t>
            </a:r>
            <a:r>
              <a:rPr lang="en-US" altLang="ko-KR" b="1" baseline="0" dirty="0" smtClean="0"/>
              <a:t>, </a:t>
            </a:r>
            <a:r>
              <a:rPr lang="ko-KR" altLang="en-US" b="1" baseline="0" dirty="0" smtClean="0"/>
              <a:t>예치은행은 지점을 통해 주민등록번호와 이름으로 예치내역을 열람할 수 있습니다</a:t>
            </a:r>
            <a:r>
              <a:rPr lang="en-US" altLang="ko-KR" b="1" baseline="0" dirty="0" smtClean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A36DC-5A88-4026-BB5E-AF53362F0935}" type="slidenum">
              <a:rPr lang="ko-KR" altLang="en-US" smtClean="0"/>
              <a:t>74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449575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b="1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A36DC-5A88-4026-BB5E-AF53362F0935}" type="slidenum">
              <a:rPr lang="ko-KR" altLang="en-US" smtClean="0"/>
              <a:t>75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336809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ko-KR" b="1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A36DC-5A88-4026-BB5E-AF53362F0935}" type="slidenum">
              <a:rPr lang="ko-KR" altLang="en-US" smtClean="0"/>
              <a:t>76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8275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특정한 판매방식에서 소비자가 충동적으로 물품을 구입할 우려가 있는 경우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ko-K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일정기간 내에 계약을 취소하면 손해배상이나 위약금을 부담하지 않고 </a:t>
            </a:r>
            <a:r>
              <a:rPr lang="ko-KR" altLang="en-US" sz="1200" b="1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사업자에게 반품을 요구할 수 있도록 하는 권리</a:t>
            </a:r>
            <a:endParaRPr lang="en-US" altLang="ko-KR" sz="1200" b="1" kern="1200" dirty="0" smtClean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05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A36DC-5A88-4026-BB5E-AF53362F0935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3614357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o-KR" altLang="en-US" sz="1200" b="1" dirty="0" smtClean="0">
                <a:solidFill>
                  <a:srgbClr val="002060"/>
                </a:solidFill>
              </a:rPr>
              <a:t>전자상거래 등에서의 소비자보호에 관한 법률에 의거</a:t>
            </a:r>
            <a:r>
              <a:rPr lang="en-US" altLang="ko-KR" sz="1200" b="1" dirty="0" smtClean="0">
                <a:solidFill>
                  <a:srgbClr val="002060"/>
                </a:solidFill>
              </a:rPr>
              <a:t>, </a:t>
            </a:r>
            <a:r>
              <a:rPr lang="ko-KR" altLang="en-US" sz="1200" b="1" dirty="0" smtClean="0">
                <a:solidFill>
                  <a:srgbClr val="002060"/>
                </a:solidFill>
              </a:rPr>
              <a:t>소비자는 재화를 받은 날부터 </a:t>
            </a:r>
            <a:r>
              <a:rPr lang="en-US" altLang="ko-KR" sz="1200" b="1" dirty="0" smtClean="0">
                <a:solidFill>
                  <a:srgbClr val="002060"/>
                </a:solidFill>
              </a:rPr>
              <a:t>7</a:t>
            </a:r>
            <a:r>
              <a:rPr lang="ko-KR" altLang="en-US" sz="1200" b="1" dirty="0" smtClean="0">
                <a:solidFill>
                  <a:srgbClr val="002060"/>
                </a:solidFill>
              </a:rPr>
              <a:t>일 이내에 청약철회를 할 수 있고 </a:t>
            </a:r>
            <a:endParaRPr lang="en-US" altLang="ko-KR" sz="1200" b="1" dirty="0" smtClean="0">
              <a:solidFill>
                <a:srgbClr val="002060"/>
              </a:solidFill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sz="1200" b="1" dirty="0" smtClean="0">
                <a:solidFill>
                  <a:srgbClr val="002060"/>
                </a:solidFill>
              </a:rPr>
              <a:t>   이때 사업자는 재화를 반환 받은 날부터 </a:t>
            </a:r>
            <a:r>
              <a:rPr lang="en-US" altLang="ko-KR" sz="1200" b="1" dirty="0" smtClean="0">
                <a:solidFill>
                  <a:srgbClr val="002060"/>
                </a:solidFill>
              </a:rPr>
              <a:t>3</a:t>
            </a:r>
            <a:r>
              <a:rPr lang="ko-KR" altLang="en-US" sz="1200" b="1" dirty="0" smtClean="0">
                <a:solidFill>
                  <a:srgbClr val="002060"/>
                </a:solidFill>
              </a:rPr>
              <a:t>영업일 이내 대금을 환급해야 함</a:t>
            </a:r>
            <a:r>
              <a:rPr lang="en-US" altLang="ko-KR" sz="1200" b="1" dirty="0" smtClean="0">
                <a:solidFill>
                  <a:srgbClr val="002060"/>
                </a:solidFill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ko-KR" sz="1200" b="1" dirty="0" smtClean="0">
              <a:solidFill>
                <a:srgbClr val="002060"/>
              </a:solidFill>
            </a:endParaRPr>
          </a:p>
          <a:p>
            <a:pPr marL="171450" marR="0" lvl="0" indent="-1714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o-KR" altLang="en-US" sz="1200" b="1" dirty="0" smtClean="0">
                <a:solidFill>
                  <a:srgbClr val="002060"/>
                </a:solidFill>
              </a:rPr>
              <a:t>청약철회를 위해 소비자는 사업자와 카드사에 내용증명우편을 발송하여 청약철회의사를 분명히 해야 함</a:t>
            </a:r>
            <a:r>
              <a:rPr lang="en-US" altLang="ko-KR" sz="1200" b="1" dirty="0" smtClean="0">
                <a:solidFill>
                  <a:srgbClr val="002060"/>
                </a:solidFill>
              </a:rPr>
              <a:t>.</a:t>
            </a:r>
            <a:endParaRPr lang="ko-KR" altLang="en-US" sz="1200" b="1" dirty="0" smtClean="0">
              <a:solidFill>
                <a:srgbClr val="002060"/>
              </a:solidFill>
            </a:endParaRPr>
          </a:p>
          <a:p>
            <a:pPr marL="0" indent="0" algn="l">
              <a:buFont typeface="Arial" panose="020B0604020202020204" pitchFamily="34" charset="0"/>
              <a:buNone/>
            </a:pPr>
            <a:endParaRPr lang="en-US" altLang="ko-KR" b="1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A36DC-5A88-4026-BB5E-AF53362F0935}" type="slidenum">
              <a:rPr lang="ko-KR" altLang="en-US" smtClean="0"/>
              <a:t>77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530216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o-KR" altLang="en-US" sz="1200" b="1" dirty="0" smtClean="0">
                <a:solidFill>
                  <a:srgbClr val="002060"/>
                </a:solidFill>
              </a:rPr>
              <a:t>방문판매를 통한 의료기기 판매의 경우 계약서를 따로 작성하지 않는 경우가 있어 소비자 피해를 가중시킴</a:t>
            </a:r>
            <a:r>
              <a:rPr lang="en-US" altLang="ko-KR" sz="1200" b="1" dirty="0" smtClean="0">
                <a:solidFill>
                  <a:srgbClr val="002060"/>
                </a:solidFill>
              </a:rPr>
              <a:t>.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sz="1200" b="1" baseline="0" dirty="0" smtClean="0">
                <a:solidFill>
                  <a:srgbClr val="002060"/>
                </a:solidFill>
              </a:rPr>
              <a:t>   </a:t>
            </a:r>
            <a:r>
              <a:rPr lang="ko-KR" altLang="en-US" sz="1200" b="1" dirty="0" smtClean="0">
                <a:solidFill>
                  <a:srgbClr val="002060"/>
                </a:solidFill>
              </a:rPr>
              <a:t>특히 본 건의 경우 사용설명서 조차 없어 의료기기 사용에 문제가 있을 소지가 있음</a:t>
            </a:r>
            <a:r>
              <a:rPr lang="en-US" altLang="ko-KR" sz="1200" b="1" dirty="0" smtClean="0">
                <a:solidFill>
                  <a:srgbClr val="002060"/>
                </a:solidFill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ko-KR" sz="1200" b="1" dirty="0" smtClean="0">
              <a:solidFill>
                <a:srgbClr val="002060"/>
              </a:solidFill>
            </a:endParaRPr>
          </a:p>
          <a:p>
            <a:pPr marL="171450" marR="0" lvl="0" indent="-1714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o-KR" altLang="en-US" sz="1200" b="1" dirty="0" smtClean="0">
                <a:solidFill>
                  <a:srgbClr val="002060"/>
                </a:solidFill>
              </a:rPr>
              <a:t>다행이 치료가 안 될 시 환불 가능하다는 각서가 있으므로</a:t>
            </a:r>
            <a:r>
              <a:rPr lang="en-US" altLang="ko-KR" sz="1200" b="1" dirty="0" smtClean="0">
                <a:solidFill>
                  <a:srgbClr val="002060"/>
                </a:solidFill>
              </a:rPr>
              <a:t>, </a:t>
            </a:r>
            <a:r>
              <a:rPr lang="ko-KR" altLang="en-US" sz="1200" b="1" dirty="0" smtClean="0">
                <a:solidFill>
                  <a:srgbClr val="002060"/>
                </a:solidFill>
              </a:rPr>
              <a:t>병원 진단서를 통해 환불을 요청하거나 부작용이 심한 경우 </a:t>
            </a:r>
            <a:endParaRPr lang="en-US" altLang="ko-KR" sz="1200" b="1" dirty="0" smtClean="0">
              <a:solidFill>
                <a:srgbClr val="002060"/>
              </a:solidFill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sz="1200" b="1" dirty="0" smtClean="0">
                <a:solidFill>
                  <a:srgbClr val="002060"/>
                </a:solidFill>
              </a:rPr>
              <a:t>   법적인 손해배상을 청구할 수 있음</a:t>
            </a:r>
            <a:r>
              <a:rPr lang="en-US" altLang="ko-KR" sz="1200" b="1" dirty="0" smtClean="0">
                <a:solidFill>
                  <a:srgbClr val="002060"/>
                </a:solidFill>
              </a:rPr>
              <a:t>.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ko-KR" sz="1200" b="1" dirty="0" smtClean="0">
              <a:solidFill>
                <a:srgbClr val="002060"/>
              </a:solidFill>
            </a:endParaRPr>
          </a:p>
          <a:p>
            <a:pPr marL="171450" marR="0" lvl="0" indent="-1714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o-KR" altLang="en-US" sz="1200" b="1" dirty="0" smtClean="0">
                <a:solidFill>
                  <a:srgbClr val="002060"/>
                </a:solidFill>
              </a:rPr>
              <a:t>소비자는 내용증명우편을 통해 계약해지 및 환불의사를 전달해야 한다</a:t>
            </a:r>
            <a:r>
              <a:rPr lang="en-US" altLang="ko-KR" sz="1200" b="1" dirty="0" smtClean="0">
                <a:solidFill>
                  <a:srgbClr val="002060"/>
                </a:solidFill>
              </a:rPr>
              <a:t>. </a:t>
            </a:r>
            <a:endParaRPr lang="ko-KR" altLang="en-US" sz="1200" b="1" dirty="0" smtClean="0">
              <a:solidFill>
                <a:srgbClr val="002060"/>
              </a:solidFill>
            </a:endParaRPr>
          </a:p>
          <a:p>
            <a:pPr marL="0" indent="0" algn="l">
              <a:buFont typeface="Arial" panose="020B0604020202020204" pitchFamily="34" charset="0"/>
              <a:buNone/>
            </a:pPr>
            <a:endParaRPr lang="en-US" altLang="ko-KR" b="1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A36DC-5A88-4026-BB5E-AF53362F0935}" type="slidenum">
              <a:rPr lang="ko-KR" altLang="en-US" smtClean="0"/>
              <a:t>78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869729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Arial" panose="020B0604020202020204" pitchFamily="34" charset="0"/>
              <a:buNone/>
            </a:pPr>
            <a:endParaRPr lang="en-US" altLang="ko-KR" b="1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A36DC-5A88-4026-BB5E-AF53362F0935}" type="slidenum">
              <a:rPr lang="ko-KR" altLang="en-US" smtClean="0"/>
              <a:t>79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1849518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Arial" panose="020B0604020202020204" pitchFamily="34" charset="0"/>
              <a:buNone/>
            </a:pPr>
            <a:r>
              <a:rPr lang="en-US" altLang="ko-KR" b="1" baseline="0" dirty="0" smtClean="0"/>
              <a:t>[</a:t>
            </a:r>
            <a:r>
              <a:rPr lang="ko-KR" altLang="en-US" b="1" baseline="0" dirty="0" smtClean="0"/>
              <a:t>할부 </a:t>
            </a:r>
            <a:r>
              <a:rPr lang="ko-KR" altLang="en-US" b="1" baseline="0" dirty="0" err="1" smtClean="0"/>
              <a:t>철회권</a:t>
            </a:r>
            <a:r>
              <a:rPr lang="en-US" altLang="ko-KR" b="1" baseline="0" dirty="0" smtClean="0"/>
              <a:t>]</a:t>
            </a:r>
          </a:p>
          <a:p>
            <a:pPr marL="0" indent="0" algn="l">
              <a:buFont typeface="Arial" panose="020B0604020202020204" pitchFamily="34" charset="0"/>
              <a:buNone/>
            </a:pPr>
            <a:endParaRPr lang="en-US" altLang="ko-KR" b="1" baseline="0" dirty="0" smtClean="0"/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ko-KR" altLang="en-US" b="1" baseline="0" dirty="0" smtClean="0"/>
              <a:t>소비자가 할부로 물품 등을 구입한 날 또는 받은 날로부터 </a:t>
            </a:r>
            <a:r>
              <a:rPr lang="en-US" altLang="ko-KR" b="1" baseline="0" dirty="0" smtClean="0"/>
              <a:t>7</a:t>
            </a:r>
            <a:r>
              <a:rPr lang="ko-KR" altLang="en-US" b="1" baseline="0" dirty="0" smtClean="0"/>
              <a:t>일 이내에 할부 철회를 요청할 수 있는 권리로 </a:t>
            </a:r>
            <a:endParaRPr lang="en-US" altLang="ko-KR" b="1" baseline="0" dirty="0" smtClean="0"/>
          </a:p>
          <a:p>
            <a:pPr marL="0" indent="0" algn="l">
              <a:buFont typeface="Arial" panose="020B0604020202020204" pitchFamily="34" charset="0"/>
              <a:buNone/>
            </a:pPr>
            <a:r>
              <a:rPr lang="ko-KR" altLang="en-US" b="1" baseline="0" dirty="0" smtClean="0"/>
              <a:t>    카드 결제 대금이 </a:t>
            </a:r>
            <a:r>
              <a:rPr lang="en-US" altLang="ko-KR" b="1" baseline="0" dirty="0" smtClean="0"/>
              <a:t>20</a:t>
            </a:r>
            <a:r>
              <a:rPr lang="ko-KR" altLang="en-US" b="1" baseline="0" dirty="0" smtClean="0"/>
              <a:t>만원 이상</a:t>
            </a:r>
            <a:r>
              <a:rPr lang="en-US" altLang="ko-KR" b="1" baseline="0" dirty="0" smtClean="0"/>
              <a:t>, 2</a:t>
            </a:r>
            <a:r>
              <a:rPr lang="ko-KR" altLang="en-US" b="1" baseline="0" dirty="0" smtClean="0"/>
              <a:t>개월 이상의 기간에 걸쳐 </a:t>
            </a:r>
            <a:r>
              <a:rPr lang="en-US" altLang="ko-KR" b="1" baseline="0" dirty="0" smtClean="0"/>
              <a:t>3</a:t>
            </a:r>
            <a:r>
              <a:rPr lang="ko-KR" altLang="en-US" b="1" baseline="0" dirty="0" smtClean="0"/>
              <a:t>차례 이상 분할 해 지급할 때 행사할 수 있는 권리</a:t>
            </a:r>
            <a:r>
              <a:rPr lang="en-US" altLang="ko-KR" b="1" baseline="0" dirty="0" smtClean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A36DC-5A88-4026-BB5E-AF53362F0935}" type="slidenum">
              <a:rPr lang="ko-KR" altLang="en-US" smtClean="0"/>
              <a:t>80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3884971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ko-KR" altLang="en-US" b="1" baseline="0" dirty="0" smtClean="0"/>
              <a:t>충동구매 반강제 구매로 가정용 의료기기를 구입했을 때 박스포장 </a:t>
            </a:r>
            <a:r>
              <a:rPr lang="ko-KR" altLang="en-US" b="1" baseline="0" dirty="0" err="1" smtClean="0"/>
              <a:t>미개봉</a:t>
            </a:r>
            <a:r>
              <a:rPr lang="en-US" altLang="ko-KR" b="1" baseline="0" dirty="0" smtClean="0"/>
              <a:t>, </a:t>
            </a:r>
            <a:r>
              <a:rPr lang="ko-KR" altLang="en-US" b="1" baseline="0" dirty="0" smtClean="0"/>
              <a:t>미사용 시 청약철회기간 내 해지가 가능합니다</a:t>
            </a:r>
            <a:r>
              <a:rPr lang="en-US" altLang="ko-KR" b="1" baseline="0" dirty="0" smtClean="0"/>
              <a:t>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altLang="ko-KR" b="1" baseline="0" dirty="0" smtClean="0"/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사은품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경품 등에 현혹되어 불필요한 제품을 구입하지 않습니다</a:t>
            </a:r>
            <a:r>
              <a:rPr lang="en-US" altLang="ko-KR" b="1" dirty="0" smtClean="0"/>
              <a:t>.</a:t>
            </a:r>
            <a:endParaRPr lang="en-US" altLang="ko-KR" b="1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A36DC-5A88-4026-BB5E-AF53362F0935}" type="slidenum">
              <a:rPr lang="ko-KR" altLang="en-US" smtClean="0"/>
              <a:t>81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1868715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Arial" panose="020B0604020202020204" pitchFamily="34" charset="0"/>
              <a:buNone/>
            </a:pPr>
            <a:endParaRPr lang="en-US" altLang="ko-KR" b="1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A36DC-5A88-4026-BB5E-AF53362F0935}" type="slidenum">
              <a:rPr lang="ko-KR" altLang="en-US" smtClean="0"/>
              <a:t>82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4158597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ko-KR" altLang="en-US" b="1" baseline="0" dirty="0" smtClean="0"/>
              <a:t>무료관광</a:t>
            </a:r>
            <a:r>
              <a:rPr lang="en-US" altLang="ko-KR" b="1" baseline="0" dirty="0" smtClean="0"/>
              <a:t>, </a:t>
            </a:r>
            <a:r>
              <a:rPr lang="ko-KR" altLang="en-US" b="1" baseline="0" dirty="0" smtClean="0"/>
              <a:t>마사지 체험 등을 내걸고 노인이나 주부들을 유인한 뒤 건강</a:t>
            </a:r>
            <a:r>
              <a:rPr lang="en-US" altLang="ko-KR" b="1" baseline="0" dirty="0" smtClean="0"/>
              <a:t>(</a:t>
            </a:r>
            <a:r>
              <a:rPr lang="ko-KR" altLang="en-US" b="1" baseline="0" dirty="0" smtClean="0"/>
              <a:t>기능</a:t>
            </a:r>
            <a:r>
              <a:rPr lang="en-US" altLang="ko-KR" b="1" baseline="0" dirty="0" smtClean="0"/>
              <a:t>)</a:t>
            </a:r>
            <a:r>
              <a:rPr lang="ko-KR" altLang="en-US" b="1" baseline="0" dirty="0" smtClean="0"/>
              <a:t>식품이나 화장품</a:t>
            </a:r>
            <a:r>
              <a:rPr lang="en-US" altLang="ko-KR" b="1" baseline="0" dirty="0" smtClean="0"/>
              <a:t>, </a:t>
            </a:r>
            <a:r>
              <a:rPr lang="ko-KR" altLang="en-US" b="1" baseline="0" dirty="0" smtClean="0"/>
              <a:t>주방기기 등을</a:t>
            </a:r>
            <a:endParaRPr lang="en-US" altLang="ko-KR" b="1" baseline="0" dirty="0" smtClean="0"/>
          </a:p>
          <a:p>
            <a:pPr marL="0" indent="0" algn="l">
              <a:buFont typeface="Arial" panose="020B0604020202020204" pitchFamily="34" charset="0"/>
              <a:buNone/>
            </a:pPr>
            <a:r>
              <a:rPr lang="en-US" altLang="ko-KR" b="1" baseline="0" dirty="0" smtClean="0"/>
              <a:t>    </a:t>
            </a:r>
            <a:r>
              <a:rPr lang="ko-KR" altLang="en-US" b="1" baseline="0" dirty="0" smtClean="0"/>
              <a:t>판매하는 악덕상술 중 하나임</a:t>
            </a:r>
            <a:r>
              <a:rPr lang="en-US" altLang="ko-KR" b="1" baseline="0" dirty="0" smtClean="0"/>
              <a:t>.(</a:t>
            </a:r>
            <a:r>
              <a:rPr lang="ko-KR" altLang="en-US" b="1" baseline="0" dirty="0" smtClean="0"/>
              <a:t>대부분 저가 제품을 고가로 판매하거나 구매를 강요</a:t>
            </a:r>
            <a:r>
              <a:rPr lang="en-US" altLang="ko-KR" b="1" baseline="0" dirty="0" smtClean="0"/>
              <a:t>)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altLang="ko-KR" b="1" baseline="0" dirty="0" smtClean="0"/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ko-KR" altLang="en-US" b="1" baseline="0" dirty="0" smtClean="0"/>
              <a:t>영업장소를 옮겨 다니며 판매하는 특성 때문에 </a:t>
            </a:r>
            <a:r>
              <a:rPr lang="en-US" altLang="ko-KR" b="1" baseline="0" dirty="0" smtClean="0"/>
              <a:t>‘</a:t>
            </a:r>
            <a:r>
              <a:rPr lang="ko-KR" altLang="en-US" b="1" baseline="0" dirty="0" err="1" smtClean="0"/>
              <a:t>떴다방</a:t>
            </a:r>
            <a:r>
              <a:rPr lang="en-US" altLang="ko-KR" b="1" baseline="0" dirty="0" smtClean="0"/>
              <a:t>’</a:t>
            </a:r>
            <a:r>
              <a:rPr lang="ko-KR" altLang="en-US" b="1" baseline="0" dirty="0" smtClean="0"/>
              <a:t>이라고도 불림</a:t>
            </a:r>
            <a:r>
              <a:rPr lang="en-US" altLang="ko-KR" b="1" baseline="0" dirty="0" smtClean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A36DC-5A88-4026-BB5E-AF53362F0935}" type="slidenum">
              <a:rPr lang="ko-KR" altLang="en-US" smtClean="0"/>
              <a:t>83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757489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ko-KR" altLang="en-US" b="1" baseline="0" dirty="0" smtClean="0"/>
              <a:t>방문판매 등에 관한 법률에 의하면 공급받은 날부터 </a:t>
            </a:r>
            <a:r>
              <a:rPr lang="en-US" altLang="ko-KR" b="1" baseline="0" dirty="0" smtClean="0"/>
              <a:t>14</a:t>
            </a:r>
            <a:r>
              <a:rPr lang="ko-KR" altLang="en-US" b="1" baseline="0" dirty="0" smtClean="0"/>
              <a:t>일 이내 청약철회의사를 밝히면 제품에 대한 환불이 가능함</a:t>
            </a:r>
            <a:r>
              <a:rPr lang="en-US" altLang="ko-KR" b="1" baseline="0" dirty="0" smtClean="0"/>
              <a:t>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altLang="ko-KR" b="1" baseline="0" dirty="0" smtClean="0"/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ko-KR" altLang="en-US" b="1" baseline="0" dirty="0" smtClean="0"/>
              <a:t>방문판매자의 주소 변경 등의 사유로 </a:t>
            </a:r>
            <a:r>
              <a:rPr lang="en-US" altLang="ko-KR" b="1" baseline="0" dirty="0" smtClean="0"/>
              <a:t>14</a:t>
            </a:r>
            <a:r>
              <a:rPr lang="ko-KR" altLang="en-US" b="1" baseline="0" dirty="0" smtClean="0"/>
              <a:t>일 이내 청약철회가 불가한 경우 판매자의 주소를 안 날 </a:t>
            </a:r>
            <a:endParaRPr lang="en-US" altLang="ko-KR" b="1" baseline="0" dirty="0" smtClean="0"/>
          </a:p>
          <a:p>
            <a:pPr marL="0" indent="0" algn="l">
              <a:buFont typeface="Arial" panose="020B0604020202020204" pitchFamily="34" charset="0"/>
              <a:buNone/>
            </a:pPr>
            <a:r>
              <a:rPr lang="en-US" altLang="ko-KR" b="1" baseline="0" dirty="0" smtClean="0"/>
              <a:t>    </a:t>
            </a:r>
            <a:r>
              <a:rPr lang="ko-KR" altLang="en-US" b="1" baseline="0" dirty="0" smtClean="0"/>
              <a:t>또는 알 수 있었던 날부터 </a:t>
            </a:r>
            <a:r>
              <a:rPr lang="en-US" altLang="ko-KR" b="1" baseline="0" dirty="0" smtClean="0"/>
              <a:t>14</a:t>
            </a:r>
            <a:r>
              <a:rPr lang="ko-KR" altLang="en-US" b="1" baseline="0" dirty="0" smtClean="0"/>
              <a:t>일 이내에 철회가 가능함</a:t>
            </a:r>
            <a:r>
              <a:rPr lang="en-US" altLang="ko-KR" b="1" baseline="0" dirty="0" smtClean="0"/>
              <a:t>.</a:t>
            </a:r>
          </a:p>
          <a:p>
            <a:pPr marL="0" indent="0" algn="l">
              <a:buFont typeface="Arial" panose="020B0604020202020204" pitchFamily="34" charset="0"/>
              <a:buNone/>
            </a:pPr>
            <a:endParaRPr lang="en-US" altLang="ko-KR" b="1" baseline="0" dirty="0" smtClean="0"/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ko-KR" altLang="en-US" b="1" baseline="0" dirty="0" smtClean="0"/>
              <a:t>소비자는 업체에 내용증명우편을 발송하여 청약철회 의사를 밝히고</a:t>
            </a:r>
            <a:r>
              <a:rPr lang="en-US" altLang="ko-KR" b="1" baseline="0" dirty="0" smtClean="0"/>
              <a:t>, </a:t>
            </a:r>
            <a:r>
              <a:rPr lang="ko-KR" altLang="en-US" b="1" baseline="0" dirty="0" err="1" smtClean="0"/>
              <a:t>판매자는</a:t>
            </a:r>
            <a:r>
              <a:rPr lang="ko-KR" altLang="en-US" b="1" baseline="0" dirty="0" smtClean="0"/>
              <a:t> 재화 등을 반환 받은 날부터 </a:t>
            </a:r>
            <a:r>
              <a:rPr lang="en-US" altLang="ko-KR" b="1" baseline="0" dirty="0" smtClean="0"/>
              <a:t>3</a:t>
            </a:r>
            <a:r>
              <a:rPr lang="ko-KR" altLang="en-US" b="1" baseline="0" dirty="0" smtClean="0"/>
              <a:t>영업일 이내에</a:t>
            </a:r>
            <a:endParaRPr lang="en-US" altLang="ko-KR" b="1" baseline="0" dirty="0" smtClean="0"/>
          </a:p>
          <a:p>
            <a:pPr marL="0" indent="0" algn="l">
              <a:buFont typeface="Arial" panose="020B0604020202020204" pitchFamily="34" charset="0"/>
              <a:buNone/>
            </a:pPr>
            <a:r>
              <a:rPr lang="en-US" altLang="ko-KR" b="1" baseline="0" dirty="0" smtClean="0"/>
              <a:t>   </a:t>
            </a:r>
            <a:r>
              <a:rPr lang="ko-KR" altLang="en-US" b="1" baseline="0" dirty="0" smtClean="0"/>
              <a:t>이미 지급받은 재화 등의 대금을 환급하여야 함</a:t>
            </a:r>
            <a:r>
              <a:rPr lang="en-US" altLang="ko-KR" b="1" baseline="0" dirty="0" smtClean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A36DC-5A88-4026-BB5E-AF53362F0935}" type="slidenum">
              <a:rPr lang="ko-KR" altLang="en-US" smtClean="0"/>
              <a:t>84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383083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buFont typeface="Arial" panose="020B0604020202020204" pitchFamily="34" charset="0"/>
              <a:buChar char="•"/>
            </a:pPr>
            <a:endParaRPr lang="en-US" altLang="ko-KR" b="1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A36DC-5A88-4026-BB5E-AF53362F0935}" type="slidenum">
              <a:rPr lang="ko-KR" altLang="en-US" smtClean="0"/>
              <a:t>85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1027731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buFont typeface="Arial" panose="020B0604020202020204" pitchFamily="34" charset="0"/>
              <a:buChar char="•"/>
            </a:pPr>
            <a:endParaRPr lang="en-US" altLang="ko-KR" b="1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A36DC-5A88-4026-BB5E-AF53362F0935}" type="slidenum">
              <a:rPr lang="ko-KR" altLang="en-US" smtClean="0"/>
              <a:t>86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2465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A36DC-5A88-4026-BB5E-AF53362F0935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91639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ko-KR" altLang="en-US" b="1" baseline="0" dirty="0" smtClean="0"/>
              <a:t>방문판매자의 주소 등이 적혀 있지 아니한 계약서를 받은 경우 판매자의 주소를 안 날 </a:t>
            </a:r>
            <a:endParaRPr lang="en-US" altLang="ko-KR" b="1" baseline="0" dirty="0" smtClean="0"/>
          </a:p>
          <a:p>
            <a:pPr marL="0" indent="0" algn="l">
              <a:buFont typeface="Arial" panose="020B0604020202020204" pitchFamily="34" charset="0"/>
              <a:buNone/>
            </a:pPr>
            <a:r>
              <a:rPr lang="en-US" altLang="ko-KR" b="1" baseline="0" dirty="0" smtClean="0"/>
              <a:t>   </a:t>
            </a:r>
            <a:r>
              <a:rPr lang="ko-KR" altLang="en-US" b="1" baseline="0" dirty="0" smtClean="0"/>
              <a:t>또는 알 수 있었던 날부터</a:t>
            </a:r>
            <a:r>
              <a:rPr lang="en-US" altLang="ko-KR" b="1" baseline="0" dirty="0" smtClean="0"/>
              <a:t> 14</a:t>
            </a:r>
            <a:r>
              <a:rPr lang="ko-KR" altLang="en-US" b="1" baseline="0" dirty="0" smtClean="0"/>
              <a:t>일 이내에 철회가 가능함</a:t>
            </a:r>
            <a:r>
              <a:rPr lang="en-US" altLang="ko-KR" b="1" baseline="0" dirty="0" smtClean="0"/>
              <a:t>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altLang="ko-KR" b="1" baseline="0" dirty="0" smtClean="0"/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ko-KR" altLang="en-US" b="1" baseline="0" dirty="0" smtClean="0"/>
              <a:t>소비자는 업체에 내용증명우편을 발송하여 청약철회 의사를 밝히고</a:t>
            </a:r>
            <a:r>
              <a:rPr lang="en-US" altLang="ko-KR" b="1" baseline="0" dirty="0" smtClean="0"/>
              <a:t>, </a:t>
            </a:r>
            <a:r>
              <a:rPr lang="ko-KR" altLang="en-US" b="1" baseline="0" dirty="0" err="1" smtClean="0"/>
              <a:t>판매자는</a:t>
            </a:r>
            <a:r>
              <a:rPr lang="ko-KR" altLang="en-US" b="1" baseline="0" dirty="0" smtClean="0"/>
              <a:t> 재화 등을 반환 받은 날부터 </a:t>
            </a:r>
            <a:endParaRPr lang="en-US" altLang="ko-KR" b="1" baseline="0" dirty="0" smtClean="0"/>
          </a:p>
          <a:p>
            <a:pPr marL="0" indent="0" algn="l">
              <a:buFont typeface="Arial" panose="020B0604020202020204" pitchFamily="34" charset="0"/>
              <a:buNone/>
            </a:pPr>
            <a:r>
              <a:rPr lang="en-US" altLang="ko-KR" b="1" baseline="0" dirty="0" smtClean="0"/>
              <a:t>    3</a:t>
            </a:r>
            <a:r>
              <a:rPr lang="ko-KR" altLang="en-US" b="1" baseline="0" dirty="0" smtClean="0"/>
              <a:t>영업일 이내에 이미 지급받은 재화 등의 대금을 환급하여야 함</a:t>
            </a:r>
            <a:r>
              <a:rPr lang="en-US" altLang="ko-KR" b="1" baseline="0" dirty="0" smtClean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A36DC-5A88-4026-BB5E-AF53362F0935}" type="slidenum">
              <a:rPr lang="ko-KR" altLang="en-US" smtClean="0"/>
              <a:t>87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1359048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buFont typeface="Arial" panose="020B0604020202020204" pitchFamily="34" charset="0"/>
              <a:buChar char="•"/>
            </a:pPr>
            <a:endParaRPr lang="en-US" altLang="ko-KR" b="1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A36DC-5A88-4026-BB5E-AF53362F0935}" type="slidenum">
              <a:rPr lang="ko-KR" altLang="en-US" smtClean="0"/>
              <a:t>88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8156589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ko-KR" altLang="en-US" b="1" baseline="0" dirty="0" err="1" smtClean="0"/>
              <a:t>홍보관은</a:t>
            </a:r>
            <a:r>
              <a:rPr lang="ko-KR" altLang="en-US" b="1" baseline="0" dirty="0" smtClean="0"/>
              <a:t> 판매자 정보를 알리지 않는 경우가 많아 취소나 반품이 어려우니</a:t>
            </a:r>
            <a:r>
              <a:rPr lang="en-US" altLang="ko-KR" b="1" baseline="0" dirty="0" smtClean="0"/>
              <a:t>,</a:t>
            </a:r>
          </a:p>
          <a:p>
            <a:pPr marL="0" indent="0" algn="l">
              <a:buFont typeface="Arial" panose="020B0604020202020204" pitchFamily="34" charset="0"/>
              <a:buNone/>
            </a:pPr>
            <a:r>
              <a:rPr lang="ko-KR" altLang="en-US" b="1" baseline="0" dirty="0" smtClean="0"/>
              <a:t>   고가의 상품은 반드시 믿을 수 있고 영업을 지속하고 있는 정상매장에서 구입하는 것이 좋습니다</a:t>
            </a:r>
            <a:r>
              <a:rPr lang="en-US" altLang="ko-KR" b="1" baseline="0" dirty="0" smtClean="0"/>
              <a:t>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altLang="ko-KR" b="1" baseline="0" dirty="0" smtClean="0"/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ko-KR" altLang="en-US" b="1" baseline="0" dirty="0" smtClean="0"/>
              <a:t>공짜 사은품</a:t>
            </a:r>
            <a:r>
              <a:rPr lang="en-US" altLang="ko-KR" b="1" baseline="0" dirty="0" smtClean="0"/>
              <a:t>, </a:t>
            </a:r>
            <a:r>
              <a:rPr lang="ko-KR" altLang="en-US" b="1" baseline="0" dirty="0" smtClean="0"/>
              <a:t>무료 상품에 현혹되지 말고 구입물품의 필요여부를 다시 한번 고민하여 충동구매를 자제해야 합니다</a:t>
            </a:r>
            <a:r>
              <a:rPr lang="en-US" altLang="ko-KR" b="1" baseline="0" dirty="0" smtClean="0"/>
              <a:t>.</a:t>
            </a:r>
          </a:p>
          <a:p>
            <a:pPr marL="0" indent="0" algn="l">
              <a:buFont typeface="Arial" panose="020B0604020202020204" pitchFamily="34" charset="0"/>
              <a:buNone/>
            </a:pPr>
            <a:r>
              <a:rPr lang="en-US" altLang="ko-KR" b="1" baseline="0" dirty="0" smtClean="0"/>
              <a:t>    (</a:t>
            </a:r>
            <a:r>
              <a:rPr lang="ko-KR" altLang="en-US" b="1" baseline="0" dirty="0" smtClean="0"/>
              <a:t>판매자가 직접 개봉한 상품은 소비자가 반품할 수 있습니다</a:t>
            </a:r>
            <a:r>
              <a:rPr lang="en-US" altLang="ko-KR" b="1" baseline="0" dirty="0" smtClean="0"/>
              <a:t>.)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altLang="ko-KR" b="1" baseline="0" dirty="0" smtClean="0"/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altLang="ko-KR" b="1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A36DC-5A88-4026-BB5E-AF53362F0935}" type="slidenum">
              <a:rPr lang="ko-KR" altLang="en-US" smtClean="0"/>
              <a:t>89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26661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b="1" dirty="0" smtClean="0">
                <a:solidFill>
                  <a:srgbClr val="FF0000"/>
                </a:solidFill>
              </a:rPr>
              <a:t>허위표시</a:t>
            </a:r>
            <a:r>
              <a:rPr lang="en-US" altLang="ko-KR" b="1" dirty="0" smtClean="0">
                <a:solidFill>
                  <a:srgbClr val="FF0000"/>
                </a:solidFill>
              </a:rPr>
              <a:t>·</a:t>
            </a:r>
            <a:r>
              <a:rPr lang="ko-KR" altLang="en-US" b="1" dirty="0" smtClean="0">
                <a:solidFill>
                  <a:srgbClr val="FF0000"/>
                </a:solidFill>
              </a:rPr>
              <a:t>광고의 내용</a:t>
            </a:r>
            <a:r>
              <a:rPr lang="ko-KR" altLang="en-US" dirty="0" smtClean="0"/>
              <a:t>과 다르거나</a:t>
            </a:r>
            <a:r>
              <a:rPr lang="ko-KR" altLang="en-US" b="1" dirty="0" smtClean="0"/>
              <a:t> </a:t>
            </a:r>
            <a:r>
              <a:rPr lang="ko-KR" altLang="en-US" b="1" dirty="0" smtClean="0">
                <a:solidFill>
                  <a:srgbClr val="FF0000"/>
                </a:solidFill>
              </a:rPr>
              <a:t>계약내용과 다를 경우</a:t>
            </a:r>
            <a:r>
              <a:rPr lang="ko-KR" altLang="en-US" b="1" dirty="0" smtClean="0"/>
              <a:t> 공급받는 날로부터 </a:t>
            </a:r>
            <a:r>
              <a:rPr lang="en-US" altLang="ko-KR" b="1" dirty="0" smtClean="0">
                <a:solidFill>
                  <a:srgbClr val="FF0000"/>
                </a:solidFill>
              </a:rPr>
              <a:t>3</a:t>
            </a:r>
            <a:r>
              <a:rPr lang="ko-KR" altLang="en-US" b="1" dirty="0" smtClean="0">
                <a:solidFill>
                  <a:srgbClr val="FF0000"/>
                </a:solidFill>
              </a:rPr>
              <a:t>개월 이내</a:t>
            </a:r>
            <a:r>
              <a:rPr lang="en-US" altLang="ko-KR" b="1" dirty="0" smtClean="0"/>
              <a:t>, </a:t>
            </a:r>
          </a:p>
          <a:p>
            <a:r>
              <a:rPr lang="ko-KR" altLang="en-US" dirty="0" smtClean="0"/>
              <a:t>   또는 그 사실을 알거나 알 수 있었던 날로부터 </a:t>
            </a:r>
            <a:r>
              <a:rPr lang="en-US" altLang="ko-KR" b="1" dirty="0" smtClean="0">
                <a:solidFill>
                  <a:srgbClr val="FF0000"/>
                </a:solidFill>
              </a:rPr>
              <a:t>30</a:t>
            </a:r>
            <a:r>
              <a:rPr lang="ko-KR" altLang="en-US" b="1" dirty="0" smtClean="0">
                <a:solidFill>
                  <a:srgbClr val="FF0000"/>
                </a:solidFill>
              </a:rPr>
              <a:t>일 이내</a:t>
            </a:r>
            <a:r>
              <a:rPr lang="ko-KR" altLang="en-US" b="1" dirty="0" smtClean="0"/>
              <a:t> </a:t>
            </a:r>
            <a:r>
              <a:rPr lang="ko-KR" altLang="en-US" dirty="0" smtClean="0"/>
              <a:t>청약철회 가능</a:t>
            </a:r>
            <a:r>
              <a:rPr lang="en-US" altLang="ko-KR" dirty="0" smtClean="0"/>
              <a:t>(</a:t>
            </a:r>
            <a:r>
              <a:rPr lang="ko-KR" altLang="en-US" dirty="0" smtClean="0"/>
              <a:t>단 할부거래 제외</a:t>
            </a:r>
            <a:r>
              <a:rPr lang="en-US" altLang="ko-KR" dirty="0" smtClean="0"/>
              <a:t>)</a:t>
            </a:r>
          </a:p>
          <a:p>
            <a:r>
              <a:rPr lang="ko-KR" altLang="en-US" b="1" dirty="0" smtClean="0">
                <a:solidFill>
                  <a:srgbClr val="FF0000"/>
                </a:solidFill>
              </a:rPr>
              <a:t>   다단계판매</a:t>
            </a:r>
            <a:r>
              <a:rPr lang="ko-KR" altLang="en-US" dirty="0" smtClean="0"/>
              <a:t>의 청약철회 기간은 </a:t>
            </a:r>
            <a:r>
              <a:rPr lang="ko-KR" altLang="en-US" b="1" dirty="0" smtClean="0"/>
              <a:t>일반 소비자의 경우 </a:t>
            </a:r>
            <a:r>
              <a:rPr lang="en-US" altLang="ko-KR" b="1" dirty="0" smtClean="0">
                <a:solidFill>
                  <a:srgbClr val="FF0000"/>
                </a:solidFill>
              </a:rPr>
              <a:t>14</a:t>
            </a:r>
            <a:r>
              <a:rPr lang="ko-KR" altLang="en-US" b="1" dirty="0" smtClean="0">
                <a:solidFill>
                  <a:srgbClr val="FF0000"/>
                </a:solidFill>
              </a:rPr>
              <a:t>일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다단계 판매원은 </a:t>
            </a:r>
            <a:r>
              <a:rPr lang="en-US" altLang="ko-KR" b="1" dirty="0" smtClean="0">
                <a:solidFill>
                  <a:srgbClr val="FF0000"/>
                </a:solidFill>
              </a:rPr>
              <a:t>3</a:t>
            </a:r>
            <a:r>
              <a:rPr lang="ko-KR" altLang="en-US" b="1" dirty="0" smtClean="0">
                <a:solidFill>
                  <a:srgbClr val="FF0000"/>
                </a:solidFill>
              </a:rPr>
              <a:t>개월</a:t>
            </a:r>
            <a:r>
              <a:rPr lang="ko-KR" altLang="en-US" b="1" dirty="0" smtClean="0"/>
              <a:t>임</a:t>
            </a:r>
            <a:r>
              <a:rPr lang="en-US" altLang="ko-KR" b="1" dirty="0" smtClean="0"/>
              <a:t>.</a:t>
            </a:r>
            <a:endParaRPr lang="ko-KR" altLang="en-US" b="1" dirty="0" smtClean="0"/>
          </a:p>
          <a:p>
            <a:pPr marL="171450" marR="0" lvl="0" indent="-1714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o-KR" altLang="en-US" dirty="0" smtClean="0"/>
              <a:t>물품 구입 후 사용에 의하여 그 가치가 현저히 감소될 우려가 있는 </a:t>
            </a:r>
            <a:r>
              <a:rPr lang="ko-KR" altLang="en-US" b="1" dirty="0" smtClean="0">
                <a:solidFill>
                  <a:srgbClr val="FF0000"/>
                </a:solidFill>
              </a:rPr>
              <a:t>물품을 사용하였거나</a:t>
            </a:r>
            <a:r>
              <a:rPr lang="en-US" altLang="ko-KR" b="1" dirty="0" smtClean="0">
                <a:solidFill>
                  <a:srgbClr val="FF0000"/>
                </a:solidFill>
              </a:rPr>
              <a:t>,</a:t>
            </a:r>
            <a:r>
              <a:rPr lang="ko-KR" altLang="en-US" b="1" dirty="0" smtClean="0">
                <a:solidFill>
                  <a:srgbClr val="FF0000"/>
                </a:solidFill>
              </a:rPr>
              <a:t> </a:t>
            </a:r>
            <a:endParaRPr lang="en-US" altLang="ko-KR" b="1" dirty="0" smtClean="0">
              <a:solidFill>
                <a:srgbClr val="FF0000"/>
              </a:solidFill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b="1" baseline="0" dirty="0" smtClean="0">
                <a:solidFill>
                  <a:srgbClr val="FF0000"/>
                </a:solidFill>
              </a:rPr>
              <a:t>    </a:t>
            </a:r>
            <a:r>
              <a:rPr lang="ko-KR" altLang="en-US" b="1" dirty="0" smtClean="0">
                <a:solidFill>
                  <a:srgbClr val="FF0000"/>
                </a:solidFill>
              </a:rPr>
              <a:t>설치한 경우</a:t>
            </a:r>
            <a:r>
              <a:rPr lang="ko-KR" altLang="en-US" dirty="0" smtClean="0"/>
              <a:t>에는</a:t>
            </a:r>
            <a:r>
              <a:rPr lang="ko-KR" altLang="en-US" b="1" dirty="0" smtClean="0"/>
              <a:t> </a:t>
            </a:r>
            <a:r>
              <a:rPr lang="ko-KR" altLang="en-US" b="1" dirty="0" err="1" smtClean="0">
                <a:solidFill>
                  <a:srgbClr val="FF0000"/>
                </a:solidFill>
              </a:rPr>
              <a:t>청약철회권</a:t>
            </a:r>
            <a:r>
              <a:rPr lang="ko-KR" altLang="en-US" b="1" dirty="0" smtClean="0">
                <a:solidFill>
                  <a:srgbClr val="FF0000"/>
                </a:solidFill>
              </a:rPr>
              <a:t> 행사 불가능 </a:t>
            </a:r>
            <a:r>
              <a:rPr lang="ko-KR" altLang="en-US" dirty="0" smtClean="0"/>
              <a:t>함</a:t>
            </a:r>
            <a:endParaRPr lang="en-US" altLang="ko-KR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dirty="0" smtClean="0"/>
              <a:t>할부거래 시 할부가격이 </a:t>
            </a:r>
            <a:r>
              <a:rPr lang="en-US" altLang="ko-KR" dirty="0" smtClean="0"/>
              <a:t>10</a:t>
            </a:r>
            <a:r>
              <a:rPr lang="ko-KR" altLang="en-US" dirty="0" smtClean="0"/>
              <a:t>만원 이하인 </a:t>
            </a:r>
            <a:r>
              <a:rPr lang="ko-KR" altLang="en-US" b="1" dirty="0" smtClean="0"/>
              <a:t>할부계약과 할부가격이 </a:t>
            </a:r>
            <a:r>
              <a:rPr lang="en-US" altLang="ko-KR" b="1" dirty="0" smtClean="0"/>
              <a:t>20</a:t>
            </a:r>
            <a:r>
              <a:rPr lang="ko-KR" altLang="en-US" b="1" dirty="0" smtClean="0"/>
              <a:t>만원 이하인 신용카드에 의한 할부거래 시</a:t>
            </a:r>
            <a:endParaRPr lang="en-US" altLang="ko-KR" b="1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ko-KR" altLang="en-US" b="1" dirty="0" smtClean="0"/>
              <a:t>    </a:t>
            </a:r>
            <a:r>
              <a:rPr lang="ko-KR" altLang="en-US" b="1" dirty="0" err="1" smtClean="0"/>
              <a:t>청약철회권</a:t>
            </a:r>
            <a:r>
              <a:rPr lang="ko-KR" altLang="en-US" b="1" dirty="0" smtClean="0"/>
              <a:t> 행사 불가능함 </a:t>
            </a:r>
            <a:r>
              <a:rPr lang="en-US" altLang="ko-KR" dirty="0" smtClean="0"/>
              <a:t>(</a:t>
            </a:r>
            <a:r>
              <a:rPr lang="ko-KR" altLang="en-US" sz="1100" dirty="0" smtClean="0"/>
              <a:t>할부거래는 </a:t>
            </a:r>
            <a:r>
              <a:rPr lang="en-US" altLang="ko-KR" sz="1100" dirty="0" smtClean="0"/>
              <a:t>2</a:t>
            </a:r>
            <a:r>
              <a:rPr lang="ko-KR" altLang="en-US" sz="1100" dirty="0" smtClean="0"/>
              <a:t>개월 이상의 기간에 걸쳐 </a:t>
            </a:r>
            <a:r>
              <a:rPr lang="en-US" altLang="ko-KR" sz="1100" dirty="0" smtClean="0"/>
              <a:t>3</a:t>
            </a:r>
            <a:r>
              <a:rPr lang="ko-KR" altLang="en-US" sz="1100" dirty="0" smtClean="0"/>
              <a:t>회 이상 대금을 지급한 경우</a:t>
            </a:r>
            <a:r>
              <a:rPr lang="en-US" altLang="ko-KR" sz="1100" dirty="0" smtClean="0"/>
              <a:t>)</a:t>
            </a:r>
            <a:endParaRPr lang="ko-KR" altLang="en-US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A36DC-5A88-4026-BB5E-AF53362F0935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5312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AACD0-7620-4603-B54D-3EE7CD4236EB}" type="datetimeFigureOut">
              <a:rPr lang="ko-KR" altLang="en-US" smtClean="0"/>
              <a:t>2019-04-11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D6D6E-1C10-4031-990A-85BC178E02A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5911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AACD0-7620-4603-B54D-3EE7CD4236EB}" type="datetimeFigureOut">
              <a:rPr lang="ko-KR" altLang="en-US" smtClean="0"/>
              <a:t>2019-04-11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D6D6E-1C10-4031-990A-85BC178E02A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5311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AACD0-7620-4603-B54D-3EE7CD4236EB}" type="datetimeFigureOut">
              <a:rPr lang="ko-KR" altLang="en-US" smtClean="0"/>
              <a:t>2019-04-11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D6D6E-1C10-4031-990A-85BC178E02A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2674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AACD0-7620-4603-B54D-3EE7CD4236EB}" type="datetimeFigureOut">
              <a:rPr lang="ko-KR" altLang="en-US" smtClean="0"/>
              <a:t>2019-04-11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D6D6E-1C10-4031-990A-85BC178E02A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8669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AACD0-7620-4603-B54D-3EE7CD4236EB}" type="datetimeFigureOut">
              <a:rPr lang="ko-KR" altLang="en-US" smtClean="0"/>
              <a:t>2019-04-11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D6D6E-1C10-4031-990A-85BC178E02A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4053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AACD0-7620-4603-B54D-3EE7CD4236EB}" type="datetimeFigureOut">
              <a:rPr lang="ko-KR" altLang="en-US" smtClean="0"/>
              <a:t>2019-04-11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D6D6E-1C10-4031-990A-85BC178E02A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5403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AACD0-7620-4603-B54D-3EE7CD4236EB}" type="datetimeFigureOut">
              <a:rPr lang="ko-KR" altLang="en-US" smtClean="0"/>
              <a:t>2019-04-11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D6D6E-1C10-4031-990A-85BC178E02A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2545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AACD0-7620-4603-B54D-3EE7CD4236EB}" type="datetimeFigureOut">
              <a:rPr lang="ko-KR" altLang="en-US" smtClean="0"/>
              <a:t>2019-04-11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D6D6E-1C10-4031-990A-85BC178E02A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5825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AACD0-7620-4603-B54D-3EE7CD4236EB}" type="datetimeFigureOut">
              <a:rPr lang="ko-KR" altLang="en-US" smtClean="0"/>
              <a:t>2019-04-11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D6D6E-1C10-4031-990A-85BC178E02A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2222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AACD0-7620-4603-B54D-3EE7CD4236EB}" type="datetimeFigureOut">
              <a:rPr lang="ko-KR" altLang="en-US" smtClean="0"/>
              <a:t>2019-04-11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D6D6E-1C10-4031-990A-85BC178E02A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2573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AACD0-7620-4603-B54D-3EE7CD4236EB}" type="datetimeFigureOut">
              <a:rPr lang="ko-KR" altLang="en-US" smtClean="0"/>
              <a:t>2019-04-11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D6D6E-1C10-4031-990A-85BC178E02A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8350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AACD0-7620-4603-B54D-3EE7CD4236EB}" type="datetimeFigureOut">
              <a:rPr lang="ko-KR" altLang="en-US" smtClean="0"/>
              <a:t>2019-04-11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D6D6E-1C10-4031-990A-85BC178E02A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8230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privacy.go.kr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isa.or.kr/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tc.go.kr/" TargetMode="Externa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2336487"/>
            <a:ext cx="9144000" cy="1357313"/>
          </a:xfrm>
        </p:spPr>
        <p:txBody>
          <a:bodyPr>
            <a:noAutofit/>
          </a:bodyPr>
          <a:lstStyle/>
          <a:p>
            <a:r>
              <a:rPr lang="en-US" altLang="ko-KR" sz="4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2019 </a:t>
            </a:r>
            <a:br>
              <a:rPr lang="en-US" altLang="ko-KR" sz="4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sz="4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어르신</a:t>
            </a:r>
            <a:r>
              <a:rPr lang="ko-KR" altLang="en-US" sz="4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대상 소비자교육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3829051"/>
            <a:ext cx="12192000" cy="3028950"/>
          </a:xfrm>
          <a:prstGeom prst="rect">
            <a:avLst/>
          </a:prstGeom>
          <a:solidFill>
            <a:srgbClr val="1B2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 b="1" dirty="0">
              <a:solidFill>
                <a:srgbClr val="0C4C89"/>
              </a:solidFill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70"/>
          <a:stretch/>
        </p:blipFill>
        <p:spPr>
          <a:xfrm>
            <a:off x="192285" y="175134"/>
            <a:ext cx="2120506" cy="35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37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/>
          <p:cNvSpPr/>
          <p:nvPr/>
        </p:nvSpPr>
        <p:spPr>
          <a:xfrm>
            <a:off x="3040249" y="669558"/>
            <a:ext cx="9148762" cy="6196263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3043238" cy="6858000"/>
          </a:xfrm>
          <a:prstGeom prst="rect">
            <a:avLst/>
          </a:prstGeom>
          <a:solidFill>
            <a:srgbClr val="1B204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grpSp>
        <p:nvGrpSpPr>
          <p:cNvPr id="3" name="그룹 2"/>
          <p:cNvGrpSpPr/>
          <p:nvPr/>
        </p:nvGrpSpPr>
        <p:grpSpPr>
          <a:xfrm>
            <a:off x="72942" y="1250798"/>
            <a:ext cx="2870284" cy="378618"/>
            <a:chOff x="2393319" y="2095717"/>
            <a:chExt cx="7332338" cy="547255"/>
          </a:xfrm>
          <a:solidFill>
            <a:srgbClr val="00132A"/>
          </a:solidFill>
        </p:grpSpPr>
        <p:sp>
          <p:nvSpPr>
            <p:cNvPr id="5" name="직사각형 4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solidFill>
              <a:srgbClr val="05060B"/>
            </a:solidFill>
            <a:ln>
              <a:solidFill>
                <a:srgbClr val="0506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solidFill>
              <a:srgbClr val="05060B"/>
            </a:solidFill>
            <a:ln>
              <a:solidFill>
                <a:srgbClr val="05060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01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헌법 등이 보장하는 소비자 권리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72942" y="1765148"/>
            <a:ext cx="2870284" cy="378618"/>
            <a:chOff x="2393319" y="2095717"/>
            <a:chExt cx="7332338" cy="547255"/>
          </a:xfrm>
        </p:grpSpPr>
        <p:sp>
          <p:nvSpPr>
            <p:cNvPr id="8" name="직사각형 7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02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개인정보 보호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72942" y="2279498"/>
            <a:ext cx="2870284" cy="378618"/>
            <a:chOff x="2393319" y="2095717"/>
            <a:chExt cx="7332338" cy="547255"/>
          </a:xfrm>
        </p:grpSpPr>
        <p:sp>
          <p:nvSpPr>
            <p:cNvPr id="11" name="직사각형 10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03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금융사기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72942" y="2793848"/>
            <a:ext cx="2870284" cy="378618"/>
            <a:chOff x="2393319" y="2095717"/>
            <a:chExt cx="7332338" cy="547255"/>
          </a:xfrm>
        </p:grpSpPr>
        <p:sp>
          <p:nvSpPr>
            <p:cNvPr id="14" name="직사각형 13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04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건강기능식품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72942" y="3308198"/>
            <a:ext cx="2870284" cy="378618"/>
            <a:chOff x="2393319" y="2095717"/>
            <a:chExt cx="7332338" cy="547255"/>
          </a:xfrm>
        </p:grpSpPr>
        <p:sp>
          <p:nvSpPr>
            <p:cNvPr id="17" name="직사각형 16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05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상조서비스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72942" y="3822548"/>
            <a:ext cx="2870284" cy="378618"/>
            <a:chOff x="2393319" y="2095717"/>
            <a:chExt cx="7332338" cy="547255"/>
          </a:xfrm>
        </p:grpSpPr>
        <p:sp>
          <p:nvSpPr>
            <p:cNvPr id="20" name="직사각형 19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06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가정용 의료기기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72942" y="4336898"/>
            <a:ext cx="2870284" cy="378618"/>
            <a:chOff x="2393319" y="2095717"/>
            <a:chExt cx="7332338" cy="547255"/>
          </a:xfrm>
        </p:grpSpPr>
        <p:sp>
          <p:nvSpPr>
            <p:cNvPr id="23" name="직사각형 22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07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홍보관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13903"/>
            <a:ext cx="17177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2019 </a:t>
            </a:r>
            <a:r>
              <a:rPr lang="ko-KR" altLang="en-US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취약계층 소비자교육</a:t>
            </a:r>
            <a:endParaRPr lang="ko-KR" altLang="en-US" b="1" dirty="0">
              <a:solidFill>
                <a:schemeClr val="bg2"/>
              </a:solidFill>
              <a:ea typeface="돋움" panose="020B0600000101010101" pitchFamily="50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0" y="1248998"/>
            <a:ext cx="72942" cy="378618"/>
          </a:xfrm>
          <a:prstGeom prst="rect">
            <a:avLst/>
          </a:prstGeom>
          <a:solidFill>
            <a:srgbClr val="7DD4E5"/>
          </a:solidFill>
          <a:ln>
            <a:solidFill>
              <a:srgbClr val="7DD4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3188370" y="86095"/>
            <a:ext cx="72791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00" b="1" dirty="0" smtClean="0">
                <a:solidFill>
                  <a:schemeClr val="bg1">
                    <a:lumMod val="50000"/>
                  </a:schemeClr>
                </a:solidFill>
              </a:rPr>
              <a:t>1.2. </a:t>
            </a:r>
            <a:r>
              <a:rPr lang="ko-KR" altLang="en-US" sz="2600" b="1" dirty="0" smtClean="0">
                <a:solidFill>
                  <a:schemeClr val="bg1">
                    <a:lumMod val="50000"/>
                  </a:schemeClr>
                </a:solidFill>
              </a:rPr>
              <a:t>청약철회</a:t>
            </a:r>
            <a:endParaRPr lang="ko-KR" altLang="en-US" sz="2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텍스트 개체 틀 2"/>
          <p:cNvSpPr txBox="1">
            <a:spLocks/>
          </p:cNvSpPr>
          <p:nvPr/>
        </p:nvSpPr>
        <p:spPr>
          <a:xfrm>
            <a:off x="3421243" y="833864"/>
            <a:ext cx="5681814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ko-KR" altLang="en-US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청약철회</a:t>
            </a:r>
            <a:endParaRPr lang="ko-KR" altLang="en-US" sz="2400" b="1" dirty="0">
              <a:solidFill>
                <a:srgbClr val="1B2040"/>
              </a:solidFill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</p:txBody>
      </p:sp>
      <p:sp>
        <p:nvSpPr>
          <p:cNvPr id="33" name="Rectangle 9"/>
          <p:cNvSpPr/>
          <p:nvPr/>
        </p:nvSpPr>
        <p:spPr bwMode="auto">
          <a:xfrm>
            <a:off x="4007988" y="1583653"/>
            <a:ext cx="7153343" cy="1376342"/>
          </a:xfrm>
          <a:prstGeom prst="rect">
            <a:avLst/>
          </a:prstGeom>
          <a:solidFill>
            <a:srgbClr val="1B2040">
              <a:alpha val="22000"/>
            </a:srgbClr>
          </a:solidFill>
          <a:ln w="3175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defTabSz="1128364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2000" kern="0" dirty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pic>
        <p:nvPicPr>
          <p:cNvPr id="52" name="그림 5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70"/>
          <a:stretch/>
        </p:blipFill>
        <p:spPr>
          <a:xfrm>
            <a:off x="9900323" y="6361622"/>
            <a:ext cx="2120506" cy="35338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576082" y="1830172"/>
            <a:ext cx="65852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</a:rPr>
              <a:t>허위표시</a:t>
            </a:r>
            <a:r>
              <a:rPr lang="en-US" altLang="ko-KR" b="1" dirty="0" smtClean="0">
                <a:solidFill>
                  <a:srgbClr val="FF0000"/>
                </a:solidFill>
              </a:rPr>
              <a:t>, </a:t>
            </a:r>
            <a:r>
              <a:rPr lang="ko-KR" altLang="en-US" b="1" dirty="0" smtClean="0">
                <a:solidFill>
                  <a:srgbClr val="FF0000"/>
                </a:solidFill>
              </a:rPr>
              <a:t>광고의 내용</a:t>
            </a:r>
            <a:r>
              <a:rPr lang="en-US" altLang="ko-KR" b="1" dirty="0" smtClean="0">
                <a:solidFill>
                  <a:srgbClr val="FF0000"/>
                </a:solidFill>
              </a:rPr>
              <a:t>,</a:t>
            </a:r>
            <a:r>
              <a:rPr lang="ko-KR" altLang="en-US" b="1" dirty="0" smtClean="0">
                <a:solidFill>
                  <a:srgbClr val="FF0000"/>
                </a:solidFill>
              </a:rPr>
              <a:t> 계약내용이 다를 경우 </a:t>
            </a:r>
            <a:r>
              <a:rPr lang="ko-KR" altLang="en-US" b="1" dirty="0" smtClean="0"/>
              <a:t>공급받는 날로부터 </a:t>
            </a:r>
            <a:r>
              <a:rPr lang="en-US" altLang="ko-KR" b="1" dirty="0" smtClean="0">
                <a:solidFill>
                  <a:srgbClr val="FF0000"/>
                </a:solidFill>
              </a:rPr>
              <a:t>3</a:t>
            </a:r>
            <a:r>
              <a:rPr lang="ko-KR" altLang="en-US" b="1" dirty="0">
                <a:solidFill>
                  <a:srgbClr val="FF0000"/>
                </a:solidFill>
              </a:rPr>
              <a:t>개월 이내</a:t>
            </a:r>
            <a:r>
              <a:rPr lang="en-US" altLang="ko-KR" b="1" dirty="0" smtClean="0"/>
              <a:t>, </a:t>
            </a:r>
            <a:r>
              <a:rPr lang="ko-KR" altLang="en-US" dirty="0" smtClean="0"/>
              <a:t>또는 그 사실을 알거나 알 수 있었던 날로부터 </a:t>
            </a:r>
            <a:r>
              <a:rPr lang="en-US" altLang="ko-KR" b="1" dirty="0" smtClean="0">
                <a:solidFill>
                  <a:srgbClr val="FF0000"/>
                </a:solidFill>
              </a:rPr>
              <a:t>30</a:t>
            </a:r>
            <a:r>
              <a:rPr lang="ko-KR" altLang="en-US" b="1" dirty="0" smtClean="0">
                <a:solidFill>
                  <a:srgbClr val="FF0000"/>
                </a:solidFill>
              </a:rPr>
              <a:t>일 이내 </a:t>
            </a:r>
            <a:r>
              <a:rPr lang="ko-KR" altLang="en-US" dirty="0" smtClean="0">
                <a:solidFill>
                  <a:srgbClr val="FF0000"/>
                </a:solidFill>
              </a:rPr>
              <a:t>청약철회 가능</a:t>
            </a:r>
            <a:r>
              <a:rPr lang="en-US" altLang="ko-KR" dirty="0" smtClean="0"/>
              <a:t>(</a:t>
            </a:r>
            <a:r>
              <a:rPr lang="ko-KR" altLang="en-US" dirty="0" smtClean="0"/>
              <a:t>단 할부거래 제외</a:t>
            </a:r>
            <a:r>
              <a:rPr lang="en-US" altLang="ko-KR" dirty="0"/>
              <a:t>)</a:t>
            </a:r>
            <a:endParaRPr lang="ko-KR" altLang="en-US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3982428" y="1566727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rgbClr val="222952"/>
                </a:solidFill>
              </a:rPr>
              <a:t>1</a:t>
            </a:r>
            <a:endParaRPr lang="ko-KR" altLang="en-US" sz="3600" b="1" dirty="0">
              <a:solidFill>
                <a:srgbClr val="222952"/>
              </a:solidFill>
            </a:endParaRPr>
          </a:p>
        </p:txBody>
      </p:sp>
      <p:sp>
        <p:nvSpPr>
          <p:cNvPr id="43" name="Rectangle 9"/>
          <p:cNvSpPr/>
          <p:nvPr/>
        </p:nvSpPr>
        <p:spPr bwMode="auto">
          <a:xfrm>
            <a:off x="4010260" y="3442025"/>
            <a:ext cx="7153343" cy="927729"/>
          </a:xfrm>
          <a:prstGeom prst="rect">
            <a:avLst/>
          </a:prstGeom>
          <a:solidFill>
            <a:srgbClr val="1B2040">
              <a:alpha val="22000"/>
            </a:srgbClr>
          </a:solidFill>
          <a:ln w="3175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defTabSz="1128364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2000" kern="0" dirty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576082" y="3728878"/>
            <a:ext cx="6585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물품 </a:t>
            </a:r>
            <a:r>
              <a:rPr lang="ko-KR" altLang="en-US" b="1" dirty="0" smtClean="0">
                <a:solidFill>
                  <a:srgbClr val="FF0000"/>
                </a:solidFill>
              </a:rPr>
              <a:t>사용 </a:t>
            </a:r>
            <a:r>
              <a:rPr lang="en-US" altLang="ko-KR" b="1" dirty="0" smtClean="0">
                <a:solidFill>
                  <a:srgbClr val="FF0000"/>
                </a:solidFill>
              </a:rPr>
              <a:t>·</a:t>
            </a:r>
            <a:r>
              <a:rPr lang="ko-KR" altLang="en-US" b="1" dirty="0" smtClean="0">
                <a:solidFill>
                  <a:srgbClr val="FF0000"/>
                </a:solidFill>
              </a:rPr>
              <a:t> 설치 시 </a:t>
            </a:r>
            <a:r>
              <a:rPr lang="ko-KR" altLang="en-US" dirty="0" err="1" smtClean="0"/>
              <a:t>청약철회권</a:t>
            </a:r>
            <a:r>
              <a:rPr lang="ko-KR" altLang="en-US" dirty="0" smtClean="0"/>
              <a:t> 행사 </a:t>
            </a:r>
            <a:r>
              <a:rPr lang="ko-KR" altLang="en-US" b="1" dirty="0" smtClean="0">
                <a:solidFill>
                  <a:srgbClr val="FF0000"/>
                </a:solidFill>
              </a:rPr>
              <a:t>불가능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984700" y="3425099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>
                <a:solidFill>
                  <a:srgbClr val="222952"/>
                </a:solidFill>
              </a:rPr>
              <a:t>2</a:t>
            </a:r>
            <a:endParaRPr lang="ko-KR" altLang="en-US" sz="3600" b="1" dirty="0">
              <a:solidFill>
                <a:srgbClr val="222952"/>
              </a:solidFill>
            </a:endParaRPr>
          </a:p>
        </p:txBody>
      </p:sp>
      <p:sp>
        <p:nvSpPr>
          <p:cNvPr id="46" name="Rectangle 9"/>
          <p:cNvSpPr/>
          <p:nvPr/>
        </p:nvSpPr>
        <p:spPr bwMode="auto">
          <a:xfrm>
            <a:off x="4010260" y="4779513"/>
            <a:ext cx="7153343" cy="1283786"/>
          </a:xfrm>
          <a:prstGeom prst="rect">
            <a:avLst/>
          </a:prstGeom>
          <a:solidFill>
            <a:srgbClr val="1B2040">
              <a:alpha val="22000"/>
            </a:srgbClr>
          </a:solidFill>
          <a:ln w="3175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defTabSz="1128364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2000" kern="0" dirty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578355" y="4970482"/>
            <a:ext cx="65852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할부거래 시 할부가격이 </a:t>
            </a:r>
            <a:r>
              <a:rPr lang="en-US" altLang="ko-KR" dirty="0" smtClean="0"/>
              <a:t>10</a:t>
            </a:r>
            <a:r>
              <a:rPr lang="ko-KR" altLang="en-US" dirty="0" smtClean="0"/>
              <a:t>만원 이하인 할부계약과 할부가격이 </a:t>
            </a:r>
            <a:r>
              <a:rPr lang="en-US" altLang="ko-KR" dirty="0" smtClean="0"/>
              <a:t>20</a:t>
            </a:r>
            <a:r>
              <a:rPr lang="ko-KR" altLang="en-US" dirty="0" smtClean="0"/>
              <a:t>만원 이하인 신용카드에 의한 할부거래 시 </a:t>
            </a:r>
            <a:r>
              <a:rPr lang="ko-KR" altLang="en-US" dirty="0" err="1" smtClean="0"/>
              <a:t>청약철회권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r>
              <a:rPr lang="ko-KR" altLang="en-US" dirty="0" smtClean="0"/>
              <a:t>행사 불가능함 </a:t>
            </a:r>
            <a:endParaRPr lang="en-US" altLang="ko-KR" dirty="0"/>
          </a:p>
        </p:txBody>
      </p:sp>
      <p:sp>
        <p:nvSpPr>
          <p:cNvPr id="48" name="TextBox 47"/>
          <p:cNvSpPr txBox="1"/>
          <p:nvPr/>
        </p:nvSpPr>
        <p:spPr>
          <a:xfrm>
            <a:off x="3984700" y="4762587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>
                <a:solidFill>
                  <a:srgbClr val="222952"/>
                </a:solidFill>
              </a:rPr>
              <a:t>3</a:t>
            </a:r>
            <a:endParaRPr lang="ko-KR" altLang="en-US" sz="3600" b="1" dirty="0">
              <a:solidFill>
                <a:srgbClr val="2229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81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/>
          <p:cNvSpPr/>
          <p:nvPr/>
        </p:nvSpPr>
        <p:spPr>
          <a:xfrm>
            <a:off x="3041743" y="676590"/>
            <a:ext cx="9148762" cy="6196263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3043238" cy="6858000"/>
          </a:xfrm>
          <a:prstGeom prst="rect">
            <a:avLst/>
          </a:prstGeom>
          <a:solidFill>
            <a:srgbClr val="1B204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grpSp>
        <p:nvGrpSpPr>
          <p:cNvPr id="3" name="그룹 2"/>
          <p:cNvGrpSpPr/>
          <p:nvPr/>
        </p:nvGrpSpPr>
        <p:grpSpPr>
          <a:xfrm>
            <a:off x="72942" y="1250798"/>
            <a:ext cx="2870284" cy="378618"/>
            <a:chOff x="2393319" y="2095717"/>
            <a:chExt cx="7332338" cy="547255"/>
          </a:xfrm>
          <a:solidFill>
            <a:srgbClr val="00132A"/>
          </a:solidFill>
        </p:grpSpPr>
        <p:sp>
          <p:nvSpPr>
            <p:cNvPr id="5" name="직사각형 4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solidFill>
              <a:srgbClr val="05060B"/>
            </a:solidFill>
            <a:ln>
              <a:solidFill>
                <a:srgbClr val="0506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solidFill>
              <a:srgbClr val="05060B"/>
            </a:solidFill>
            <a:ln>
              <a:solidFill>
                <a:srgbClr val="05060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01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헌법 등이 보장하는 소비자 권리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72942" y="1765148"/>
            <a:ext cx="2870284" cy="378618"/>
            <a:chOff x="2393319" y="2095717"/>
            <a:chExt cx="7332338" cy="547255"/>
          </a:xfrm>
        </p:grpSpPr>
        <p:sp>
          <p:nvSpPr>
            <p:cNvPr id="8" name="직사각형 7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02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개인정보 보호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72942" y="2279498"/>
            <a:ext cx="2870284" cy="378618"/>
            <a:chOff x="2393319" y="2095717"/>
            <a:chExt cx="7332338" cy="547255"/>
          </a:xfrm>
        </p:grpSpPr>
        <p:sp>
          <p:nvSpPr>
            <p:cNvPr id="11" name="직사각형 10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03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금융사기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72942" y="2793848"/>
            <a:ext cx="2870284" cy="378618"/>
            <a:chOff x="2393319" y="2095717"/>
            <a:chExt cx="7332338" cy="547255"/>
          </a:xfrm>
        </p:grpSpPr>
        <p:sp>
          <p:nvSpPr>
            <p:cNvPr id="14" name="직사각형 13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04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건강기능식품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72942" y="3308198"/>
            <a:ext cx="2870284" cy="378618"/>
            <a:chOff x="2393319" y="2095717"/>
            <a:chExt cx="7332338" cy="547255"/>
          </a:xfrm>
        </p:grpSpPr>
        <p:sp>
          <p:nvSpPr>
            <p:cNvPr id="17" name="직사각형 16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05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상조서비스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72942" y="3822548"/>
            <a:ext cx="2870284" cy="378618"/>
            <a:chOff x="2393319" y="2095717"/>
            <a:chExt cx="7332338" cy="547255"/>
          </a:xfrm>
        </p:grpSpPr>
        <p:sp>
          <p:nvSpPr>
            <p:cNvPr id="20" name="직사각형 19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06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가정용 의료기기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72942" y="4336898"/>
            <a:ext cx="2870284" cy="378618"/>
            <a:chOff x="2393319" y="2095717"/>
            <a:chExt cx="7332338" cy="547255"/>
          </a:xfrm>
        </p:grpSpPr>
        <p:sp>
          <p:nvSpPr>
            <p:cNvPr id="23" name="직사각형 22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07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홍보관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13903"/>
            <a:ext cx="17177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2019 </a:t>
            </a:r>
            <a:r>
              <a:rPr lang="ko-KR" altLang="en-US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취약계층 소비자교육</a:t>
            </a:r>
            <a:endParaRPr lang="ko-KR" altLang="en-US" b="1" dirty="0">
              <a:solidFill>
                <a:schemeClr val="bg2"/>
              </a:solidFill>
              <a:ea typeface="돋움" panose="020B0600000101010101" pitchFamily="50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0" y="1248998"/>
            <a:ext cx="72942" cy="378618"/>
          </a:xfrm>
          <a:prstGeom prst="rect">
            <a:avLst/>
          </a:prstGeom>
          <a:solidFill>
            <a:srgbClr val="7DD4E5"/>
          </a:solidFill>
          <a:ln>
            <a:solidFill>
              <a:srgbClr val="7DD4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3188370" y="86095"/>
            <a:ext cx="72791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00" b="1" dirty="0" smtClean="0">
                <a:solidFill>
                  <a:schemeClr val="bg1">
                    <a:lumMod val="50000"/>
                  </a:schemeClr>
                </a:solidFill>
              </a:rPr>
              <a:t>1.2. </a:t>
            </a:r>
            <a:r>
              <a:rPr lang="ko-KR" altLang="en-US" sz="2600" b="1" dirty="0" smtClean="0">
                <a:solidFill>
                  <a:schemeClr val="bg1">
                    <a:lumMod val="50000"/>
                  </a:schemeClr>
                </a:solidFill>
              </a:rPr>
              <a:t>청약철회</a:t>
            </a:r>
            <a:endParaRPr lang="ko-KR" altLang="en-US" sz="2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텍스트 개체 틀 2"/>
          <p:cNvSpPr txBox="1">
            <a:spLocks/>
          </p:cNvSpPr>
          <p:nvPr/>
        </p:nvSpPr>
        <p:spPr>
          <a:xfrm>
            <a:off x="3421243" y="833864"/>
            <a:ext cx="5681814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ko-KR" altLang="en-US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청약철회 방해문구</a:t>
            </a:r>
            <a:endParaRPr lang="ko-KR" altLang="en-US" sz="2400" b="1" dirty="0">
              <a:solidFill>
                <a:srgbClr val="1B2040"/>
              </a:solidFill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</p:txBody>
      </p:sp>
      <p:pic>
        <p:nvPicPr>
          <p:cNvPr id="52" name="그림 5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70"/>
          <a:stretch/>
        </p:blipFill>
        <p:spPr>
          <a:xfrm>
            <a:off x="9900323" y="6361622"/>
            <a:ext cx="2120506" cy="353380"/>
          </a:xfrm>
          <a:prstGeom prst="rect">
            <a:avLst/>
          </a:prstGeom>
        </p:spPr>
      </p:pic>
      <p:sp>
        <p:nvSpPr>
          <p:cNvPr id="49" name="텍스트 개체 틀 2"/>
          <p:cNvSpPr txBox="1">
            <a:spLocks/>
          </p:cNvSpPr>
          <p:nvPr/>
        </p:nvSpPr>
        <p:spPr>
          <a:xfrm>
            <a:off x="3600939" y="1463941"/>
            <a:ext cx="6757712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altLang="ko-K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 Light" panose="020B0603020101020101" pitchFamily="50" charset="-127"/>
                <a:ea typeface="나눔바른고딕 Light" panose="020B0603020101020101"/>
              </a:rPr>
              <a:t>‘</a:t>
            </a:r>
            <a:r>
              <a:rPr lang="ko-KR" alt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 Light" panose="020B0603020101020101" pitchFamily="50" charset="-127"/>
                <a:ea typeface="나눔바른고딕 Light" panose="020B0603020101020101"/>
              </a:rPr>
              <a:t>사이버몰</a:t>
            </a:r>
            <a:r>
              <a:rPr lang="en-US" altLang="ko-K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 Light" panose="020B0603020101020101" pitchFamily="50" charset="-127"/>
                <a:ea typeface="나눔바른고딕 Light" panose="020B0603020101020101"/>
              </a:rPr>
              <a:t> </a:t>
            </a:r>
            <a:r>
              <a:rPr lang="ko-KR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 Light" panose="020B0603020101020101" pitchFamily="50" charset="-127"/>
                <a:ea typeface="나눔바른고딕 Light" panose="020B0603020101020101"/>
              </a:rPr>
              <a:t>이용안내</a:t>
            </a:r>
            <a:r>
              <a:rPr lang="en-US" altLang="ko-K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 Light" panose="020B0603020101020101" pitchFamily="50" charset="-127"/>
                <a:ea typeface="나눔바른고딕 Light" panose="020B0603020101020101"/>
              </a:rPr>
              <a:t>’ </a:t>
            </a:r>
            <a:r>
              <a:rPr lang="ko-KR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 Light" panose="020B0603020101020101" pitchFamily="50" charset="-127"/>
                <a:ea typeface="나눔바른고딕 Light" panose="020B0603020101020101"/>
              </a:rPr>
              <a:t>등에 </a:t>
            </a:r>
            <a:r>
              <a:rPr lang="ko-KR" altLang="en-US" sz="2000" b="1" dirty="0" smtClean="0">
                <a:solidFill>
                  <a:srgbClr val="FF0000"/>
                </a:solidFill>
                <a:latin typeface="나눔바른고딕 Light" panose="020B0603020101020101" pitchFamily="50" charset="-127"/>
                <a:ea typeface="나눔바른고딕 Light" panose="020B0603020101020101"/>
              </a:rPr>
              <a:t>청약철회 방해문구 표시</a:t>
            </a:r>
            <a:endParaRPr lang="ko-KR" altLang="en-US" sz="2000" b="1" dirty="0">
              <a:solidFill>
                <a:srgbClr val="FF0000"/>
              </a:solidFill>
              <a:latin typeface="나눔바른고딕 Light" panose="020B0603020101020101" pitchFamily="50" charset="-127"/>
              <a:ea typeface="나눔바른고딕 Light" panose="020B0603020101020101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826545" y="2151468"/>
            <a:ext cx="74308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1" dirty="0" smtClean="0">
                <a:latin typeface="+mn-ea"/>
              </a:rPr>
              <a:t>단순변심으로 인한 반품 </a:t>
            </a:r>
            <a:r>
              <a:rPr lang="en-US" altLang="ko-KR" sz="1600" b="1" dirty="0" smtClean="0">
                <a:latin typeface="+mn-ea"/>
              </a:rPr>
              <a:t>· </a:t>
            </a:r>
            <a:r>
              <a:rPr lang="ko-KR" altLang="en-US" sz="1600" b="1" dirty="0" smtClean="0">
                <a:latin typeface="+mn-ea"/>
              </a:rPr>
              <a:t>환불 불가</a:t>
            </a:r>
            <a:endParaRPr lang="en-US" altLang="ko-KR" sz="1600" b="1" dirty="0" smtClean="0">
              <a:latin typeface="+mn-ea"/>
            </a:endParaRPr>
          </a:p>
          <a:p>
            <a:endParaRPr lang="en-US" altLang="ko-KR" sz="1600" b="1" dirty="0" smtClean="0">
              <a:latin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1" dirty="0" smtClean="0">
                <a:latin typeface="+mn-ea"/>
              </a:rPr>
              <a:t>흰색계열</a:t>
            </a:r>
            <a:r>
              <a:rPr lang="en-US" altLang="ko-KR" sz="1600" b="1" dirty="0" smtClean="0">
                <a:latin typeface="+mn-ea"/>
              </a:rPr>
              <a:t>(</a:t>
            </a:r>
            <a:r>
              <a:rPr lang="ko-KR" altLang="en-US" sz="1600" b="1" dirty="0" smtClean="0">
                <a:latin typeface="+mn-ea"/>
              </a:rPr>
              <a:t>의류 등</a:t>
            </a:r>
            <a:r>
              <a:rPr lang="en-US" altLang="ko-KR" sz="1600" b="1" dirty="0" smtClean="0">
                <a:latin typeface="+mn-ea"/>
              </a:rPr>
              <a:t>), </a:t>
            </a:r>
            <a:r>
              <a:rPr lang="ko-KR" altLang="en-US" sz="1600" b="1" dirty="0" smtClean="0">
                <a:latin typeface="+mn-ea"/>
              </a:rPr>
              <a:t>세일상품 등 특정상품 반품 </a:t>
            </a:r>
            <a:r>
              <a:rPr lang="en-US" altLang="ko-KR" sz="1600" b="1" dirty="0" smtClean="0">
                <a:latin typeface="+mn-ea"/>
              </a:rPr>
              <a:t>· </a:t>
            </a:r>
            <a:r>
              <a:rPr lang="ko-KR" altLang="en-US" sz="1600" b="1" dirty="0" smtClean="0">
                <a:latin typeface="+mn-ea"/>
              </a:rPr>
              <a:t>환불 불가</a:t>
            </a:r>
            <a:endParaRPr lang="en-US" altLang="ko-KR" sz="1600" b="1" dirty="0" smtClean="0">
              <a:latin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b="1" dirty="0">
              <a:latin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1" dirty="0" smtClean="0">
                <a:latin typeface="+mn-ea"/>
              </a:rPr>
              <a:t>반품 </a:t>
            </a:r>
            <a:r>
              <a:rPr lang="en-US" altLang="ko-KR" sz="1600" b="1" dirty="0">
                <a:latin typeface="+mn-ea"/>
              </a:rPr>
              <a:t>· </a:t>
            </a:r>
            <a:r>
              <a:rPr lang="ko-KR" altLang="en-US" sz="1600" b="1" dirty="0" smtClean="0">
                <a:latin typeface="+mn-ea"/>
              </a:rPr>
              <a:t>환불은 상품수령 후 </a:t>
            </a:r>
            <a:r>
              <a:rPr lang="en-US" altLang="ko-KR" sz="1600" b="1" dirty="0" smtClean="0">
                <a:latin typeface="+mn-ea"/>
              </a:rPr>
              <a:t>24</a:t>
            </a:r>
            <a:r>
              <a:rPr lang="ko-KR" altLang="en-US" sz="1600" b="1" dirty="0" smtClean="0">
                <a:latin typeface="+mn-ea"/>
              </a:rPr>
              <a:t>시간 내 연락 시 가능</a:t>
            </a:r>
            <a:endParaRPr lang="en-US" altLang="ko-KR" sz="1600" b="1" dirty="0" smtClean="0">
              <a:latin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b="1" dirty="0" smtClean="0">
              <a:latin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1" dirty="0" smtClean="0">
                <a:latin typeface="+mn-ea"/>
              </a:rPr>
              <a:t>환불은 불가하며 적립금을 대체</a:t>
            </a:r>
            <a:endParaRPr lang="en-US" altLang="ko-KR" sz="1600" b="1" dirty="0" smtClean="0">
              <a:latin typeface="+mn-ea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5896266" y="3244334"/>
            <a:ext cx="399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>
                <a:latin typeface="+mn-ea"/>
              </a:rPr>
              <a:t> </a:t>
            </a:r>
            <a:r>
              <a:rPr lang="en-US" altLang="ko-KR" dirty="0">
                <a:latin typeface="+mn-ea"/>
              </a:rPr>
              <a:t>·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473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/>
          <p:cNvSpPr/>
          <p:nvPr/>
        </p:nvSpPr>
        <p:spPr>
          <a:xfrm>
            <a:off x="3041743" y="676590"/>
            <a:ext cx="9148762" cy="6196263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3043238" cy="6858000"/>
          </a:xfrm>
          <a:prstGeom prst="rect">
            <a:avLst/>
          </a:prstGeom>
          <a:solidFill>
            <a:srgbClr val="1B204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grpSp>
        <p:nvGrpSpPr>
          <p:cNvPr id="3" name="그룹 2"/>
          <p:cNvGrpSpPr/>
          <p:nvPr/>
        </p:nvGrpSpPr>
        <p:grpSpPr>
          <a:xfrm>
            <a:off x="72942" y="1250798"/>
            <a:ext cx="2870284" cy="378618"/>
            <a:chOff x="2393319" y="2095717"/>
            <a:chExt cx="7332338" cy="547255"/>
          </a:xfrm>
          <a:solidFill>
            <a:srgbClr val="00132A"/>
          </a:solidFill>
        </p:grpSpPr>
        <p:sp>
          <p:nvSpPr>
            <p:cNvPr id="5" name="직사각형 4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solidFill>
              <a:srgbClr val="05060B"/>
            </a:solidFill>
            <a:ln>
              <a:solidFill>
                <a:srgbClr val="0506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solidFill>
              <a:srgbClr val="05060B"/>
            </a:solidFill>
            <a:ln>
              <a:solidFill>
                <a:srgbClr val="05060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01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헌법 등이 보장하는 소비자 권리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72942" y="1765148"/>
            <a:ext cx="2870284" cy="378618"/>
            <a:chOff x="2393319" y="2095717"/>
            <a:chExt cx="7332338" cy="547255"/>
          </a:xfrm>
        </p:grpSpPr>
        <p:sp>
          <p:nvSpPr>
            <p:cNvPr id="8" name="직사각형 7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02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개인정보 보호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72942" y="2279498"/>
            <a:ext cx="2870284" cy="378618"/>
            <a:chOff x="2393319" y="2095717"/>
            <a:chExt cx="7332338" cy="547255"/>
          </a:xfrm>
        </p:grpSpPr>
        <p:sp>
          <p:nvSpPr>
            <p:cNvPr id="11" name="직사각형 10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03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금융사기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72942" y="2793848"/>
            <a:ext cx="2870284" cy="378618"/>
            <a:chOff x="2393319" y="2095717"/>
            <a:chExt cx="7332338" cy="547255"/>
          </a:xfrm>
        </p:grpSpPr>
        <p:sp>
          <p:nvSpPr>
            <p:cNvPr id="14" name="직사각형 13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04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건강기능식품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72942" y="3308198"/>
            <a:ext cx="2870284" cy="378618"/>
            <a:chOff x="2393319" y="2095717"/>
            <a:chExt cx="7332338" cy="547255"/>
          </a:xfrm>
        </p:grpSpPr>
        <p:sp>
          <p:nvSpPr>
            <p:cNvPr id="17" name="직사각형 16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05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상조서비스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72942" y="3822548"/>
            <a:ext cx="2870284" cy="378618"/>
            <a:chOff x="2393319" y="2095717"/>
            <a:chExt cx="7332338" cy="547255"/>
          </a:xfrm>
        </p:grpSpPr>
        <p:sp>
          <p:nvSpPr>
            <p:cNvPr id="20" name="직사각형 19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06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가정용 의료기기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72942" y="4336898"/>
            <a:ext cx="2870284" cy="378618"/>
            <a:chOff x="2393319" y="2095717"/>
            <a:chExt cx="7332338" cy="547255"/>
          </a:xfrm>
        </p:grpSpPr>
        <p:sp>
          <p:nvSpPr>
            <p:cNvPr id="23" name="직사각형 22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07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홍보관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13903"/>
            <a:ext cx="17177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2019 </a:t>
            </a:r>
            <a:r>
              <a:rPr lang="ko-KR" altLang="en-US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취약계층 소비자교육</a:t>
            </a:r>
            <a:endParaRPr lang="ko-KR" altLang="en-US" b="1" dirty="0">
              <a:solidFill>
                <a:schemeClr val="bg2"/>
              </a:solidFill>
              <a:ea typeface="돋움" panose="020B0600000101010101" pitchFamily="50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0" y="1248998"/>
            <a:ext cx="72942" cy="378618"/>
          </a:xfrm>
          <a:prstGeom prst="rect">
            <a:avLst/>
          </a:prstGeom>
          <a:solidFill>
            <a:srgbClr val="7DD4E5"/>
          </a:solidFill>
          <a:ln>
            <a:solidFill>
              <a:srgbClr val="7DD4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3188370" y="86095"/>
            <a:ext cx="72791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00" b="1" dirty="0" smtClean="0">
                <a:solidFill>
                  <a:schemeClr val="bg1">
                    <a:lumMod val="50000"/>
                  </a:schemeClr>
                </a:solidFill>
              </a:rPr>
              <a:t>1.2. </a:t>
            </a:r>
            <a:r>
              <a:rPr lang="ko-KR" altLang="en-US" sz="2600" b="1" dirty="0" smtClean="0">
                <a:solidFill>
                  <a:schemeClr val="bg1">
                    <a:lumMod val="50000"/>
                  </a:schemeClr>
                </a:solidFill>
              </a:rPr>
              <a:t>청약철회</a:t>
            </a:r>
            <a:endParaRPr lang="ko-KR" altLang="en-US" sz="2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텍스트 개체 틀 2"/>
          <p:cNvSpPr txBox="1">
            <a:spLocks/>
          </p:cNvSpPr>
          <p:nvPr/>
        </p:nvSpPr>
        <p:spPr>
          <a:xfrm>
            <a:off x="3421243" y="833864"/>
            <a:ext cx="5681814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ko-KR" altLang="en-US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청약철회 방해행위</a:t>
            </a:r>
            <a:endParaRPr lang="ko-KR" altLang="en-US" sz="2400" b="1" dirty="0">
              <a:solidFill>
                <a:srgbClr val="1B2040"/>
              </a:solidFill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</p:txBody>
      </p:sp>
      <p:pic>
        <p:nvPicPr>
          <p:cNvPr id="52" name="그림 5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70"/>
          <a:stretch/>
        </p:blipFill>
        <p:spPr>
          <a:xfrm>
            <a:off x="9900323" y="6361622"/>
            <a:ext cx="2120506" cy="353380"/>
          </a:xfrm>
          <a:prstGeom prst="rect">
            <a:avLst/>
          </a:prstGeom>
        </p:spPr>
      </p:pic>
      <p:sp>
        <p:nvSpPr>
          <p:cNvPr id="49" name="텍스트 개체 틀 2"/>
          <p:cNvSpPr txBox="1">
            <a:spLocks/>
          </p:cNvSpPr>
          <p:nvPr/>
        </p:nvSpPr>
        <p:spPr>
          <a:xfrm>
            <a:off x="3600939" y="1463940"/>
            <a:ext cx="7129814" cy="5894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ko-KR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 Light" panose="020B0603020101020101" pitchFamily="50" charset="-127"/>
                <a:ea typeface="나눔바른고딕 Light" panose="020B0603020101020101"/>
              </a:rPr>
              <a:t>소비자의 </a:t>
            </a:r>
            <a:r>
              <a:rPr lang="ko-KR" altLang="en-US" sz="2000" b="1" dirty="0" smtClean="0">
                <a:solidFill>
                  <a:srgbClr val="FF0000"/>
                </a:solidFill>
                <a:latin typeface="나눔바른고딕 Light" panose="020B0603020101020101" pitchFamily="50" charset="-127"/>
                <a:ea typeface="나눔바른고딕 Light" panose="020B0603020101020101"/>
              </a:rPr>
              <a:t>정당한 청약철회 요구 거부 </a:t>
            </a:r>
            <a:r>
              <a:rPr lang="ko-KR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 Light" panose="020B0603020101020101" pitchFamily="50" charset="-127"/>
                <a:ea typeface="나눔바른고딕 Light" panose="020B0603020101020101"/>
              </a:rPr>
              <a:t>또는 </a:t>
            </a:r>
            <a:r>
              <a:rPr lang="ko-KR" altLang="en-US" sz="2000" b="1" dirty="0" smtClean="0">
                <a:solidFill>
                  <a:srgbClr val="FF0000"/>
                </a:solidFill>
                <a:latin typeface="나눔바른고딕 Light" panose="020B0603020101020101" pitchFamily="50" charset="-127"/>
                <a:ea typeface="나눔바른고딕 Light" panose="020B0603020101020101"/>
              </a:rPr>
              <a:t>청약철회의 방해</a:t>
            </a:r>
            <a:r>
              <a:rPr lang="en-US" altLang="ko-K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 Light" panose="020B0603020101020101" pitchFamily="50" charset="-127"/>
                <a:ea typeface="나눔바른고딕 Light" panose="020B0603020101020101"/>
              </a:rPr>
              <a:t>, </a:t>
            </a:r>
            <a:r>
              <a:rPr lang="ko-KR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 Light" panose="020B0603020101020101" pitchFamily="50" charset="-127"/>
                <a:ea typeface="나눔바른고딕 Light" panose="020B0603020101020101"/>
              </a:rPr>
              <a:t>과도한 </a:t>
            </a:r>
            <a:r>
              <a:rPr lang="ko-KR" altLang="en-US" sz="2000" b="1" dirty="0" smtClean="0">
                <a:solidFill>
                  <a:srgbClr val="FF0000"/>
                </a:solidFill>
                <a:latin typeface="나눔바른고딕 Light" panose="020B0603020101020101" pitchFamily="50" charset="-127"/>
                <a:ea typeface="나눔바른고딕 Light" panose="020B0603020101020101"/>
              </a:rPr>
              <a:t>위약금 요구 등의 행위</a:t>
            </a:r>
            <a:endParaRPr lang="ko-KR" altLang="en-US" sz="2000" b="1" dirty="0">
              <a:solidFill>
                <a:srgbClr val="FF0000"/>
              </a:solidFill>
              <a:latin typeface="나눔바른고딕 Light" panose="020B0603020101020101" pitchFamily="50" charset="-127"/>
              <a:ea typeface="나눔바른고딕 Light" panose="020B0603020101020101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826544" y="2272491"/>
            <a:ext cx="75496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1" dirty="0" smtClean="0">
                <a:latin typeface="+mn-ea"/>
              </a:rPr>
              <a:t>소비자가 전화로 요구한 경우 철회해주겠다며 기다려 달라고 한 뒤 청약철회기간 경과 유도</a:t>
            </a:r>
            <a:endParaRPr lang="en-US" altLang="ko-KR" sz="1600" b="1" dirty="0" smtClean="0">
              <a:latin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b="1" dirty="0" smtClean="0">
              <a:latin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1" dirty="0" smtClean="0">
                <a:latin typeface="+mn-ea"/>
              </a:rPr>
              <a:t>물품이 훼손된 경우</a:t>
            </a:r>
            <a:r>
              <a:rPr lang="en-US" altLang="ko-KR" sz="1600" b="1" dirty="0" smtClean="0">
                <a:latin typeface="+mn-ea"/>
              </a:rPr>
              <a:t>,</a:t>
            </a:r>
            <a:r>
              <a:rPr lang="ko-KR" altLang="en-US" sz="1600" b="1" dirty="0">
                <a:latin typeface="+mn-ea"/>
              </a:rPr>
              <a:t> </a:t>
            </a:r>
            <a:r>
              <a:rPr lang="ko-KR" altLang="en-US" sz="1600" b="1" dirty="0" smtClean="0">
                <a:latin typeface="+mn-ea"/>
              </a:rPr>
              <a:t>법적으로 청약철회가 어렵다는 사실을 알고 있는 판매원이 복용이나 사용방법을 알려준다며 물품 개봉</a:t>
            </a:r>
            <a:r>
              <a:rPr lang="en-US" altLang="ko-KR" sz="1600" b="1" dirty="0" smtClean="0">
                <a:latin typeface="+mn-ea"/>
              </a:rPr>
              <a:t>, </a:t>
            </a:r>
            <a:r>
              <a:rPr lang="ko-KR" altLang="en-US" sz="1600" b="1" dirty="0" smtClean="0">
                <a:latin typeface="+mn-ea"/>
              </a:rPr>
              <a:t>복용</a:t>
            </a:r>
            <a:r>
              <a:rPr lang="ko-KR" altLang="en-US" sz="1600" b="1" dirty="0">
                <a:latin typeface="+mn-ea"/>
              </a:rPr>
              <a:t> </a:t>
            </a:r>
            <a:r>
              <a:rPr lang="en-US" altLang="ko-KR" sz="1600" b="1" dirty="0" smtClean="0">
                <a:latin typeface="+mn-ea"/>
              </a:rPr>
              <a:t>· </a:t>
            </a:r>
            <a:r>
              <a:rPr lang="ko-KR" altLang="en-US" sz="1600" b="1" dirty="0" smtClean="0">
                <a:latin typeface="+mn-ea"/>
              </a:rPr>
              <a:t>사용을 유도</a:t>
            </a:r>
            <a:endParaRPr lang="en-US" altLang="ko-KR" sz="1600" b="1" dirty="0" smtClean="0">
              <a:latin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b="1" dirty="0">
              <a:latin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1" dirty="0" smtClean="0">
                <a:latin typeface="+mn-ea"/>
              </a:rPr>
              <a:t>전자상거래에서 청약철회를 할 수 없는 상품이라 표시되어 있는 경우</a:t>
            </a:r>
            <a:endParaRPr lang="en-US" altLang="ko-KR" sz="1600" b="1" dirty="0" smtClean="0">
              <a:latin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b="1" dirty="0">
              <a:latin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1" dirty="0" smtClean="0">
                <a:latin typeface="+mn-ea"/>
              </a:rPr>
              <a:t>과도한 위약금을 요구하는 경우</a:t>
            </a:r>
            <a:endParaRPr lang="en-US" altLang="ko-KR" sz="1600" b="1" dirty="0" smtClean="0">
              <a:latin typeface="+mn-ea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5896266" y="3244334"/>
            <a:ext cx="399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>
                <a:latin typeface="+mn-ea"/>
              </a:rPr>
              <a:t> </a:t>
            </a:r>
            <a:r>
              <a:rPr lang="en-US" altLang="ko-KR" dirty="0">
                <a:latin typeface="+mn-ea"/>
              </a:rPr>
              <a:t>·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7172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/>
          <p:cNvSpPr/>
          <p:nvPr/>
        </p:nvSpPr>
        <p:spPr>
          <a:xfrm>
            <a:off x="3040249" y="669558"/>
            <a:ext cx="9148762" cy="6196263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3043238" cy="6858000"/>
          </a:xfrm>
          <a:prstGeom prst="rect">
            <a:avLst/>
          </a:prstGeom>
          <a:solidFill>
            <a:srgbClr val="1B204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grpSp>
        <p:nvGrpSpPr>
          <p:cNvPr id="3" name="그룹 2"/>
          <p:cNvGrpSpPr/>
          <p:nvPr/>
        </p:nvGrpSpPr>
        <p:grpSpPr>
          <a:xfrm>
            <a:off x="72942" y="1250798"/>
            <a:ext cx="2870284" cy="378618"/>
            <a:chOff x="2393319" y="2095717"/>
            <a:chExt cx="7332338" cy="547255"/>
          </a:xfrm>
          <a:solidFill>
            <a:srgbClr val="00132A"/>
          </a:solidFill>
        </p:grpSpPr>
        <p:sp>
          <p:nvSpPr>
            <p:cNvPr id="5" name="직사각형 4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solidFill>
              <a:srgbClr val="05060B"/>
            </a:solidFill>
            <a:ln>
              <a:solidFill>
                <a:srgbClr val="0506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solidFill>
              <a:srgbClr val="05060B"/>
            </a:solidFill>
            <a:ln>
              <a:solidFill>
                <a:srgbClr val="05060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01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헌법 등이 보장하는 소비자 권리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72942" y="1765148"/>
            <a:ext cx="2870284" cy="378618"/>
            <a:chOff x="2393319" y="2095717"/>
            <a:chExt cx="7332338" cy="547255"/>
          </a:xfrm>
        </p:grpSpPr>
        <p:sp>
          <p:nvSpPr>
            <p:cNvPr id="8" name="직사각형 7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02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개인정보 보호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72942" y="2279498"/>
            <a:ext cx="2870284" cy="378618"/>
            <a:chOff x="2393319" y="2095717"/>
            <a:chExt cx="7332338" cy="547255"/>
          </a:xfrm>
        </p:grpSpPr>
        <p:sp>
          <p:nvSpPr>
            <p:cNvPr id="11" name="직사각형 10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03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금융사기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72942" y="2793848"/>
            <a:ext cx="2870284" cy="378618"/>
            <a:chOff x="2393319" y="2095717"/>
            <a:chExt cx="7332338" cy="547255"/>
          </a:xfrm>
        </p:grpSpPr>
        <p:sp>
          <p:nvSpPr>
            <p:cNvPr id="14" name="직사각형 13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04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건강기능식품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72942" y="3308198"/>
            <a:ext cx="2870284" cy="378618"/>
            <a:chOff x="2393319" y="2095717"/>
            <a:chExt cx="7332338" cy="547255"/>
          </a:xfrm>
        </p:grpSpPr>
        <p:sp>
          <p:nvSpPr>
            <p:cNvPr id="17" name="직사각형 16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05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상조서비스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72942" y="3822548"/>
            <a:ext cx="2870284" cy="378618"/>
            <a:chOff x="2393319" y="2095717"/>
            <a:chExt cx="7332338" cy="547255"/>
          </a:xfrm>
        </p:grpSpPr>
        <p:sp>
          <p:nvSpPr>
            <p:cNvPr id="20" name="직사각형 19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06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가정용 의료기기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72942" y="4336898"/>
            <a:ext cx="2870284" cy="378618"/>
            <a:chOff x="2393319" y="2095717"/>
            <a:chExt cx="7332338" cy="547255"/>
          </a:xfrm>
        </p:grpSpPr>
        <p:sp>
          <p:nvSpPr>
            <p:cNvPr id="23" name="직사각형 22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07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홍보관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13903"/>
            <a:ext cx="17177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2019 </a:t>
            </a:r>
            <a:r>
              <a:rPr lang="ko-KR" altLang="en-US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취약계층 소비자교육</a:t>
            </a:r>
            <a:endParaRPr lang="ko-KR" altLang="en-US" b="1" dirty="0">
              <a:solidFill>
                <a:schemeClr val="bg2"/>
              </a:solidFill>
              <a:ea typeface="돋움" panose="020B0600000101010101" pitchFamily="50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0" y="1248998"/>
            <a:ext cx="72942" cy="378618"/>
          </a:xfrm>
          <a:prstGeom prst="rect">
            <a:avLst/>
          </a:prstGeom>
          <a:solidFill>
            <a:srgbClr val="7DD4E5"/>
          </a:solidFill>
          <a:ln>
            <a:solidFill>
              <a:srgbClr val="7DD4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3188370" y="86095"/>
            <a:ext cx="72791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00" b="1" dirty="0" smtClean="0">
                <a:solidFill>
                  <a:schemeClr val="bg1">
                    <a:lumMod val="50000"/>
                  </a:schemeClr>
                </a:solidFill>
              </a:rPr>
              <a:t>1.2. </a:t>
            </a:r>
            <a:r>
              <a:rPr lang="ko-KR" altLang="en-US" sz="2600" b="1" dirty="0" smtClean="0">
                <a:solidFill>
                  <a:schemeClr val="bg1">
                    <a:lumMod val="50000"/>
                  </a:schemeClr>
                </a:solidFill>
              </a:rPr>
              <a:t>청약철회</a:t>
            </a:r>
            <a:endParaRPr lang="ko-KR" altLang="en-US" sz="2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텍스트 개체 틀 2"/>
          <p:cNvSpPr txBox="1">
            <a:spLocks/>
          </p:cNvSpPr>
          <p:nvPr/>
        </p:nvSpPr>
        <p:spPr>
          <a:xfrm>
            <a:off x="3421243" y="833864"/>
            <a:ext cx="5681814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ko-KR" altLang="en-US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청약철회 시 이것만은 꼭 알아두세요</a:t>
            </a:r>
            <a:r>
              <a:rPr lang="en-US" altLang="ko-KR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!</a:t>
            </a:r>
            <a:endParaRPr lang="ko-KR" altLang="en-US" sz="2400" b="1" dirty="0">
              <a:solidFill>
                <a:srgbClr val="1B2040"/>
              </a:solidFill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</p:txBody>
      </p:sp>
      <p:sp>
        <p:nvSpPr>
          <p:cNvPr id="33" name="Rectangle 9"/>
          <p:cNvSpPr/>
          <p:nvPr/>
        </p:nvSpPr>
        <p:spPr bwMode="auto">
          <a:xfrm>
            <a:off x="3914188" y="1802020"/>
            <a:ext cx="7247144" cy="1346977"/>
          </a:xfrm>
          <a:prstGeom prst="rect">
            <a:avLst/>
          </a:prstGeom>
          <a:solidFill>
            <a:srgbClr val="1B2040">
              <a:alpha val="22000"/>
            </a:srgbClr>
          </a:solidFill>
          <a:ln w="3175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defTabSz="1128364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2000" kern="0" dirty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grpSp>
        <p:nvGrpSpPr>
          <p:cNvPr id="35" name="그룹 34"/>
          <p:cNvGrpSpPr/>
          <p:nvPr/>
        </p:nvGrpSpPr>
        <p:grpSpPr>
          <a:xfrm>
            <a:off x="3920284" y="3253465"/>
            <a:ext cx="7241313" cy="1362054"/>
            <a:chOff x="1594222" y="2786350"/>
            <a:chExt cx="7168778" cy="1033463"/>
          </a:xfrm>
          <a:solidFill>
            <a:srgbClr val="1B2040">
              <a:alpha val="22000"/>
            </a:srgbClr>
          </a:solidFill>
        </p:grpSpPr>
        <p:sp>
          <p:nvSpPr>
            <p:cNvPr id="36" name="Rectangle 9"/>
            <p:cNvSpPr/>
            <p:nvPr/>
          </p:nvSpPr>
          <p:spPr bwMode="auto">
            <a:xfrm>
              <a:off x="1594222" y="2786350"/>
              <a:ext cx="7168778" cy="1033463"/>
            </a:xfrm>
            <a:prstGeom prst="rect">
              <a:avLst/>
            </a:prstGeom>
            <a:grpFill/>
            <a:ln w="3175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defTabSz="1128364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2000" kern="0" dirty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37" name="직사각형 36"/>
            <p:cNvSpPr/>
            <p:nvPr/>
          </p:nvSpPr>
          <p:spPr bwMode="auto">
            <a:xfrm>
              <a:off x="1872357" y="3168751"/>
              <a:ext cx="6639020" cy="276999"/>
            </a:xfrm>
            <a:prstGeom prst="rect">
              <a:avLst/>
            </a:prstGeom>
            <a:noFill/>
            <a:ln w="25400" algn="ctr">
              <a:noFill/>
              <a:round/>
              <a:headEnd/>
              <a:tailEnd/>
            </a:ln>
            <a:effectLst>
              <a:outerShdw sx="1000" sy="1000" algn="tl" rotWithShape="0">
                <a:prstClr val="black"/>
              </a:outerShdw>
            </a:effectLst>
            <a:scene3d>
              <a:camera prst="orthographicFront"/>
              <a:lightRig rig="threePt" dir="t"/>
            </a:scene3d>
          </p:spPr>
          <p:txBody>
            <a:bodyPr wrap="square" lIns="0" tIns="0" rIns="0" bIns="0" anchor="ctr">
              <a:spAutoFit/>
              <a:sp3d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4F81BD"/>
                </a:buClr>
                <a:buSzPct val="60000"/>
                <a:defRPr/>
              </a:pPr>
              <a:endParaRPr lang="ko-KR" altLang="en-US" b="1" spc="-150" dirty="0">
                <a:ea typeface="나눔스퀘어" panose="020B0600000101010101" pitchFamily="50" charset="-127"/>
              </a:endParaRPr>
            </a:p>
          </p:txBody>
        </p:sp>
      </p:grpSp>
      <p:pic>
        <p:nvPicPr>
          <p:cNvPr id="52" name="그림 5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70"/>
          <a:stretch/>
        </p:blipFill>
        <p:spPr>
          <a:xfrm>
            <a:off x="9900323" y="6361622"/>
            <a:ext cx="2120506" cy="35338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576083" y="2032318"/>
            <a:ext cx="6347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청약철회 </a:t>
            </a:r>
            <a:r>
              <a:rPr lang="ko-KR" altLang="en-US" b="1" dirty="0" smtClean="0">
                <a:solidFill>
                  <a:srgbClr val="FF0000"/>
                </a:solidFill>
              </a:rPr>
              <a:t>기간이 지나면 반품이 불가능</a:t>
            </a:r>
            <a:r>
              <a:rPr lang="ko-KR" altLang="en-US" b="1" dirty="0" smtClean="0"/>
              <a:t>하므로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소비자는 청약철회 기간 내에 </a:t>
            </a:r>
            <a:r>
              <a:rPr lang="ko-KR" altLang="en-US" b="1" dirty="0" smtClean="0">
                <a:solidFill>
                  <a:srgbClr val="FF0000"/>
                </a:solidFill>
              </a:rPr>
              <a:t>서면</a:t>
            </a:r>
            <a:r>
              <a:rPr lang="en-US" altLang="ko-KR" b="1" dirty="0" smtClean="0">
                <a:solidFill>
                  <a:srgbClr val="FF0000"/>
                </a:solidFill>
              </a:rPr>
              <a:t>(</a:t>
            </a:r>
            <a:r>
              <a:rPr lang="ko-KR" altLang="en-US" b="1" dirty="0" smtClean="0">
                <a:solidFill>
                  <a:srgbClr val="FF0000"/>
                </a:solidFill>
              </a:rPr>
              <a:t>내용증명우편</a:t>
            </a:r>
            <a:r>
              <a:rPr lang="en-US" altLang="ko-KR" b="1" dirty="0" smtClean="0">
                <a:solidFill>
                  <a:srgbClr val="FF0000"/>
                </a:solidFill>
              </a:rPr>
              <a:t>)</a:t>
            </a:r>
            <a:r>
              <a:rPr lang="ko-KR" altLang="en-US" b="1" dirty="0" smtClean="0">
                <a:solidFill>
                  <a:srgbClr val="FF0000"/>
                </a:solidFill>
              </a:rPr>
              <a:t>으로 청약철회 의사</a:t>
            </a:r>
            <a:r>
              <a:rPr lang="ko-KR" altLang="en-US" b="1" dirty="0" smtClean="0"/>
              <a:t>를 </a:t>
            </a:r>
            <a:r>
              <a:rPr lang="ko-KR" altLang="en-US" b="1" dirty="0" smtClean="0">
                <a:solidFill>
                  <a:srgbClr val="FF0000"/>
                </a:solidFill>
              </a:rPr>
              <a:t>통보</a:t>
            </a:r>
            <a:r>
              <a:rPr lang="ko-KR" altLang="en-US" b="1" dirty="0" smtClean="0"/>
              <a:t>하여 위약금 없이 반품을 요구할 수 있도록 합니다 </a:t>
            </a:r>
            <a:endParaRPr lang="ko-KR" altLang="en-US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4546507" y="3478269"/>
            <a:ext cx="63609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판매 당시 </a:t>
            </a:r>
            <a:r>
              <a:rPr lang="ko-KR" altLang="en-US" b="1" dirty="0" smtClean="0">
                <a:solidFill>
                  <a:srgbClr val="FF0000"/>
                </a:solidFill>
              </a:rPr>
              <a:t>이미 물품이 훼손</a:t>
            </a:r>
            <a:r>
              <a:rPr lang="ko-KR" altLang="en-US" b="1" dirty="0" smtClean="0"/>
              <a:t>되어 있었다면 판매원에게 이에 대한 </a:t>
            </a:r>
            <a:r>
              <a:rPr lang="ko-KR" altLang="en-US" b="1" dirty="0" smtClean="0">
                <a:solidFill>
                  <a:srgbClr val="FF0000"/>
                </a:solidFill>
              </a:rPr>
              <a:t>확인서를 받아</a:t>
            </a:r>
            <a:r>
              <a:rPr lang="ko-KR" altLang="en-US" b="1" dirty="0" smtClean="0"/>
              <a:t>둔 후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사업자의 청약철회 거부에 대응하도록 해야 합니다</a:t>
            </a:r>
            <a:endParaRPr lang="ko-KR" altLang="en-US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3996615" y="3230144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>
                <a:solidFill>
                  <a:srgbClr val="222952"/>
                </a:solidFill>
              </a:rPr>
              <a:t>2</a:t>
            </a:r>
            <a:endParaRPr lang="ko-KR" altLang="en-US" sz="3600" b="1" dirty="0">
              <a:solidFill>
                <a:srgbClr val="222952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982428" y="1785095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rgbClr val="222952"/>
                </a:solidFill>
              </a:rPr>
              <a:t>1</a:t>
            </a:r>
            <a:endParaRPr lang="ko-KR" altLang="en-US" sz="3600" b="1" dirty="0">
              <a:solidFill>
                <a:srgbClr val="222952"/>
              </a:solidFill>
            </a:endParaRPr>
          </a:p>
        </p:txBody>
      </p:sp>
      <p:grpSp>
        <p:nvGrpSpPr>
          <p:cNvPr id="43" name="그룹 42"/>
          <p:cNvGrpSpPr/>
          <p:nvPr/>
        </p:nvGrpSpPr>
        <p:grpSpPr>
          <a:xfrm>
            <a:off x="3911320" y="4737124"/>
            <a:ext cx="7241313" cy="1362054"/>
            <a:chOff x="1594222" y="2786350"/>
            <a:chExt cx="7168778" cy="1033463"/>
          </a:xfrm>
          <a:solidFill>
            <a:srgbClr val="1B2040">
              <a:alpha val="22000"/>
            </a:srgbClr>
          </a:solidFill>
        </p:grpSpPr>
        <p:sp>
          <p:nvSpPr>
            <p:cNvPr id="44" name="Rectangle 9"/>
            <p:cNvSpPr/>
            <p:nvPr/>
          </p:nvSpPr>
          <p:spPr bwMode="auto">
            <a:xfrm>
              <a:off x="1594222" y="2786350"/>
              <a:ext cx="7168778" cy="1033463"/>
            </a:xfrm>
            <a:prstGeom prst="rect">
              <a:avLst/>
            </a:prstGeom>
            <a:grpFill/>
            <a:ln w="3175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defTabSz="1128364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2000" kern="0" dirty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45" name="직사각형 44"/>
            <p:cNvSpPr/>
            <p:nvPr/>
          </p:nvSpPr>
          <p:spPr bwMode="auto">
            <a:xfrm>
              <a:off x="1872357" y="3168751"/>
              <a:ext cx="6639020" cy="276999"/>
            </a:xfrm>
            <a:prstGeom prst="rect">
              <a:avLst/>
            </a:prstGeom>
            <a:noFill/>
            <a:ln w="25400" algn="ctr">
              <a:noFill/>
              <a:round/>
              <a:headEnd/>
              <a:tailEnd/>
            </a:ln>
            <a:effectLst>
              <a:outerShdw sx="1000" sy="1000" algn="tl" rotWithShape="0">
                <a:prstClr val="black"/>
              </a:outerShdw>
            </a:effectLst>
            <a:scene3d>
              <a:camera prst="orthographicFront"/>
              <a:lightRig rig="threePt" dir="t"/>
            </a:scene3d>
          </p:spPr>
          <p:txBody>
            <a:bodyPr wrap="square" lIns="0" tIns="0" rIns="0" bIns="0" anchor="ctr">
              <a:spAutoFit/>
              <a:sp3d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4F81BD"/>
                </a:buClr>
                <a:buSzPct val="60000"/>
                <a:defRPr/>
              </a:pPr>
              <a:endParaRPr lang="ko-KR" altLang="en-US" b="1" spc="-150" dirty="0">
                <a:ea typeface="나눔스퀘어" panose="020B0600000101010101" pitchFamily="50" charset="-127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4537543" y="4961928"/>
            <a:ext cx="63609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계약서나 물품의 사업자 정보 거짓으로 사업자와의 연락이 불가능한 경우에는 </a:t>
            </a:r>
            <a:r>
              <a:rPr lang="ko-KR" altLang="en-US" b="1" dirty="0" smtClean="0">
                <a:solidFill>
                  <a:srgbClr val="FF0000"/>
                </a:solidFill>
              </a:rPr>
              <a:t>사업자의 정확한 정보를 안 날</a:t>
            </a:r>
            <a:r>
              <a:rPr lang="ko-KR" altLang="en-US" b="1" dirty="0" smtClean="0"/>
              <a:t>로부터 </a:t>
            </a:r>
            <a:endParaRPr lang="en-US" altLang="ko-KR" b="1" dirty="0" smtClean="0"/>
          </a:p>
          <a:p>
            <a:r>
              <a:rPr lang="ko-KR" altLang="en-US" b="1" dirty="0" smtClean="0">
                <a:solidFill>
                  <a:srgbClr val="FF0000"/>
                </a:solidFill>
              </a:rPr>
              <a:t>청약철회기간을 계산</a:t>
            </a:r>
            <a:r>
              <a:rPr lang="ko-KR" altLang="en-US" b="1" dirty="0" smtClean="0"/>
              <a:t>합니다</a:t>
            </a:r>
            <a:endParaRPr lang="ko-KR" altLang="en-US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3987651" y="4713803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>
                <a:solidFill>
                  <a:srgbClr val="222952"/>
                </a:solidFill>
              </a:rPr>
              <a:t>3</a:t>
            </a:r>
            <a:endParaRPr lang="ko-KR" altLang="en-US" sz="3600" b="1" dirty="0">
              <a:solidFill>
                <a:srgbClr val="2229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75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/>
          <p:cNvSpPr/>
          <p:nvPr/>
        </p:nvSpPr>
        <p:spPr>
          <a:xfrm>
            <a:off x="3043238" y="674074"/>
            <a:ext cx="9148762" cy="6196263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3043238" cy="6858000"/>
          </a:xfrm>
          <a:prstGeom prst="rect">
            <a:avLst/>
          </a:prstGeom>
          <a:solidFill>
            <a:srgbClr val="1B204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grpSp>
        <p:nvGrpSpPr>
          <p:cNvPr id="3" name="그룹 2"/>
          <p:cNvGrpSpPr/>
          <p:nvPr/>
        </p:nvGrpSpPr>
        <p:grpSpPr>
          <a:xfrm>
            <a:off x="72942" y="1250798"/>
            <a:ext cx="2870284" cy="378618"/>
            <a:chOff x="2393319" y="2095717"/>
            <a:chExt cx="7332338" cy="547255"/>
          </a:xfrm>
          <a:solidFill>
            <a:srgbClr val="00132A"/>
          </a:solidFill>
        </p:grpSpPr>
        <p:sp>
          <p:nvSpPr>
            <p:cNvPr id="5" name="직사각형 4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solidFill>
              <a:srgbClr val="05060B"/>
            </a:solidFill>
            <a:ln>
              <a:solidFill>
                <a:srgbClr val="0506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solidFill>
              <a:srgbClr val="05060B"/>
            </a:solidFill>
            <a:ln>
              <a:solidFill>
                <a:srgbClr val="05060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01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헌법 등이 보장하는 소비자 권리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72942" y="1765148"/>
            <a:ext cx="2870284" cy="378618"/>
            <a:chOff x="2393319" y="2095717"/>
            <a:chExt cx="7332338" cy="547255"/>
          </a:xfrm>
        </p:grpSpPr>
        <p:sp>
          <p:nvSpPr>
            <p:cNvPr id="8" name="직사각형 7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02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개인정보 보호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72942" y="2279498"/>
            <a:ext cx="2870284" cy="378618"/>
            <a:chOff x="2393319" y="2095717"/>
            <a:chExt cx="7332338" cy="547255"/>
          </a:xfrm>
        </p:grpSpPr>
        <p:sp>
          <p:nvSpPr>
            <p:cNvPr id="11" name="직사각형 10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03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금융사기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72942" y="2793848"/>
            <a:ext cx="2870284" cy="378618"/>
            <a:chOff x="2393319" y="2095717"/>
            <a:chExt cx="7332338" cy="547255"/>
          </a:xfrm>
        </p:grpSpPr>
        <p:sp>
          <p:nvSpPr>
            <p:cNvPr id="14" name="직사각형 13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04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건강기능식품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72942" y="3308198"/>
            <a:ext cx="2870284" cy="378618"/>
            <a:chOff x="2393319" y="2095717"/>
            <a:chExt cx="7332338" cy="547255"/>
          </a:xfrm>
        </p:grpSpPr>
        <p:sp>
          <p:nvSpPr>
            <p:cNvPr id="17" name="직사각형 16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05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상조서비스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72942" y="3822548"/>
            <a:ext cx="2870284" cy="378618"/>
            <a:chOff x="2393319" y="2095717"/>
            <a:chExt cx="7332338" cy="547255"/>
          </a:xfrm>
        </p:grpSpPr>
        <p:sp>
          <p:nvSpPr>
            <p:cNvPr id="20" name="직사각형 19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06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가정용 의료기기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72942" y="4336898"/>
            <a:ext cx="2870284" cy="378618"/>
            <a:chOff x="2393319" y="2095717"/>
            <a:chExt cx="7332338" cy="547255"/>
          </a:xfrm>
        </p:grpSpPr>
        <p:sp>
          <p:nvSpPr>
            <p:cNvPr id="23" name="직사각형 22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07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홍보관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13903"/>
            <a:ext cx="17177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2019 </a:t>
            </a:r>
            <a:r>
              <a:rPr lang="ko-KR" altLang="en-US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취약계층 소비자교육</a:t>
            </a:r>
            <a:endParaRPr lang="ko-KR" altLang="en-US" b="1" dirty="0">
              <a:solidFill>
                <a:schemeClr val="bg2"/>
              </a:solidFill>
              <a:ea typeface="돋움" panose="020B0600000101010101" pitchFamily="50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0" y="1248998"/>
            <a:ext cx="72942" cy="378618"/>
          </a:xfrm>
          <a:prstGeom prst="rect">
            <a:avLst/>
          </a:prstGeom>
          <a:solidFill>
            <a:srgbClr val="7DD4E5"/>
          </a:solidFill>
          <a:ln>
            <a:solidFill>
              <a:srgbClr val="7DD4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3188370" y="86095"/>
            <a:ext cx="72791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00" b="1" dirty="0" smtClean="0">
                <a:solidFill>
                  <a:schemeClr val="bg1">
                    <a:lumMod val="50000"/>
                  </a:schemeClr>
                </a:solidFill>
              </a:rPr>
              <a:t>1.2. </a:t>
            </a:r>
            <a:r>
              <a:rPr lang="ko-KR" altLang="en-US" sz="2600" b="1" dirty="0" smtClean="0">
                <a:solidFill>
                  <a:schemeClr val="bg1">
                    <a:lumMod val="50000"/>
                  </a:schemeClr>
                </a:solidFill>
              </a:rPr>
              <a:t>청약철회</a:t>
            </a:r>
            <a:endParaRPr lang="ko-KR" altLang="en-US" sz="2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텍스트 개체 틀 2"/>
          <p:cNvSpPr txBox="1">
            <a:spLocks/>
          </p:cNvSpPr>
          <p:nvPr/>
        </p:nvSpPr>
        <p:spPr>
          <a:xfrm>
            <a:off x="3421242" y="833864"/>
            <a:ext cx="4931187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ko-KR" altLang="en-US" sz="2400" b="1" dirty="0" smtClean="0">
                <a:solidFill>
                  <a:srgbClr val="37395F"/>
                </a:solidFill>
                <a:latin typeface="나눔바른고딕 Light" panose="020B0603020101020101" pitchFamily="50" charset="-127"/>
                <a:ea typeface="나눔바른고딕 Light" panose="020B0603020101020101"/>
              </a:rPr>
              <a:t>미성년자 계약취소건</a:t>
            </a:r>
            <a:endParaRPr lang="ko-KR" altLang="en-US" sz="2400" b="1" dirty="0">
              <a:solidFill>
                <a:srgbClr val="37395F"/>
              </a:solidFill>
              <a:latin typeface="나눔바른고딕 Light" panose="020B0603020101020101" pitchFamily="50" charset="-127"/>
              <a:ea typeface="나눔바른고딕 Light" panose="020B0603020101020101"/>
            </a:endParaRPr>
          </a:p>
        </p:txBody>
      </p:sp>
      <p:pic>
        <p:nvPicPr>
          <p:cNvPr id="33" name="그림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70"/>
          <a:stretch/>
        </p:blipFill>
        <p:spPr>
          <a:xfrm>
            <a:off x="9900323" y="6361622"/>
            <a:ext cx="2120506" cy="35338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822413" y="2232279"/>
            <a:ext cx="7008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1" dirty="0" smtClean="0">
                <a:latin typeface="+mj-lt"/>
              </a:rPr>
              <a:t>계약 당시 만 </a:t>
            </a:r>
            <a:r>
              <a:rPr lang="en-US" altLang="ko-KR" sz="1600" b="1" dirty="0" smtClean="0">
                <a:latin typeface="+mj-lt"/>
              </a:rPr>
              <a:t>19</a:t>
            </a:r>
            <a:r>
              <a:rPr lang="ko-KR" altLang="en-US" sz="1600" b="1" dirty="0" smtClean="0">
                <a:latin typeface="+mj-lt"/>
              </a:rPr>
              <a:t>세 미만의 </a:t>
            </a:r>
            <a:r>
              <a:rPr lang="ko-KR" altLang="en-US" sz="1600" b="1" dirty="0" smtClean="0">
                <a:solidFill>
                  <a:srgbClr val="FF0000"/>
                </a:solidFill>
                <a:latin typeface="+mj-lt"/>
              </a:rPr>
              <a:t>미성년자</a:t>
            </a:r>
            <a:r>
              <a:rPr lang="ko-KR" altLang="en-US" sz="1600" b="1" dirty="0" smtClean="0">
                <a:latin typeface="+mj-lt"/>
              </a:rPr>
              <a:t>가 부모 </a:t>
            </a:r>
            <a:r>
              <a:rPr lang="ko-KR" altLang="en-US" sz="1600" b="1" dirty="0" smtClean="0">
                <a:solidFill>
                  <a:srgbClr val="FF0000"/>
                </a:solidFill>
                <a:latin typeface="+mj-lt"/>
              </a:rPr>
              <a:t>등 법정대리인의 동의 없이</a:t>
            </a:r>
            <a:r>
              <a:rPr lang="en-US" altLang="ko-KR" sz="1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ko-KR" altLang="en-US" sz="1600" b="1" dirty="0" smtClean="0">
                <a:solidFill>
                  <a:srgbClr val="FF0000"/>
                </a:solidFill>
                <a:latin typeface="+mj-lt"/>
              </a:rPr>
              <a:t>체결</a:t>
            </a:r>
            <a:r>
              <a:rPr lang="ko-KR" altLang="en-US" sz="1600" b="1" dirty="0" smtClean="0">
                <a:latin typeface="+mj-lt"/>
              </a:rPr>
              <a:t>한 계약</a:t>
            </a:r>
            <a:endParaRPr lang="en-US" altLang="ko-KR" sz="1600" b="1" dirty="0" smtClean="0">
              <a:latin typeface="+mj-lt"/>
            </a:endParaRPr>
          </a:p>
        </p:txBody>
      </p:sp>
      <p:sp>
        <p:nvSpPr>
          <p:cNvPr id="32" name="텍스트 개체 틀 2"/>
          <p:cNvSpPr txBox="1">
            <a:spLocks/>
          </p:cNvSpPr>
          <p:nvPr/>
        </p:nvSpPr>
        <p:spPr>
          <a:xfrm>
            <a:off x="3600939" y="1463941"/>
            <a:ext cx="6757712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ko-KR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 Light" panose="020B0603020101020101" pitchFamily="50" charset="-127"/>
                <a:ea typeface="나눔바른고딕 Light" panose="020B0603020101020101"/>
              </a:rPr>
              <a:t>미성년자와의 계약이란</a:t>
            </a:r>
            <a:endParaRPr lang="ko-KR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나눔바른고딕 Light" panose="020B0603020101020101" pitchFamily="50" charset="-127"/>
              <a:ea typeface="나눔바른고딕 Light" panose="020B0603020101020101"/>
            </a:endParaRPr>
          </a:p>
        </p:txBody>
      </p:sp>
    </p:spTree>
    <p:extLst>
      <p:ext uri="{BB962C8B-B14F-4D97-AF65-F5344CB8AC3E}">
        <p14:creationId xmlns:p14="http://schemas.microsoft.com/office/powerpoint/2010/main" val="31794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/>
          <p:cNvSpPr/>
          <p:nvPr/>
        </p:nvSpPr>
        <p:spPr>
          <a:xfrm>
            <a:off x="3043238" y="674074"/>
            <a:ext cx="9148762" cy="6196263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3043238" cy="6858000"/>
          </a:xfrm>
          <a:prstGeom prst="rect">
            <a:avLst/>
          </a:prstGeom>
          <a:solidFill>
            <a:srgbClr val="1B204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grpSp>
        <p:nvGrpSpPr>
          <p:cNvPr id="3" name="그룹 2"/>
          <p:cNvGrpSpPr/>
          <p:nvPr/>
        </p:nvGrpSpPr>
        <p:grpSpPr>
          <a:xfrm>
            <a:off x="72942" y="1250798"/>
            <a:ext cx="2870284" cy="378618"/>
            <a:chOff x="2393319" y="2095717"/>
            <a:chExt cx="7332338" cy="547255"/>
          </a:xfrm>
          <a:solidFill>
            <a:srgbClr val="00132A"/>
          </a:solidFill>
        </p:grpSpPr>
        <p:sp>
          <p:nvSpPr>
            <p:cNvPr id="5" name="직사각형 4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solidFill>
              <a:srgbClr val="05060B"/>
            </a:solidFill>
            <a:ln>
              <a:solidFill>
                <a:srgbClr val="0506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solidFill>
              <a:srgbClr val="05060B"/>
            </a:solidFill>
            <a:ln>
              <a:solidFill>
                <a:srgbClr val="05060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01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헌법 등이 보장하는 소비자 권리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72942" y="1765148"/>
            <a:ext cx="2870284" cy="378618"/>
            <a:chOff x="2393319" y="2095717"/>
            <a:chExt cx="7332338" cy="547255"/>
          </a:xfrm>
        </p:grpSpPr>
        <p:sp>
          <p:nvSpPr>
            <p:cNvPr id="8" name="직사각형 7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02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개인정보 보호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72942" y="2279498"/>
            <a:ext cx="2870284" cy="378618"/>
            <a:chOff x="2393319" y="2095717"/>
            <a:chExt cx="7332338" cy="547255"/>
          </a:xfrm>
        </p:grpSpPr>
        <p:sp>
          <p:nvSpPr>
            <p:cNvPr id="11" name="직사각형 10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03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금융사기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72942" y="2793848"/>
            <a:ext cx="2870284" cy="378618"/>
            <a:chOff x="2393319" y="2095717"/>
            <a:chExt cx="7332338" cy="547255"/>
          </a:xfrm>
        </p:grpSpPr>
        <p:sp>
          <p:nvSpPr>
            <p:cNvPr id="14" name="직사각형 13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04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건강기능식품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72942" y="3308198"/>
            <a:ext cx="2870284" cy="378618"/>
            <a:chOff x="2393319" y="2095717"/>
            <a:chExt cx="7332338" cy="547255"/>
          </a:xfrm>
        </p:grpSpPr>
        <p:sp>
          <p:nvSpPr>
            <p:cNvPr id="17" name="직사각형 16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05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상조서비스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72942" y="3822548"/>
            <a:ext cx="2870284" cy="378618"/>
            <a:chOff x="2393319" y="2095717"/>
            <a:chExt cx="7332338" cy="547255"/>
          </a:xfrm>
        </p:grpSpPr>
        <p:sp>
          <p:nvSpPr>
            <p:cNvPr id="20" name="직사각형 19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06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가정용 의료기기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72942" y="4336898"/>
            <a:ext cx="2870284" cy="378618"/>
            <a:chOff x="2393319" y="2095717"/>
            <a:chExt cx="7332338" cy="547255"/>
          </a:xfrm>
        </p:grpSpPr>
        <p:sp>
          <p:nvSpPr>
            <p:cNvPr id="23" name="직사각형 22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07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홍보관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13903"/>
            <a:ext cx="17177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2019 </a:t>
            </a:r>
            <a:r>
              <a:rPr lang="ko-KR" altLang="en-US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취약계층 소비자교육</a:t>
            </a:r>
            <a:endParaRPr lang="ko-KR" altLang="en-US" b="1" dirty="0">
              <a:solidFill>
                <a:schemeClr val="bg2"/>
              </a:solidFill>
              <a:ea typeface="돋움" panose="020B0600000101010101" pitchFamily="50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0" y="1248998"/>
            <a:ext cx="72942" cy="378618"/>
          </a:xfrm>
          <a:prstGeom prst="rect">
            <a:avLst/>
          </a:prstGeom>
          <a:solidFill>
            <a:srgbClr val="7DD4E5"/>
          </a:solidFill>
          <a:ln>
            <a:solidFill>
              <a:srgbClr val="7DD4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3188370" y="86095"/>
            <a:ext cx="72791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00" b="1" dirty="0" smtClean="0">
                <a:solidFill>
                  <a:schemeClr val="bg1">
                    <a:lumMod val="50000"/>
                  </a:schemeClr>
                </a:solidFill>
              </a:rPr>
              <a:t>1.2. </a:t>
            </a:r>
            <a:r>
              <a:rPr lang="ko-KR" altLang="en-US" sz="2600" b="1" dirty="0" smtClean="0">
                <a:solidFill>
                  <a:schemeClr val="bg1">
                    <a:lumMod val="50000"/>
                  </a:schemeClr>
                </a:solidFill>
              </a:rPr>
              <a:t>청약철회</a:t>
            </a:r>
            <a:endParaRPr lang="ko-KR" altLang="en-US" sz="2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텍스트 개체 틀 2"/>
          <p:cNvSpPr txBox="1">
            <a:spLocks/>
          </p:cNvSpPr>
          <p:nvPr/>
        </p:nvSpPr>
        <p:spPr>
          <a:xfrm>
            <a:off x="3421242" y="833864"/>
            <a:ext cx="4931187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ko-KR" altLang="en-US" sz="2400" b="1" dirty="0" smtClean="0">
                <a:solidFill>
                  <a:srgbClr val="37395F"/>
                </a:solidFill>
                <a:latin typeface="나눔바른고딕 Light" panose="020B0603020101020101" pitchFamily="50" charset="-127"/>
                <a:ea typeface="나눔바른고딕 Light" panose="020B0603020101020101"/>
              </a:rPr>
              <a:t>미성년자 계약취소건</a:t>
            </a:r>
            <a:endParaRPr lang="ko-KR" altLang="en-US" sz="2400" b="1" dirty="0">
              <a:solidFill>
                <a:srgbClr val="37395F"/>
              </a:solidFill>
              <a:latin typeface="나눔바른고딕 Light" panose="020B0603020101020101" pitchFamily="50" charset="-127"/>
              <a:ea typeface="나눔바른고딕 Light" panose="020B0603020101020101"/>
            </a:endParaRPr>
          </a:p>
        </p:txBody>
      </p:sp>
      <p:pic>
        <p:nvPicPr>
          <p:cNvPr id="33" name="그림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70"/>
          <a:stretch/>
        </p:blipFill>
        <p:spPr>
          <a:xfrm>
            <a:off x="9900323" y="6361622"/>
            <a:ext cx="2120506" cy="353380"/>
          </a:xfrm>
          <a:prstGeom prst="rect">
            <a:avLst/>
          </a:prstGeom>
        </p:spPr>
      </p:pic>
      <p:grpSp>
        <p:nvGrpSpPr>
          <p:cNvPr id="35" name="Group 3"/>
          <p:cNvGrpSpPr>
            <a:grpSpLocks/>
          </p:cNvGrpSpPr>
          <p:nvPr/>
        </p:nvGrpSpPr>
        <p:grpSpPr bwMode="auto">
          <a:xfrm>
            <a:off x="3756024" y="1627616"/>
            <a:ext cx="7924347" cy="2797968"/>
            <a:chOff x="476" y="2232"/>
            <a:chExt cx="4865" cy="1749"/>
          </a:xfrm>
        </p:grpSpPr>
        <p:pic>
          <p:nvPicPr>
            <p:cNvPr id="36" name="그림 2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6" y="2377"/>
              <a:ext cx="1188" cy="1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그림 3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40" y="2232"/>
              <a:ext cx="2335" cy="1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그림 4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95" y="2353"/>
              <a:ext cx="1146" cy="1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9" name="Picture 8" descr="미성년자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56025" y="4715516"/>
            <a:ext cx="4298763" cy="1701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509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/>
          <p:cNvSpPr/>
          <p:nvPr/>
        </p:nvSpPr>
        <p:spPr>
          <a:xfrm>
            <a:off x="3033166" y="676727"/>
            <a:ext cx="9148762" cy="6196263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3043238" cy="6858000"/>
          </a:xfrm>
          <a:prstGeom prst="rect">
            <a:avLst/>
          </a:prstGeom>
          <a:solidFill>
            <a:srgbClr val="1B204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grpSp>
        <p:nvGrpSpPr>
          <p:cNvPr id="3" name="그룹 2"/>
          <p:cNvGrpSpPr/>
          <p:nvPr/>
        </p:nvGrpSpPr>
        <p:grpSpPr>
          <a:xfrm>
            <a:off x="72942" y="1250798"/>
            <a:ext cx="2870284" cy="378618"/>
            <a:chOff x="2393319" y="2095717"/>
            <a:chExt cx="7332338" cy="547255"/>
          </a:xfrm>
          <a:solidFill>
            <a:srgbClr val="00132A"/>
          </a:solidFill>
        </p:grpSpPr>
        <p:sp>
          <p:nvSpPr>
            <p:cNvPr id="5" name="직사각형 4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solidFill>
              <a:srgbClr val="05060B"/>
            </a:solidFill>
            <a:ln>
              <a:solidFill>
                <a:srgbClr val="0506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solidFill>
              <a:srgbClr val="05060B"/>
            </a:solidFill>
            <a:ln>
              <a:solidFill>
                <a:srgbClr val="05060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01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헌법 등이 보장하는 소비자 권리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72942" y="1765148"/>
            <a:ext cx="2870284" cy="378618"/>
            <a:chOff x="2393319" y="2095717"/>
            <a:chExt cx="7332338" cy="547255"/>
          </a:xfrm>
        </p:grpSpPr>
        <p:sp>
          <p:nvSpPr>
            <p:cNvPr id="8" name="직사각형 7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02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개인정보 보호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72942" y="2279498"/>
            <a:ext cx="2870284" cy="378618"/>
            <a:chOff x="2393319" y="2095717"/>
            <a:chExt cx="7332338" cy="547255"/>
          </a:xfrm>
        </p:grpSpPr>
        <p:sp>
          <p:nvSpPr>
            <p:cNvPr id="11" name="직사각형 10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03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금융사기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72942" y="2793848"/>
            <a:ext cx="2870284" cy="378618"/>
            <a:chOff x="2393319" y="2095717"/>
            <a:chExt cx="7332338" cy="547255"/>
          </a:xfrm>
        </p:grpSpPr>
        <p:sp>
          <p:nvSpPr>
            <p:cNvPr id="14" name="직사각형 13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04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건강기능식품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72942" y="3308198"/>
            <a:ext cx="2870284" cy="378618"/>
            <a:chOff x="2393319" y="2095717"/>
            <a:chExt cx="7332338" cy="547255"/>
          </a:xfrm>
        </p:grpSpPr>
        <p:sp>
          <p:nvSpPr>
            <p:cNvPr id="17" name="직사각형 16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05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상조서비스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72942" y="3822548"/>
            <a:ext cx="2870284" cy="378618"/>
            <a:chOff x="2393319" y="2095717"/>
            <a:chExt cx="7332338" cy="547255"/>
          </a:xfrm>
        </p:grpSpPr>
        <p:sp>
          <p:nvSpPr>
            <p:cNvPr id="20" name="직사각형 19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06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가정용 의료기기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72942" y="4336898"/>
            <a:ext cx="2870284" cy="378618"/>
            <a:chOff x="2393319" y="2095717"/>
            <a:chExt cx="7332338" cy="547255"/>
          </a:xfrm>
        </p:grpSpPr>
        <p:sp>
          <p:nvSpPr>
            <p:cNvPr id="23" name="직사각형 22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07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홍보관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13903"/>
            <a:ext cx="17177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2019 </a:t>
            </a:r>
            <a:r>
              <a:rPr lang="ko-KR" altLang="en-US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취약계층 소비자교육</a:t>
            </a:r>
            <a:endParaRPr lang="ko-KR" altLang="en-US" b="1" dirty="0">
              <a:solidFill>
                <a:schemeClr val="bg2"/>
              </a:solidFill>
              <a:ea typeface="돋움" panose="020B0600000101010101" pitchFamily="50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0" y="1248998"/>
            <a:ext cx="72942" cy="378618"/>
          </a:xfrm>
          <a:prstGeom prst="rect">
            <a:avLst/>
          </a:prstGeom>
          <a:solidFill>
            <a:srgbClr val="7DD4E5"/>
          </a:solidFill>
          <a:ln>
            <a:solidFill>
              <a:srgbClr val="7DD4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3188370" y="86095"/>
            <a:ext cx="72791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00" b="1" dirty="0" smtClean="0">
                <a:solidFill>
                  <a:schemeClr val="bg1">
                    <a:lumMod val="50000"/>
                  </a:schemeClr>
                </a:solidFill>
              </a:rPr>
              <a:t>1.2. </a:t>
            </a:r>
            <a:r>
              <a:rPr lang="ko-KR" altLang="en-US" sz="2600" b="1" dirty="0" smtClean="0">
                <a:solidFill>
                  <a:schemeClr val="bg1">
                    <a:lumMod val="50000"/>
                  </a:schemeClr>
                </a:solidFill>
              </a:rPr>
              <a:t>청약철회</a:t>
            </a:r>
            <a:endParaRPr lang="ko-KR" altLang="en-US" sz="2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텍스트 개체 틀 2"/>
          <p:cNvSpPr txBox="1">
            <a:spLocks/>
          </p:cNvSpPr>
          <p:nvPr/>
        </p:nvSpPr>
        <p:spPr>
          <a:xfrm>
            <a:off x="3421242" y="833864"/>
            <a:ext cx="5292452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ko-KR" altLang="en-US" sz="2400" b="1" dirty="0" smtClean="0">
                <a:solidFill>
                  <a:srgbClr val="37395F"/>
                </a:solidFill>
                <a:latin typeface="나눔바른고딕 Light" panose="020B0603020101020101" pitchFamily="50" charset="-127"/>
                <a:ea typeface="나눔바른고딕 Light" panose="020B0603020101020101"/>
              </a:rPr>
              <a:t>미성년자도 계약취소가 안 되는 경우</a:t>
            </a:r>
            <a:endParaRPr lang="ko-KR" altLang="en-US" sz="2400" b="1" dirty="0">
              <a:solidFill>
                <a:srgbClr val="37395F"/>
              </a:solidFill>
              <a:latin typeface="나눔바른고딕 Light" panose="020B0603020101020101" pitchFamily="50" charset="-127"/>
              <a:ea typeface="나눔바른고딕 Light" panose="020B0603020101020101"/>
            </a:endParaRPr>
          </a:p>
        </p:txBody>
      </p:sp>
      <p:pic>
        <p:nvPicPr>
          <p:cNvPr id="33" name="그림 3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70"/>
          <a:stretch/>
        </p:blipFill>
        <p:spPr>
          <a:xfrm>
            <a:off x="9900323" y="6361622"/>
            <a:ext cx="2120506" cy="35338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690064" y="1919452"/>
            <a:ext cx="773993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1" dirty="0" smtClean="0">
                <a:latin typeface="+mj-lt"/>
              </a:rPr>
              <a:t>미성년자가 혼인한 경우</a:t>
            </a:r>
            <a:r>
              <a:rPr lang="en-US" altLang="ko-KR" sz="1600" b="1" dirty="0" smtClean="0">
                <a:latin typeface="+mj-lt"/>
              </a:rPr>
              <a:t>(</a:t>
            </a:r>
            <a:r>
              <a:rPr lang="ko-KR" altLang="en-US" sz="1600" b="1" dirty="0" smtClean="0">
                <a:latin typeface="+mj-lt"/>
              </a:rPr>
              <a:t>민법 제</a:t>
            </a:r>
            <a:r>
              <a:rPr lang="en-US" altLang="ko-KR" sz="1600" b="1" dirty="0" smtClean="0">
                <a:latin typeface="+mj-lt"/>
              </a:rPr>
              <a:t>826</a:t>
            </a:r>
            <a:r>
              <a:rPr lang="ko-KR" altLang="en-US" sz="1600" b="1" dirty="0" smtClean="0">
                <a:latin typeface="+mj-lt"/>
              </a:rPr>
              <a:t>조의</a:t>
            </a:r>
            <a:r>
              <a:rPr lang="en-US" altLang="ko-KR" sz="1600" b="1" dirty="0" smtClean="0">
                <a:latin typeface="+mj-lt"/>
              </a:rPr>
              <a:t>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b="1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1" dirty="0" smtClean="0">
                <a:latin typeface="+mj-lt"/>
              </a:rPr>
              <a:t>미성년자가 사술 즉 고의로 속여 성년으로 믿게 하거나 법정대리인의 동의가 있는 것으로 믿게 했을 경우</a:t>
            </a:r>
            <a:r>
              <a:rPr lang="en-US" altLang="ko-KR" sz="1600" b="1" dirty="0" smtClean="0">
                <a:latin typeface="+mj-lt"/>
              </a:rPr>
              <a:t>(</a:t>
            </a:r>
            <a:r>
              <a:rPr lang="ko-KR" altLang="en-US" sz="1600" b="1" dirty="0" smtClean="0">
                <a:latin typeface="+mj-lt"/>
              </a:rPr>
              <a:t>민법 제</a:t>
            </a:r>
            <a:r>
              <a:rPr lang="en-US" altLang="ko-KR" sz="1600" b="1" dirty="0" smtClean="0">
                <a:latin typeface="+mj-lt"/>
              </a:rPr>
              <a:t>17</a:t>
            </a:r>
            <a:r>
              <a:rPr lang="ko-KR" altLang="en-US" sz="1600" b="1" dirty="0" smtClean="0">
                <a:latin typeface="+mj-lt"/>
              </a:rPr>
              <a:t>조</a:t>
            </a:r>
            <a:r>
              <a:rPr lang="en-US" altLang="ko-KR" sz="1600" b="1" dirty="0" smtClean="0">
                <a:latin typeface="+mj-lt"/>
              </a:rPr>
              <a:t>)</a:t>
            </a:r>
          </a:p>
          <a:p>
            <a:r>
              <a:rPr lang="en-US" altLang="ko-KR" sz="1600" b="1" dirty="0" smtClean="0">
                <a:latin typeface="+mj-lt"/>
              </a:rPr>
              <a:t>    </a:t>
            </a:r>
            <a:r>
              <a:rPr lang="ko-KR" altLang="en-US" sz="1200" b="1" dirty="0" smtClean="0">
                <a:latin typeface="+mj-lt"/>
              </a:rPr>
              <a:t>사술</a:t>
            </a:r>
            <a:r>
              <a:rPr lang="en-US" altLang="ko-KR" sz="1200" b="1" dirty="0" smtClean="0">
                <a:latin typeface="+mj-lt"/>
              </a:rPr>
              <a:t>: </a:t>
            </a:r>
            <a:r>
              <a:rPr lang="ko-KR" altLang="en-US" sz="1200" b="1" dirty="0" smtClean="0">
                <a:latin typeface="+mj-lt"/>
              </a:rPr>
              <a:t>인터넷상 성인 아이디로 물품구매</a:t>
            </a:r>
            <a:r>
              <a:rPr lang="en-US" altLang="ko-KR" sz="1200" b="1" dirty="0" smtClean="0">
                <a:latin typeface="+mj-lt"/>
              </a:rPr>
              <a:t>, </a:t>
            </a:r>
            <a:r>
              <a:rPr lang="ko-KR" altLang="en-US" sz="1200" b="1" dirty="0" smtClean="0">
                <a:latin typeface="+mj-lt"/>
              </a:rPr>
              <a:t>부모동의서 위조 등</a:t>
            </a:r>
            <a:endParaRPr lang="en-US" altLang="ko-KR" sz="1200" b="1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b="1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1" dirty="0" smtClean="0">
                <a:latin typeface="+mj-lt"/>
              </a:rPr>
              <a:t>미성년자가 성년이 된 후 채무의 전부나 일부를 이행한 경우</a:t>
            </a:r>
            <a:r>
              <a:rPr lang="en-US" altLang="ko-KR" sz="1600" b="1" dirty="0" smtClean="0">
                <a:latin typeface="+mj-lt"/>
              </a:rPr>
              <a:t>(</a:t>
            </a:r>
            <a:r>
              <a:rPr lang="ko-KR" altLang="en-US" sz="1600" b="1" dirty="0" smtClean="0">
                <a:latin typeface="+mj-lt"/>
              </a:rPr>
              <a:t>민법 </a:t>
            </a:r>
            <a:r>
              <a:rPr lang="en-US" altLang="ko-KR" sz="1600" b="1" dirty="0" smtClean="0">
                <a:latin typeface="+mj-lt"/>
              </a:rPr>
              <a:t>145</a:t>
            </a:r>
            <a:r>
              <a:rPr lang="ko-KR" altLang="en-US" sz="1600" b="1" dirty="0" smtClean="0">
                <a:latin typeface="+mj-lt"/>
              </a:rPr>
              <a:t>조</a:t>
            </a:r>
            <a:r>
              <a:rPr lang="en-US" altLang="ko-KR" sz="1600" b="1" dirty="0" smtClean="0">
                <a:latin typeface="+mj-lt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b="1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1" dirty="0" smtClean="0">
                <a:latin typeface="+mj-lt"/>
              </a:rPr>
              <a:t>부모 등 법정대리인이 계약 사실을 알고</a:t>
            </a:r>
            <a:r>
              <a:rPr lang="en-US" altLang="ko-KR" sz="1600" b="1" dirty="0" smtClean="0">
                <a:latin typeface="+mj-lt"/>
              </a:rPr>
              <a:t>, </a:t>
            </a:r>
            <a:r>
              <a:rPr lang="ko-KR" altLang="en-US" sz="1600" b="1" dirty="0" smtClean="0">
                <a:latin typeface="+mj-lt"/>
              </a:rPr>
              <a:t>부모가 한 번이라도 대금을 납부하거나 업체에 계약 이행을 촉구한 경우</a:t>
            </a:r>
            <a:endParaRPr lang="en-US" altLang="ko-KR" sz="1600" b="1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b="1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1" dirty="0" smtClean="0">
                <a:latin typeface="+mj-lt"/>
              </a:rPr>
              <a:t>부모님 명의의 핸드폰일 경우 인터넷 </a:t>
            </a:r>
            <a:r>
              <a:rPr lang="ko-KR" altLang="en-US" sz="1600" b="1" dirty="0" err="1" smtClean="0">
                <a:latin typeface="+mj-lt"/>
              </a:rPr>
              <a:t>컨텐츠</a:t>
            </a:r>
            <a:r>
              <a:rPr lang="ko-KR" altLang="en-US" sz="1600" b="1" dirty="0" smtClean="0">
                <a:latin typeface="+mj-lt"/>
              </a:rPr>
              <a:t> 사용료 과다 청구 시 구제받기 어려움 </a:t>
            </a:r>
            <a:r>
              <a:rPr lang="en-US" altLang="ko-KR" sz="1600" b="1" dirty="0" smtClean="0">
                <a:latin typeface="+mj-lt"/>
              </a:rPr>
              <a:t>(</a:t>
            </a:r>
            <a:r>
              <a:rPr lang="ko-KR" altLang="en-US" sz="1600" b="1" dirty="0" smtClean="0">
                <a:latin typeface="+mj-lt"/>
              </a:rPr>
              <a:t>특히 </a:t>
            </a:r>
            <a:r>
              <a:rPr lang="ko-KR" altLang="en-US" sz="1600" b="1" dirty="0" err="1" smtClean="0">
                <a:latin typeface="+mj-lt"/>
              </a:rPr>
              <a:t>스마트폰</a:t>
            </a:r>
            <a:r>
              <a:rPr lang="ko-KR" altLang="en-US" sz="1600" b="1" dirty="0" smtClean="0">
                <a:latin typeface="+mj-lt"/>
              </a:rPr>
              <a:t> 사용으로 해당 민원 다수 </a:t>
            </a:r>
            <a:r>
              <a:rPr lang="ko-KR" altLang="en-US" sz="1600" b="1" dirty="0" err="1" smtClean="0">
                <a:latin typeface="+mj-lt"/>
              </a:rPr>
              <a:t>발생중</a:t>
            </a:r>
            <a:r>
              <a:rPr lang="en-US" altLang="ko-KR" sz="1600" b="1" dirty="0" smtClean="0"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0651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/>
          <p:cNvSpPr/>
          <p:nvPr/>
        </p:nvSpPr>
        <p:spPr>
          <a:xfrm>
            <a:off x="3040249" y="669558"/>
            <a:ext cx="9148762" cy="6196263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3043238" cy="6858000"/>
          </a:xfrm>
          <a:prstGeom prst="rect">
            <a:avLst/>
          </a:prstGeom>
          <a:solidFill>
            <a:srgbClr val="1B204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grpSp>
        <p:nvGrpSpPr>
          <p:cNvPr id="3" name="그룹 2"/>
          <p:cNvGrpSpPr/>
          <p:nvPr/>
        </p:nvGrpSpPr>
        <p:grpSpPr>
          <a:xfrm>
            <a:off x="72942" y="1250798"/>
            <a:ext cx="2870284" cy="378618"/>
            <a:chOff x="2393319" y="2095717"/>
            <a:chExt cx="7332338" cy="547255"/>
          </a:xfrm>
          <a:solidFill>
            <a:srgbClr val="00132A"/>
          </a:solidFill>
        </p:grpSpPr>
        <p:sp>
          <p:nvSpPr>
            <p:cNvPr id="5" name="직사각형 4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solidFill>
              <a:srgbClr val="05060B"/>
            </a:solidFill>
            <a:ln>
              <a:solidFill>
                <a:srgbClr val="0506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solidFill>
              <a:srgbClr val="05060B"/>
            </a:solidFill>
            <a:ln>
              <a:solidFill>
                <a:srgbClr val="05060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01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헌법 등이 보장하는 소비자 권리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72942" y="1765148"/>
            <a:ext cx="2870284" cy="378618"/>
            <a:chOff x="2393319" y="2095717"/>
            <a:chExt cx="7332338" cy="547255"/>
          </a:xfrm>
        </p:grpSpPr>
        <p:sp>
          <p:nvSpPr>
            <p:cNvPr id="8" name="직사각형 7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02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개인정보 보호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72942" y="2279498"/>
            <a:ext cx="2870284" cy="378618"/>
            <a:chOff x="2393319" y="2095717"/>
            <a:chExt cx="7332338" cy="547255"/>
          </a:xfrm>
        </p:grpSpPr>
        <p:sp>
          <p:nvSpPr>
            <p:cNvPr id="11" name="직사각형 10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03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금융사기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72942" y="2793848"/>
            <a:ext cx="2870284" cy="378618"/>
            <a:chOff x="2393319" y="2095717"/>
            <a:chExt cx="7332338" cy="547255"/>
          </a:xfrm>
        </p:grpSpPr>
        <p:sp>
          <p:nvSpPr>
            <p:cNvPr id="14" name="직사각형 13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04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건강기능식품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72942" y="3308198"/>
            <a:ext cx="2870284" cy="378618"/>
            <a:chOff x="2393319" y="2095717"/>
            <a:chExt cx="7332338" cy="547255"/>
          </a:xfrm>
        </p:grpSpPr>
        <p:sp>
          <p:nvSpPr>
            <p:cNvPr id="17" name="직사각형 16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05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상조서비스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72942" y="3822548"/>
            <a:ext cx="2870284" cy="378618"/>
            <a:chOff x="2393319" y="2095717"/>
            <a:chExt cx="7332338" cy="547255"/>
          </a:xfrm>
        </p:grpSpPr>
        <p:sp>
          <p:nvSpPr>
            <p:cNvPr id="20" name="직사각형 19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06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가정용 의료기기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72942" y="4336898"/>
            <a:ext cx="2870284" cy="378618"/>
            <a:chOff x="2393319" y="2095717"/>
            <a:chExt cx="7332338" cy="547255"/>
          </a:xfrm>
        </p:grpSpPr>
        <p:sp>
          <p:nvSpPr>
            <p:cNvPr id="23" name="직사각형 22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07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홍보관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13903"/>
            <a:ext cx="17177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2019 </a:t>
            </a:r>
            <a:r>
              <a:rPr lang="ko-KR" altLang="en-US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취약계층 소비자교육</a:t>
            </a:r>
            <a:endParaRPr lang="ko-KR" altLang="en-US" b="1" dirty="0">
              <a:solidFill>
                <a:schemeClr val="bg2"/>
              </a:solidFill>
              <a:ea typeface="돋움" panose="020B0600000101010101" pitchFamily="50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0" y="1248998"/>
            <a:ext cx="72942" cy="378618"/>
          </a:xfrm>
          <a:prstGeom prst="rect">
            <a:avLst/>
          </a:prstGeom>
          <a:solidFill>
            <a:srgbClr val="7DD4E5"/>
          </a:solidFill>
          <a:ln>
            <a:solidFill>
              <a:srgbClr val="7DD4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3188370" y="86095"/>
            <a:ext cx="72791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00" b="1" dirty="0" smtClean="0">
                <a:solidFill>
                  <a:schemeClr val="bg1">
                    <a:lumMod val="50000"/>
                  </a:schemeClr>
                </a:solidFill>
              </a:rPr>
              <a:t>1.3. </a:t>
            </a:r>
            <a:r>
              <a:rPr lang="ko-KR" altLang="en-US" sz="2600" b="1" dirty="0" smtClean="0">
                <a:solidFill>
                  <a:schemeClr val="bg1">
                    <a:lumMod val="50000"/>
                  </a:schemeClr>
                </a:solidFill>
              </a:rPr>
              <a:t>내용증명 우편제도</a:t>
            </a:r>
            <a:endParaRPr lang="ko-KR" altLang="en-US" sz="2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텍스트 개체 틀 2"/>
          <p:cNvSpPr txBox="1">
            <a:spLocks/>
          </p:cNvSpPr>
          <p:nvPr/>
        </p:nvSpPr>
        <p:spPr>
          <a:xfrm>
            <a:off x="3421243" y="833864"/>
            <a:ext cx="5681814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ko-KR" altLang="en-US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내용증명 우편제도</a:t>
            </a:r>
            <a:endParaRPr lang="ko-KR" altLang="en-US" sz="2400" b="1" dirty="0">
              <a:solidFill>
                <a:srgbClr val="1B2040"/>
              </a:solidFill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</p:txBody>
      </p:sp>
      <p:sp>
        <p:nvSpPr>
          <p:cNvPr id="33" name="Rectangle 9"/>
          <p:cNvSpPr/>
          <p:nvPr/>
        </p:nvSpPr>
        <p:spPr bwMode="auto">
          <a:xfrm>
            <a:off x="4007988" y="1583652"/>
            <a:ext cx="7153343" cy="1352315"/>
          </a:xfrm>
          <a:prstGeom prst="rect">
            <a:avLst/>
          </a:prstGeom>
          <a:solidFill>
            <a:srgbClr val="1B2040">
              <a:alpha val="22000"/>
            </a:srgbClr>
          </a:solidFill>
          <a:ln w="3175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defTabSz="1128364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2000" kern="0" dirty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pic>
        <p:nvPicPr>
          <p:cNvPr id="52" name="그림 5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70"/>
          <a:stretch/>
        </p:blipFill>
        <p:spPr>
          <a:xfrm>
            <a:off x="9900323" y="6361622"/>
            <a:ext cx="2120506" cy="35338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291269" y="1786654"/>
            <a:ext cx="65852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우체국에서 </a:t>
            </a:r>
            <a:r>
              <a:rPr lang="ko-KR" altLang="en-US" b="1" dirty="0" smtClean="0">
                <a:solidFill>
                  <a:srgbClr val="FF0000"/>
                </a:solidFill>
              </a:rPr>
              <a:t>누구에게 어떤 내용의 문서를 발송했다는 사실을 서명으로 증명</a:t>
            </a:r>
            <a:r>
              <a:rPr lang="ko-KR" altLang="en-US" b="1" dirty="0" smtClean="0"/>
              <a:t>하는 특수 우편제도로 서면내용의 정확한 전달과 보낸 사실에 대한 증거로 활용</a:t>
            </a:r>
            <a:endParaRPr lang="ko-KR" altLang="en-US" b="1" dirty="0"/>
          </a:p>
        </p:txBody>
      </p:sp>
      <p:sp>
        <p:nvSpPr>
          <p:cNvPr id="39" name="Rectangle 9"/>
          <p:cNvSpPr/>
          <p:nvPr/>
        </p:nvSpPr>
        <p:spPr bwMode="auto">
          <a:xfrm>
            <a:off x="4010488" y="4344338"/>
            <a:ext cx="7153343" cy="1352315"/>
          </a:xfrm>
          <a:prstGeom prst="rect">
            <a:avLst/>
          </a:prstGeom>
          <a:solidFill>
            <a:srgbClr val="1B2040">
              <a:alpha val="22000"/>
            </a:srgbClr>
          </a:solidFill>
          <a:ln w="3175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defTabSz="1128364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2000" kern="0" dirty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293769" y="4547340"/>
            <a:ext cx="65852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전화</a:t>
            </a:r>
            <a:r>
              <a:rPr lang="en-US" altLang="ko-KR" b="1" dirty="0">
                <a:latin typeface="+mn-ea"/>
              </a:rPr>
              <a:t> </a:t>
            </a:r>
            <a:r>
              <a:rPr lang="en-US" altLang="ko-KR" b="1" dirty="0" smtClean="0">
                <a:latin typeface="+mn-ea"/>
              </a:rPr>
              <a:t>·</a:t>
            </a:r>
            <a:r>
              <a:rPr lang="ko-KR" altLang="en-US" b="1" dirty="0" smtClean="0">
                <a:latin typeface="+mn-ea"/>
              </a:rPr>
              <a:t>일반우편 발송 시 </a:t>
            </a:r>
            <a:r>
              <a:rPr lang="ko-KR" altLang="en-US" b="1" dirty="0" smtClean="0">
                <a:solidFill>
                  <a:srgbClr val="FF0000"/>
                </a:solidFill>
                <a:latin typeface="+mn-ea"/>
              </a:rPr>
              <a:t>분실 또는 </a:t>
            </a:r>
            <a:r>
              <a:rPr lang="ko-KR" altLang="en-US" b="1" dirty="0" smtClean="0">
                <a:latin typeface="+mn-ea"/>
              </a:rPr>
              <a:t>수신자가 받은 사실을 부인하거나 </a:t>
            </a:r>
            <a:r>
              <a:rPr lang="ko-KR" altLang="en-US" b="1" dirty="0" smtClean="0">
                <a:solidFill>
                  <a:srgbClr val="FF0000"/>
                </a:solidFill>
                <a:latin typeface="+mn-ea"/>
              </a:rPr>
              <a:t>수취 거절하여 반송되는 경우가 있으므로 이를 예방</a:t>
            </a:r>
            <a:r>
              <a:rPr lang="ko-KR" altLang="en-US" b="1" dirty="0" smtClean="0">
                <a:latin typeface="+mn-ea"/>
              </a:rPr>
              <a:t>하기 위한 것</a:t>
            </a:r>
            <a:endParaRPr lang="ko-KR" altLang="en-US" b="1" dirty="0"/>
          </a:p>
        </p:txBody>
      </p:sp>
      <p:sp>
        <p:nvSpPr>
          <p:cNvPr id="41" name="텍스트 개체 틀 2"/>
          <p:cNvSpPr txBox="1">
            <a:spLocks/>
          </p:cNvSpPr>
          <p:nvPr/>
        </p:nvSpPr>
        <p:spPr>
          <a:xfrm>
            <a:off x="3423743" y="3654516"/>
            <a:ext cx="5681814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ko-KR" altLang="en-US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내용증명우편을 보내는 이유</a:t>
            </a:r>
            <a:endParaRPr lang="ko-KR" altLang="en-US" sz="2400" b="1" dirty="0">
              <a:solidFill>
                <a:srgbClr val="1B2040"/>
              </a:solidFill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4579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직사각형 71"/>
          <p:cNvSpPr/>
          <p:nvPr/>
        </p:nvSpPr>
        <p:spPr>
          <a:xfrm>
            <a:off x="3040249" y="669558"/>
            <a:ext cx="9148762" cy="6196263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3188370" y="86637"/>
            <a:ext cx="72791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00" b="1" dirty="0" smtClean="0">
                <a:solidFill>
                  <a:schemeClr val="bg1">
                    <a:lumMod val="50000"/>
                  </a:schemeClr>
                </a:solidFill>
              </a:rPr>
              <a:t>1.3. </a:t>
            </a:r>
            <a:r>
              <a:rPr lang="ko-KR" altLang="en-US" sz="2600" b="1" dirty="0" smtClean="0">
                <a:solidFill>
                  <a:schemeClr val="bg1">
                    <a:lumMod val="50000"/>
                  </a:schemeClr>
                </a:solidFill>
              </a:rPr>
              <a:t>내용증명 우편제도</a:t>
            </a:r>
            <a:endParaRPr lang="ko-KR" altLang="en-US" sz="2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텍스트 개체 틀 2"/>
          <p:cNvSpPr txBox="1">
            <a:spLocks/>
          </p:cNvSpPr>
          <p:nvPr/>
        </p:nvSpPr>
        <p:spPr>
          <a:xfrm>
            <a:off x="3421242" y="834406"/>
            <a:ext cx="4931187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ko-KR" altLang="en-US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/>
              </a:rPr>
              <a:t>내용증명 작성 예시</a:t>
            </a:r>
            <a:endParaRPr lang="ko-KR" altLang="en-US" sz="2400" b="1" dirty="0">
              <a:solidFill>
                <a:srgbClr val="1B2040"/>
              </a:solidFill>
              <a:latin typeface="나눔바른고딕 Light" panose="020B0603020101020101" pitchFamily="50" charset="-127"/>
              <a:ea typeface="나눔바른고딕 Light" panose="020B0603020101020101"/>
            </a:endParaRPr>
          </a:p>
        </p:txBody>
      </p:sp>
      <p:pic>
        <p:nvPicPr>
          <p:cNvPr id="33" name="그림 3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70"/>
          <a:stretch/>
        </p:blipFill>
        <p:spPr>
          <a:xfrm>
            <a:off x="9900323" y="6362164"/>
            <a:ext cx="2120506" cy="353380"/>
          </a:xfrm>
          <a:prstGeom prst="rect">
            <a:avLst/>
          </a:prstGeom>
        </p:spPr>
      </p:pic>
      <p:sp>
        <p:nvSpPr>
          <p:cNvPr id="26" name="직사각형 25"/>
          <p:cNvSpPr/>
          <p:nvPr/>
        </p:nvSpPr>
        <p:spPr>
          <a:xfrm>
            <a:off x="5051685" y="1334669"/>
            <a:ext cx="4332158" cy="53808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 smtClean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264058" y="1624749"/>
            <a:ext cx="1924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청약철회 통보서</a:t>
            </a:r>
            <a:endParaRPr lang="ko-KR" altLang="en-US" dirty="0"/>
          </a:p>
        </p:txBody>
      </p:sp>
      <p:grpSp>
        <p:nvGrpSpPr>
          <p:cNvPr id="50" name="그룹 49"/>
          <p:cNvGrpSpPr/>
          <p:nvPr/>
        </p:nvGrpSpPr>
        <p:grpSpPr>
          <a:xfrm>
            <a:off x="5053557" y="2219108"/>
            <a:ext cx="5077545" cy="3629546"/>
            <a:chOff x="5061795" y="2412179"/>
            <a:chExt cx="5077545" cy="3629546"/>
          </a:xfrm>
        </p:grpSpPr>
        <p:sp>
          <p:nvSpPr>
            <p:cNvPr id="32" name="TextBox 31"/>
            <p:cNvSpPr txBox="1"/>
            <p:nvPr/>
          </p:nvSpPr>
          <p:spPr>
            <a:xfrm>
              <a:off x="5061795" y="2412179"/>
              <a:ext cx="29830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900" dirty="0" smtClean="0"/>
                <a:t> 수신</a:t>
              </a:r>
              <a:r>
                <a:rPr lang="en-US" altLang="ko-KR" sz="900" dirty="0" smtClean="0"/>
                <a:t>1(</a:t>
              </a:r>
              <a:r>
                <a:rPr lang="ko-KR" altLang="en-US" sz="900" dirty="0" smtClean="0"/>
                <a:t>판매자</a:t>
              </a:r>
              <a:r>
                <a:rPr lang="en-US" altLang="ko-KR" sz="900" dirty="0" smtClean="0"/>
                <a:t>)</a:t>
              </a:r>
            </a:p>
            <a:p>
              <a:r>
                <a:rPr lang="en-US" altLang="ko-KR" sz="900" dirty="0" smtClean="0"/>
                <a:t>-</a:t>
              </a:r>
              <a:r>
                <a:rPr lang="ko-KR" altLang="en-US" sz="900" dirty="0" smtClean="0"/>
                <a:t>수 신 </a:t>
              </a:r>
              <a:r>
                <a:rPr lang="en-US" altLang="ko-KR" sz="900" dirty="0" smtClean="0"/>
                <a:t>: </a:t>
              </a:r>
              <a:r>
                <a:rPr lang="en-US" altLang="ko-KR" sz="900" dirty="0" smtClean="0">
                  <a:ea typeface="08서울남산체 EB" pitchFamily="18" charset="-127"/>
                </a:rPr>
                <a:t>O</a:t>
              </a:r>
              <a:r>
                <a:rPr lang="en-US" altLang="ko-KR" sz="900" dirty="0">
                  <a:ea typeface="08서울남산체 EB" pitchFamily="18" charset="-127"/>
                </a:rPr>
                <a:t> </a:t>
              </a:r>
              <a:r>
                <a:rPr lang="en-US" altLang="ko-KR" sz="900" dirty="0" err="1" smtClean="0">
                  <a:ea typeface="08서울남산체 EB" pitchFamily="18" charset="-127"/>
                </a:rPr>
                <a:t>O</a:t>
              </a:r>
              <a:r>
                <a:rPr lang="en-US" altLang="ko-KR" sz="900" dirty="0">
                  <a:ea typeface="08서울남산체 EB" pitchFamily="18" charset="-127"/>
                </a:rPr>
                <a:t> </a:t>
              </a:r>
              <a:r>
                <a:rPr lang="en-US" altLang="ko-KR" sz="900" dirty="0" err="1" smtClean="0">
                  <a:ea typeface="08서울남산체 EB" pitchFamily="18" charset="-127"/>
                </a:rPr>
                <a:t>O</a:t>
              </a:r>
              <a:r>
                <a:rPr lang="en-US" altLang="ko-KR" sz="900" dirty="0" smtClean="0">
                  <a:ea typeface="08서울남산체 EB" pitchFamily="18" charset="-127"/>
                </a:rPr>
                <a:t> </a:t>
              </a:r>
              <a:r>
                <a:rPr lang="ko-KR" altLang="en-US" sz="900" dirty="0" smtClean="0"/>
                <a:t>회사대표 귀하</a:t>
              </a:r>
              <a:endParaRPr lang="en-US" altLang="ko-KR" sz="900" dirty="0" smtClean="0"/>
            </a:p>
            <a:p>
              <a:r>
                <a:rPr lang="en-US" altLang="ko-KR" sz="900" dirty="0" smtClean="0"/>
                <a:t>-</a:t>
              </a:r>
              <a:r>
                <a:rPr lang="ko-KR" altLang="en-US" sz="900" dirty="0" smtClean="0"/>
                <a:t>주 소 </a:t>
              </a:r>
              <a:r>
                <a:rPr lang="en-US" altLang="ko-KR" sz="900" dirty="0" smtClean="0"/>
                <a:t>: </a:t>
              </a:r>
              <a:r>
                <a:rPr lang="en-US" altLang="ko-KR" sz="900" dirty="0">
                  <a:ea typeface="08서울남산체 EB" pitchFamily="18" charset="-127"/>
                </a:rPr>
                <a:t>O </a:t>
              </a:r>
              <a:r>
                <a:rPr lang="en-US" altLang="ko-KR" sz="900" dirty="0" err="1" smtClean="0">
                  <a:ea typeface="08서울남산체 EB" pitchFamily="18" charset="-127"/>
                </a:rPr>
                <a:t>O</a:t>
              </a:r>
              <a:r>
                <a:rPr lang="ko-KR" altLang="en-US" sz="900" dirty="0" smtClean="0"/>
                <a:t>시 </a:t>
              </a:r>
              <a:r>
                <a:rPr lang="en-US" altLang="ko-KR" sz="900" dirty="0">
                  <a:ea typeface="08서울남산체 EB" pitchFamily="18" charset="-127"/>
                </a:rPr>
                <a:t>O </a:t>
              </a:r>
              <a:r>
                <a:rPr lang="en-US" altLang="ko-KR" sz="900" dirty="0" err="1" smtClean="0">
                  <a:ea typeface="08서울남산체 EB" pitchFamily="18" charset="-127"/>
                </a:rPr>
                <a:t>O</a:t>
              </a:r>
              <a:r>
                <a:rPr lang="ko-KR" altLang="en-US" sz="900" dirty="0" smtClean="0"/>
                <a:t>구 </a:t>
              </a:r>
              <a:r>
                <a:rPr lang="en-US" altLang="ko-KR" sz="900" dirty="0">
                  <a:ea typeface="08서울남산체 EB" pitchFamily="18" charset="-127"/>
                </a:rPr>
                <a:t>O </a:t>
              </a:r>
              <a:r>
                <a:rPr lang="en-US" altLang="ko-KR" sz="900" dirty="0" err="1" smtClean="0">
                  <a:ea typeface="08서울남산체 EB" pitchFamily="18" charset="-127"/>
                </a:rPr>
                <a:t>O</a:t>
              </a:r>
              <a:r>
                <a:rPr lang="ko-KR" altLang="en-US" sz="900" dirty="0" smtClean="0"/>
                <a:t>동 </a:t>
              </a:r>
              <a:r>
                <a:rPr lang="en-US" altLang="ko-KR" sz="900" dirty="0">
                  <a:ea typeface="08서울남산체 EB" pitchFamily="18" charset="-127"/>
                </a:rPr>
                <a:t>O </a:t>
              </a:r>
              <a:r>
                <a:rPr lang="en-US" altLang="ko-KR" sz="900" dirty="0" err="1" smtClean="0">
                  <a:ea typeface="08서울남산체 EB" pitchFamily="18" charset="-127"/>
                </a:rPr>
                <a:t>O</a:t>
              </a:r>
              <a:r>
                <a:rPr lang="ko-KR" altLang="en-US" sz="900" dirty="0" smtClean="0"/>
                <a:t>번지</a:t>
              </a:r>
              <a:endParaRPr lang="en-US" altLang="ko-KR" sz="900" dirty="0" smtClean="0"/>
            </a:p>
            <a:p>
              <a:r>
                <a:rPr lang="en-US" altLang="ko-KR" sz="900" dirty="0" smtClean="0"/>
                <a:t>-</a:t>
              </a:r>
              <a:r>
                <a:rPr lang="ko-KR" altLang="en-US" sz="900" dirty="0" smtClean="0"/>
                <a:t>전화번호</a:t>
              </a:r>
              <a:r>
                <a:rPr lang="en-US" altLang="ko-KR" sz="900" dirty="0"/>
                <a:t>:</a:t>
              </a:r>
              <a:endParaRPr lang="ko-KR" altLang="en-US" sz="9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156297" y="2412179"/>
              <a:ext cx="298304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900" dirty="0" smtClean="0"/>
                <a:t>수신</a:t>
              </a:r>
              <a:r>
                <a:rPr lang="en-US" altLang="ko-KR" sz="900" dirty="0" smtClean="0"/>
                <a:t>2(</a:t>
              </a:r>
              <a:r>
                <a:rPr lang="ko-KR" altLang="en-US" sz="900" dirty="0" smtClean="0"/>
                <a:t>신용카드회사</a:t>
              </a:r>
              <a:r>
                <a:rPr lang="en-US" altLang="ko-KR" sz="900" dirty="0" smtClean="0"/>
                <a:t>) : </a:t>
              </a:r>
            </a:p>
            <a:p>
              <a:r>
                <a:rPr lang="ko-KR" altLang="en-US" sz="900" dirty="0" smtClean="0"/>
                <a:t>신용카드로 결제한 경우</a:t>
              </a:r>
              <a:endParaRPr lang="en-US" altLang="ko-KR" sz="900" dirty="0" smtClean="0"/>
            </a:p>
            <a:p>
              <a:r>
                <a:rPr lang="ko-KR" altLang="en-US" sz="900" dirty="0"/>
                <a:t>수 신 </a:t>
              </a:r>
              <a:r>
                <a:rPr lang="en-US" altLang="ko-KR" sz="900" dirty="0"/>
                <a:t>: </a:t>
              </a:r>
              <a:r>
                <a:rPr lang="en-US" altLang="ko-KR" sz="900" dirty="0">
                  <a:ea typeface="08서울남산체 EB" pitchFamily="18" charset="-127"/>
                </a:rPr>
                <a:t>O </a:t>
              </a:r>
              <a:r>
                <a:rPr lang="en-US" altLang="ko-KR" sz="900" dirty="0" err="1">
                  <a:ea typeface="08서울남산체 EB" pitchFamily="18" charset="-127"/>
                </a:rPr>
                <a:t>O</a:t>
              </a:r>
              <a:r>
                <a:rPr lang="en-US" altLang="ko-KR" sz="900" dirty="0">
                  <a:ea typeface="08서울남산체 EB" pitchFamily="18" charset="-127"/>
                </a:rPr>
                <a:t> </a:t>
              </a:r>
              <a:r>
                <a:rPr lang="en-US" altLang="ko-KR" sz="900" dirty="0" err="1">
                  <a:ea typeface="08서울남산체 EB" pitchFamily="18" charset="-127"/>
                </a:rPr>
                <a:t>O</a:t>
              </a:r>
              <a:r>
                <a:rPr lang="en-US" altLang="ko-KR" sz="900" dirty="0">
                  <a:ea typeface="08서울남산체 EB" pitchFamily="18" charset="-127"/>
                </a:rPr>
                <a:t> </a:t>
              </a:r>
              <a:r>
                <a:rPr lang="ko-KR" altLang="en-US" sz="900" dirty="0" smtClean="0"/>
                <a:t>신용카드사 대표이사 귀하</a:t>
              </a:r>
              <a:endParaRPr lang="en-US" altLang="ko-KR" sz="900" dirty="0" smtClean="0"/>
            </a:p>
            <a:p>
              <a:r>
                <a:rPr lang="ko-KR" altLang="en-US" sz="900" dirty="0" smtClean="0"/>
                <a:t>주 소 </a:t>
              </a:r>
              <a:r>
                <a:rPr lang="en-US" altLang="ko-KR" sz="900" dirty="0"/>
                <a:t>: </a:t>
              </a:r>
              <a:r>
                <a:rPr lang="en-US" altLang="ko-KR" sz="900" dirty="0">
                  <a:ea typeface="08서울남산체 EB" pitchFamily="18" charset="-127"/>
                </a:rPr>
                <a:t>O </a:t>
              </a:r>
              <a:r>
                <a:rPr lang="en-US" altLang="ko-KR" sz="900" dirty="0" err="1">
                  <a:ea typeface="08서울남산체 EB" pitchFamily="18" charset="-127"/>
                </a:rPr>
                <a:t>O</a:t>
              </a:r>
              <a:r>
                <a:rPr lang="ko-KR" altLang="en-US" sz="900" dirty="0"/>
                <a:t>시 </a:t>
              </a:r>
              <a:r>
                <a:rPr lang="en-US" altLang="ko-KR" sz="900" dirty="0">
                  <a:ea typeface="08서울남산체 EB" pitchFamily="18" charset="-127"/>
                </a:rPr>
                <a:t>O </a:t>
              </a:r>
              <a:r>
                <a:rPr lang="en-US" altLang="ko-KR" sz="900" dirty="0" err="1">
                  <a:ea typeface="08서울남산체 EB" pitchFamily="18" charset="-127"/>
                </a:rPr>
                <a:t>O</a:t>
              </a:r>
              <a:r>
                <a:rPr lang="ko-KR" altLang="en-US" sz="900" dirty="0"/>
                <a:t>구 </a:t>
              </a:r>
              <a:r>
                <a:rPr lang="en-US" altLang="ko-KR" sz="900" dirty="0">
                  <a:ea typeface="08서울남산체 EB" pitchFamily="18" charset="-127"/>
                </a:rPr>
                <a:t>O </a:t>
              </a:r>
              <a:r>
                <a:rPr lang="en-US" altLang="ko-KR" sz="900" dirty="0" err="1">
                  <a:ea typeface="08서울남산체 EB" pitchFamily="18" charset="-127"/>
                </a:rPr>
                <a:t>O</a:t>
              </a:r>
              <a:r>
                <a:rPr lang="ko-KR" altLang="en-US" sz="900" dirty="0"/>
                <a:t>동 </a:t>
              </a:r>
              <a:r>
                <a:rPr lang="en-US" altLang="ko-KR" sz="900" dirty="0">
                  <a:ea typeface="08서울남산체 EB" pitchFamily="18" charset="-127"/>
                </a:rPr>
                <a:t>O </a:t>
              </a:r>
              <a:r>
                <a:rPr lang="en-US" altLang="ko-KR" sz="900" dirty="0" err="1">
                  <a:ea typeface="08서울남산체 EB" pitchFamily="18" charset="-127"/>
                </a:rPr>
                <a:t>O</a:t>
              </a:r>
              <a:r>
                <a:rPr lang="ko-KR" altLang="en-US" sz="900" dirty="0"/>
                <a:t>번지</a:t>
              </a:r>
              <a:endParaRPr lang="en-US" altLang="ko-KR" sz="900" dirty="0"/>
            </a:p>
            <a:p>
              <a:r>
                <a:rPr lang="ko-KR" altLang="en-US" sz="900" dirty="0" smtClean="0"/>
                <a:t>전화번호</a:t>
              </a:r>
              <a:r>
                <a:rPr lang="en-US" altLang="ko-KR" sz="900" dirty="0"/>
                <a:t>:</a:t>
              </a:r>
              <a:endParaRPr lang="ko-KR" altLang="en-US" sz="900" dirty="0"/>
            </a:p>
            <a:p>
              <a:endParaRPr lang="ko-KR" altLang="en-US" sz="900" dirty="0"/>
            </a:p>
          </p:txBody>
        </p:sp>
        <p:cxnSp>
          <p:nvCxnSpPr>
            <p:cNvPr id="45" name="직선 연결선 44"/>
            <p:cNvCxnSpPr/>
            <p:nvPr/>
          </p:nvCxnSpPr>
          <p:spPr>
            <a:xfrm>
              <a:off x="5160651" y="3416663"/>
              <a:ext cx="414810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5244802" y="3554711"/>
              <a:ext cx="39459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900" dirty="0" smtClean="0"/>
                <a:t>발송인 </a:t>
              </a:r>
              <a:r>
                <a:rPr lang="ko-KR" altLang="en-US" sz="900" dirty="0" err="1" smtClean="0"/>
                <a:t>인적사항</a:t>
              </a:r>
              <a:r>
                <a:rPr lang="en-US" altLang="ko-KR" sz="900" dirty="0" smtClean="0"/>
                <a:t>(</a:t>
              </a:r>
              <a:r>
                <a:rPr lang="ko-KR" altLang="en-US" sz="900" dirty="0" smtClean="0"/>
                <a:t>계약한 소비자</a:t>
              </a:r>
              <a:r>
                <a:rPr lang="en-US" altLang="ko-KR" sz="900" dirty="0" smtClean="0"/>
                <a:t>, </a:t>
              </a:r>
              <a:r>
                <a:rPr lang="ko-KR" altLang="en-US" sz="900" dirty="0" err="1" smtClean="0"/>
                <a:t>계약인이</a:t>
              </a:r>
              <a:r>
                <a:rPr lang="ko-KR" altLang="en-US" sz="900" dirty="0" smtClean="0"/>
                <a:t> 미성년자인 경우 법적 대리인</a:t>
              </a:r>
              <a:r>
                <a:rPr lang="en-US" altLang="ko-KR" sz="900" dirty="0" smtClean="0"/>
                <a:t>)</a:t>
              </a:r>
            </a:p>
            <a:p>
              <a:r>
                <a:rPr lang="en-US" altLang="ko-KR" sz="900" dirty="0" smtClean="0"/>
                <a:t>-</a:t>
              </a:r>
              <a:r>
                <a:rPr lang="ko-KR" altLang="en-US" sz="900" dirty="0" smtClean="0"/>
                <a:t>성 명 </a:t>
              </a:r>
              <a:r>
                <a:rPr lang="en-US" altLang="ko-KR" sz="900" dirty="0" smtClean="0"/>
                <a:t>:</a:t>
              </a:r>
            </a:p>
            <a:p>
              <a:r>
                <a:rPr lang="en-US" altLang="ko-KR" sz="900" dirty="0" smtClean="0"/>
                <a:t>-</a:t>
              </a:r>
              <a:r>
                <a:rPr lang="ko-KR" altLang="en-US" sz="900" dirty="0" smtClean="0"/>
                <a:t>주 소 </a:t>
              </a:r>
              <a:r>
                <a:rPr lang="en-US" altLang="ko-KR" sz="900" dirty="0" smtClean="0"/>
                <a:t>:</a:t>
              </a:r>
            </a:p>
            <a:p>
              <a:r>
                <a:rPr lang="en-US" altLang="ko-KR" sz="900" dirty="0" smtClean="0"/>
                <a:t>-</a:t>
              </a:r>
              <a:r>
                <a:rPr lang="ko-KR" altLang="en-US" sz="900" dirty="0" smtClean="0"/>
                <a:t>전화번호 </a:t>
              </a:r>
              <a:r>
                <a:rPr lang="en-US" altLang="ko-KR" sz="900" dirty="0" smtClean="0"/>
                <a:t>:</a:t>
              </a:r>
              <a:endParaRPr lang="ko-KR" altLang="en-US" sz="900" dirty="0"/>
            </a:p>
          </p:txBody>
        </p:sp>
        <p:cxnSp>
          <p:nvCxnSpPr>
            <p:cNvPr id="47" name="직선 연결선 46"/>
            <p:cNvCxnSpPr/>
            <p:nvPr/>
          </p:nvCxnSpPr>
          <p:spPr>
            <a:xfrm>
              <a:off x="5140055" y="4343413"/>
              <a:ext cx="414810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5165596" y="4425898"/>
              <a:ext cx="4143163" cy="1615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900" dirty="0" smtClean="0"/>
                <a:t>통보내용</a:t>
              </a:r>
              <a:endParaRPr lang="en-US" altLang="ko-KR" sz="900" dirty="0" smtClean="0"/>
            </a:p>
            <a:p>
              <a:endParaRPr lang="en-US" altLang="ko-KR" sz="900" dirty="0"/>
            </a:p>
            <a:p>
              <a:pPr marL="228600" indent="-228600">
                <a:buAutoNum type="arabicPeriod"/>
              </a:pPr>
              <a:r>
                <a:rPr lang="ko-KR" altLang="en-US" sz="900" dirty="0" smtClean="0"/>
                <a:t>본인은 귀사 </a:t>
              </a:r>
              <a:r>
                <a:rPr lang="en-US" altLang="ko-KR" sz="900" dirty="0" smtClean="0"/>
                <a:t>(</a:t>
              </a:r>
              <a:r>
                <a:rPr lang="en-US" altLang="ko-KR" sz="900" dirty="0" smtClean="0">
                  <a:ea typeface="08서울남산체 EB" pitchFamily="18" charset="-127"/>
                </a:rPr>
                <a:t>O </a:t>
              </a:r>
              <a:r>
                <a:rPr lang="en-US" altLang="ko-KR" sz="900" dirty="0" err="1">
                  <a:ea typeface="08서울남산체 EB" pitchFamily="18" charset="-127"/>
                </a:rPr>
                <a:t>O</a:t>
              </a:r>
              <a:r>
                <a:rPr lang="en-US" altLang="ko-KR" sz="900" dirty="0">
                  <a:ea typeface="08서울남산체 EB" pitchFamily="18" charset="-127"/>
                </a:rPr>
                <a:t> </a:t>
              </a:r>
              <a:r>
                <a:rPr lang="en-US" altLang="ko-KR" sz="900" dirty="0" err="1" smtClean="0">
                  <a:ea typeface="08서울남산체 EB" pitchFamily="18" charset="-127"/>
                </a:rPr>
                <a:t>O</a:t>
              </a:r>
              <a:r>
                <a:rPr lang="ko-KR" altLang="en-US" sz="900" dirty="0" smtClean="0"/>
                <a:t>회사</a:t>
              </a:r>
              <a:r>
                <a:rPr lang="en-US" altLang="ko-KR" sz="900" dirty="0" smtClean="0"/>
                <a:t>)</a:t>
              </a:r>
              <a:r>
                <a:rPr lang="ko-KR" altLang="en-US" sz="900" dirty="0" smtClean="0"/>
                <a:t>로부터 다음과 같이 물품을 구매한 바 있습니다</a:t>
              </a:r>
              <a:r>
                <a:rPr lang="en-US" altLang="ko-KR" sz="900" dirty="0" smtClean="0"/>
                <a:t>.</a:t>
              </a:r>
            </a:p>
            <a:p>
              <a:pPr marL="228600" indent="-228600">
                <a:buFont typeface="Arial" panose="020B0604020202020204" pitchFamily="34" charset="0"/>
                <a:buChar char="•"/>
              </a:pPr>
              <a:r>
                <a:rPr lang="ko-KR" altLang="en-US" sz="900" dirty="0" smtClean="0"/>
                <a:t>구매일자 </a:t>
              </a:r>
              <a:r>
                <a:rPr lang="en-US" altLang="ko-KR" sz="900" dirty="0" smtClean="0"/>
                <a:t>:</a:t>
              </a:r>
            </a:p>
            <a:p>
              <a:pPr marL="228600" indent="-228600">
                <a:buFont typeface="Arial" panose="020B0604020202020204" pitchFamily="34" charset="0"/>
                <a:buChar char="•"/>
              </a:pPr>
              <a:r>
                <a:rPr lang="ko-KR" altLang="en-US" sz="900" dirty="0" smtClean="0"/>
                <a:t>구입품목</a:t>
              </a:r>
              <a:r>
                <a:rPr lang="en-US" altLang="ko-KR" sz="900" dirty="0"/>
                <a:t> </a:t>
              </a:r>
              <a:r>
                <a:rPr lang="en-US" altLang="ko-KR" sz="900" dirty="0" smtClean="0"/>
                <a:t>:</a:t>
              </a:r>
            </a:p>
            <a:p>
              <a:pPr marL="228600" indent="-228600">
                <a:buFont typeface="Arial" panose="020B0604020202020204" pitchFamily="34" charset="0"/>
                <a:buChar char="•"/>
              </a:pPr>
              <a:r>
                <a:rPr lang="ko-KR" altLang="en-US" sz="900" dirty="0" smtClean="0"/>
                <a:t>구입금액 </a:t>
              </a:r>
              <a:r>
                <a:rPr lang="en-US" altLang="ko-KR" sz="900" dirty="0" smtClean="0"/>
                <a:t>:</a:t>
              </a:r>
              <a:endParaRPr lang="en-US" altLang="ko-KR" sz="900" dirty="0"/>
            </a:p>
            <a:p>
              <a:pPr marL="228600" indent="-228600">
                <a:buFont typeface="Arial" panose="020B0604020202020204" pitchFamily="34" charset="0"/>
                <a:buChar char="•"/>
              </a:pPr>
              <a:r>
                <a:rPr lang="ko-KR" altLang="en-US" sz="900" dirty="0" err="1" smtClean="0"/>
                <a:t>기지불액</a:t>
              </a:r>
              <a:r>
                <a:rPr lang="ko-KR" altLang="en-US" sz="900" dirty="0" smtClean="0"/>
                <a:t> </a:t>
              </a:r>
              <a:r>
                <a:rPr lang="en-US" altLang="ko-KR" sz="900" dirty="0" smtClean="0"/>
                <a:t>:</a:t>
              </a:r>
            </a:p>
            <a:p>
              <a:endParaRPr lang="en-US" altLang="ko-KR" sz="900" dirty="0"/>
            </a:p>
            <a:p>
              <a:r>
                <a:rPr lang="en-US" altLang="ko-KR" sz="900" dirty="0" smtClean="0"/>
                <a:t>2.    </a:t>
              </a:r>
              <a:r>
                <a:rPr lang="ko-KR" altLang="en-US" sz="900" dirty="0" smtClean="0"/>
                <a:t>본인은 </a:t>
              </a:r>
              <a:r>
                <a:rPr lang="en-US" altLang="ko-KR" sz="900" dirty="0" smtClean="0"/>
                <a:t>(</a:t>
              </a:r>
              <a:r>
                <a:rPr lang="ko-KR" altLang="en-US" sz="900" dirty="0" smtClean="0"/>
                <a:t>할부거래에 관한 법률</a:t>
              </a:r>
              <a:r>
                <a:rPr lang="en-US" altLang="ko-KR" sz="900" dirty="0" smtClean="0"/>
                <a:t>, </a:t>
              </a:r>
              <a:r>
                <a:rPr lang="ko-KR" altLang="en-US" sz="900" dirty="0" smtClean="0"/>
                <a:t>전자상거래 등에서의 소비자보호에 관한 법률</a:t>
              </a:r>
              <a:r>
                <a:rPr lang="en-US" altLang="ko-KR" sz="900" dirty="0" smtClean="0"/>
                <a:t>, </a:t>
              </a:r>
              <a:r>
                <a:rPr lang="ko-KR" altLang="en-US" sz="900" dirty="0" smtClean="0"/>
                <a:t>방문판매 등에 관한 법률</a:t>
              </a:r>
              <a:r>
                <a:rPr lang="en-US" altLang="ko-KR" sz="900" dirty="0" smtClean="0"/>
                <a:t>)</a:t>
              </a:r>
              <a:r>
                <a:rPr lang="ko-KR" altLang="en-US" sz="900" dirty="0" smtClean="0"/>
                <a:t>에 의거하여 년 월 일자로 계약을 철회하고자 하오니 조치하여 주시기 바랍니다</a:t>
              </a:r>
              <a:endParaRPr lang="en-US" altLang="ko-KR" sz="900" dirty="0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7205871" y="5938395"/>
            <a:ext cx="187237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900" dirty="0">
                <a:ea typeface="08서울남산체 EB" pitchFamily="18" charset="-127"/>
              </a:rPr>
              <a:t>O </a:t>
            </a:r>
            <a:r>
              <a:rPr lang="en-US" altLang="ko-KR" sz="900" dirty="0" err="1">
                <a:ea typeface="08서울남산체 EB" pitchFamily="18" charset="-127"/>
              </a:rPr>
              <a:t>O</a:t>
            </a:r>
            <a:r>
              <a:rPr lang="en-US" altLang="ko-KR" sz="900" dirty="0">
                <a:ea typeface="08서울남산체 EB" pitchFamily="18" charset="-127"/>
              </a:rPr>
              <a:t> </a:t>
            </a:r>
            <a:r>
              <a:rPr lang="en-US" altLang="ko-KR" sz="900" dirty="0" err="1" smtClean="0">
                <a:ea typeface="08서울남산체 EB" pitchFamily="18" charset="-127"/>
              </a:rPr>
              <a:t>O</a:t>
            </a:r>
            <a:r>
              <a:rPr lang="en-US" altLang="ko-KR" sz="900" dirty="0">
                <a:ea typeface="08서울남산체 EB" pitchFamily="18" charset="-127"/>
              </a:rPr>
              <a:t> </a:t>
            </a:r>
            <a:r>
              <a:rPr lang="en-US" altLang="ko-KR" sz="900" dirty="0" err="1" smtClean="0">
                <a:ea typeface="08서울남산체 EB" pitchFamily="18" charset="-127"/>
              </a:rPr>
              <a:t>O</a:t>
            </a:r>
            <a:r>
              <a:rPr lang="ko-KR" altLang="en-US" sz="900" dirty="0" smtClean="0"/>
              <a:t>년 </a:t>
            </a:r>
            <a:r>
              <a:rPr lang="en-US" altLang="ko-KR" sz="900" dirty="0">
                <a:ea typeface="08서울남산체 EB" pitchFamily="18" charset="-127"/>
              </a:rPr>
              <a:t>O </a:t>
            </a:r>
            <a:r>
              <a:rPr lang="en-US" altLang="ko-KR" sz="900" dirty="0" err="1">
                <a:ea typeface="08서울남산체 EB" pitchFamily="18" charset="-127"/>
              </a:rPr>
              <a:t>O</a:t>
            </a:r>
            <a:r>
              <a:rPr lang="en-US" altLang="ko-KR" sz="900" dirty="0">
                <a:ea typeface="08서울남산체 EB" pitchFamily="18" charset="-127"/>
              </a:rPr>
              <a:t> </a:t>
            </a:r>
            <a:r>
              <a:rPr lang="ko-KR" altLang="en-US" sz="900" dirty="0" smtClean="0"/>
              <a:t>월  </a:t>
            </a:r>
            <a:r>
              <a:rPr lang="en-US" altLang="ko-KR" sz="900" dirty="0" smtClean="0">
                <a:ea typeface="08서울남산체 EB" pitchFamily="18" charset="-127"/>
              </a:rPr>
              <a:t>O </a:t>
            </a:r>
            <a:r>
              <a:rPr lang="en-US" altLang="ko-KR" sz="900" dirty="0" err="1" smtClean="0">
                <a:ea typeface="08서울남산체 EB" pitchFamily="18" charset="-127"/>
              </a:rPr>
              <a:t>O</a:t>
            </a:r>
            <a:r>
              <a:rPr lang="ko-KR" altLang="en-US" sz="900" dirty="0" smtClean="0"/>
              <a:t>일</a:t>
            </a:r>
            <a:endParaRPr lang="en-US" altLang="ko-KR" sz="900" dirty="0" smtClean="0"/>
          </a:p>
          <a:p>
            <a:pPr algn="r"/>
            <a:r>
              <a:rPr lang="ko-KR" altLang="en-US" sz="900" dirty="0" smtClean="0"/>
              <a:t>발송인 </a:t>
            </a:r>
            <a:r>
              <a:rPr lang="ko-KR" altLang="en-US" sz="900" dirty="0"/>
              <a:t> </a:t>
            </a:r>
            <a:r>
              <a:rPr lang="ko-KR" altLang="en-US" sz="900" dirty="0" smtClean="0"/>
              <a:t>          </a:t>
            </a:r>
            <a:r>
              <a:rPr lang="en-US" altLang="ko-KR" sz="900" dirty="0" smtClean="0"/>
              <a:t>(</a:t>
            </a:r>
            <a:r>
              <a:rPr lang="ko-KR" altLang="en-US" sz="900" dirty="0" smtClean="0"/>
              <a:t>인</a:t>
            </a:r>
            <a:r>
              <a:rPr lang="en-US" altLang="ko-KR" sz="900" dirty="0" smtClean="0"/>
              <a:t>)</a:t>
            </a:r>
          </a:p>
          <a:p>
            <a:pPr algn="r"/>
            <a:r>
              <a:rPr lang="ko-KR" altLang="en-US" sz="900" dirty="0" smtClean="0"/>
              <a:t> </a:t>
            </a:r>
            <a:r>
              <a:rPr lang="en-US" altLang="ko-KR" sz="900" dirty="0" smtClean="0">
                <a:ea typeface="08서울남산체 EB" pitchFamily="18" charset="-127"/>
              </a:rPr>
              <a:t>O</a:t>
            </a:r>
            <a:r>
              <a:rPr lang="en-US" altLang="ko-KR" sz="900" dirty="0">
                <a:ea typeface="08서울남산체 EB" pitchFamily="18" charset="-127"/>
              </a:rPr>
              <a:t> </a:t>
            </a:r>
            <a:r>
              <a:rPr lang="en-US" altLang="ko-KR" sz="900" dirty="0" err="1" smtClean="0">
                <a:ea typeface="08서울남산체 EB" pitchFamily="18" charset="-127"/>
              </a:rPr>
              <a:t>O</a:t>
            </a:r>
            <a:r>
              <a:rPr lang="en-US" altLang="ko-KR" sz="900" dirty="0">
                <a:ea typeface="08서울남산체 EB" pitchFamily="18" charset="-127"/>
              </a:rPr>
              <a:t> </a:t>
            </a:r>
            <a:r>
              <a:rPr lang="en-US" altLang="ko-KR" sz="900" dirty="0" err="1" smtClean="0">
                <a:ea typeface="08서울남산체 EB" pitchFamily="18" charset="-127"/>
              </a:rPr>
              <a:t>O</a:t>
            </a:r>
            <a:r>
              <a:rPr lang="en-US" altLang="ko-KR" sz="900" dirty="0">
                <a:ea typeface="08서울남산체 EB" pitchFamily="18" charset="-127"/>
              </a:rPr>
              <a:t> </a:t>
            </a:r>
            <a:r>
              <a:rPr lang="en-US" altLang="ko-KR" sz="900" dirty="0" err="1">
                <a:ea typeface="08서울남산체 EB" pitchFamily="18" charset="-127"/>
              </a:rPr>
              <a:t>O</a:t>
            </a:r>
            <a:r>
              <a:rPr lang="ko-KR" altLang="en-US" sz="900" dirty="0" smtClean="0"/>
              <a:t> 귀하</a:t>
            </a:r>
            <a:endParaRPr lang="ko-KR" altLang="en-US" sz="900" dirty="0"/>
          </a:p>
        </p:txBody>
      </p:sp>
      <p:sp>
        <p:nvSpPr>
          <p:cNvPr id="41" name="직사각형 40"/>
          <p:cNvSpPr/>
          <p:nvPr/>
        </p:nvSpPr>
        <p:spPr>
          <a:xfrm>
            <a:off x="0" y="0"/>
            <a:ext cx="3043238" cy="6858000"/>
          </a:xfrm>
          <a:prstGeom prst="rect">
            <a:avLst/>
          </a:prstGeom>
          <a:solidFill>
            <a:srgbClr val="1B204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grpSp>
        <p:nvGrpSpPr>
          <p:cNvPr id="42" name="그룹 41"/>
          <p:cNvGrpSpPr/>
          <p:nvPr/>
        </p:nvGrpSpPr>
        <p:grpSpPr>
          <a:xfrm>
            <a:off x="72942" y="1250798"/>
            <a:ext cx="2870284" cy="378618"/>
            <a:chOff x="2393319" y="2095717"/>
            <a:chExt cx="7332338" cy="547255"/>
          </a:xfrm>
          <a:solidFill>
            <a:srgbClr val="00132A"/>
          </a:solidFill>
        </p:grpSpPr>
        <p:sp>
          <p:nvSpPr>
            <p:cNvPr id="43" name="직사각형 42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solidFill>
              <a:srgbClr val="05060B"/>
            </a:solidFill>
            <a:ln>
              <a:solidFill>
                <a:srgbClr val="0506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solidFill>
              <a:srgbClr val="05060B"/>
            </a:solidFill>
            <a:ln>
              <a:solidFill>
                <a:srgbClr val="05060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01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헌법 등이 보장하는 소비자 권리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52" name="그룹 51"/>
          <p:cNvGrpSpPr/>
          <p:nvPr/>
        </p:nvGrpSpPr>
        <p:grpSpPr>
          <a:xfrm>
            <a:off x="72942" y="1765148"/>
            <a:ext cx="2870284" cy="378618"/>
            <a:chOff x="2393319" y="2095717"/>
            <a:chExt cx="7332338" cy="547255"/>
          </a:xfrm>
        </p:grpSpPr>
        <p:sp>
          <p:nvSpPr>
            <p:cNvPr id="53" name="직사각형 52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02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개인정보 보호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55" name="그룹 54"/>
          <p:cNvGrpSpPr/>
          <p:nvPr/>
        </p:nvGrpSpPr>
        <p:grpSpPr>
          <a:xfrm>
            <a:off x="72942" y="2279498"/>
            <a:ext cx="2870284" cy="378618"/>
            <a:chOff x="2393319" y="2095717"/>
            <a:chExt cx="7332338" cy="547255"/>
          </a:xfrm>
        </p:grpSpPr>
        <p:sp>
          <p:nvSpPr>
            <p:cNvPr id="56" name="직사각형 55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03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금융사기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58" name="그룹 57"/>
          <p:cNvGrpSpPr/>
          <p:nvPr/>
        </p:nvGrpSpPr>
        <p:grpSpPr>
          <a:xfrm>
            <a:off x="72942" y="2793848"/>
            <a:ext cx="2870284" cy="378618"/>
            <a:chOff x="2393319" y="2095717"/>
            <a:chExt cx="7332338" cy="547255"/>
          </a:xfrm>
        </p:grpSpPr>
        <p:sp>
          <p:nvSpPr>
            <p:cNvPr id="59" name="직사각형 58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04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건강기능식품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61" name="그룹 60"/>
          <p:cNvGrpSpPr/>
          <p:nvPr/>
        </p:nvGrpSpPr>
        <p:grpSpPr>
          <a:xfrm>
            <a:off x="72942" y="3308198"/>
            <a:ext cx="2870284" cy="378618"/>
            <a:chOff x="2393319" y="2095717"/>
            <a:chExt cx="7332338" cy="547255"/>
          </a:xfrm>
        </p:grpSpPr>
        <p:sp>
          <p:nvSpPr>
            <p:cNvPr id="62" name="직사각형 61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05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상조서비스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64" name="그룹 63"/>
          <p:cNvGrpSpPr/>
          <p:nvPr/>
        </p:nvGrpSpPr>
        <p:grpSpPr>
          <a:xfrm>
            <a:off x="72942" y="3822548"/>
            <a:ext cx="2870284" cy="378618"/>
            <a:chOff x="2393319" y="2095717"/>
            <a:chExt cx="7332338" cy="547255"/>
          </a:xfrm>
        </p:grpSpPr>
        <p:sp>
          <p:nvSpPr>
            <p:cNvPr id="65" name="직사각형 64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06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가정용 의료기기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67" name="그룹 66"/>
          <p:cNvGrpSpPr/>
          <p:nvPr/>
        </p:nvGrpSpPr>
        <p:grpSpPr>
          <a:xfrm>
            <a:off x="72942" y="4336898"/>
            <a:ext cx="2870284" cy="378618"/>
            <a:chOff x="2393319" y="2095717"/>
            <a:chExt cx="7332338" cy="547255"/>
          </a:xfrm>
        </p:grpSpPr>
        <p:sp>
          <p:nvSpPr>
            <p:cNvPr id="68" name="직사각형 67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07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홍보관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0" y="13903"/>
            <a:ext cx="17177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2019 </a:t>
            </a:r>
            <a:r>
              <a:rPr lang="ko-KR" altLang="en-US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취약계층 소비자교육</a:t>
            </a:r>
            <a:endParaRPr lang="ko-KR" altLang="en-US" b="1" dirty="0">
              <a:solidFill>
                <a:schemeClr val="bg2"/>
              </a:solidFill>
              <a:ea typeface="돋움" panose="020B0600000101010101" pitchFamily="50" charset="-127"/>
            </a:endParaRPr>
          </a:p>
        </p:txBody>
      </p:sp>
      <p:sp>
        <p:nvSpPr>
          <p:cNvPr id="71" name="직사각형 70"/>
          <p:cNvSpPr/>
          <p:nvPr/>
        </p:nvSpPr>
        <p:spPr>
          <a:xfrm>
            <a:off x="0" y="1248998"/>
            <a:ext cx="72942" cy="378618"/>
          </a:xfrm>
          <a:prstGeom prst="rect">
            <a:avLst/>
          </a:prstGeom>
          <a:solidFill>
            <a:srgbClr val="7DD4E5"/>
          </a:solidFill>
          <a:ln>
            <a:solidFill>
              <a:srgbClr val="7DD4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481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/>
          <p:cNvSpPr/>
          <p:nvPr/>
        </p:nvSpPr>
        <p:spPr>
          <a:xfrm>
            <a:off x="3040249" y="669558"/>
            <a:ext cx="9148762" cy="6196263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3043238" cy="6858000"/>
          </a:xfrm>
          <a:prstGeom prst="rect">
            <a:avLst/>
          </a:prstGeom>
          <a:solidFill>
            <a:srgbClr val="1B204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grpSp>
        <p:nvGrpSpPr>
          <p:cNvPr id="3" name="그룹 2"/>
          <p:cNvGrpSpPr/>
          <p:nvPr/>
        </p:nvGrpSpPr>
        <p:grpSpPr>
          <a:xfrm>
            <a:off x="72942" y="1250798"/>
            <a:ext cx="2870284" cy="378618"/>
            <a:chOff x="2393319" y="2095717"/>
            <a:chExt cx="7332338" cy="547255"/>
          </a:xfrm>
          <a:solidFill>
            <a:srgbClr val="00132A"/>
          </a:solidFill>
        </p:grpSpPr>
        <p:sp>
          <p:nvSpPr>
            <p:cNvPr id="5" name="직사각형 4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solidFill>
              <a:srgbClr val="05060B"/>
            </a:solidFill>
            <a:ln>
              <a:solidFill>
                <a:srgbClr val="0506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solidFill>
              <a:srgbClr val="05060B"/>
            </a:solidFill>
            <a:ln>
              <a:solidFill>
                <a:srgbClr val="05060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01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헌법 등이 보장하는 소비자 권리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72942" y="1765148"/>
            <a:ext cx="2870284" cy="378618"/>
            <a:chOff x="2393319" y="2095717"/>
            <a:chExt cx="7332338" cy="547255"/>
          </a:xfrm>
        </p:grpSpPr>
        <p:sp>
          <p:nvSpPr>
            <p:cNvPr id="8" name="직사각형 7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02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개인정보 보호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72942" y="2279498"/>
            <a:ext cx="2870284" cy="378618"/>
            <a:chOff x="2393319" y="2095717"/>
            <a:chExt cx="7332338" cy="547255"/>
          </a:xfrm>
        </p:grpSpPr>
        <p:sp>
          <p:nvSpPr>
            <p:cNvPr id="11" name="직사각형 10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03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금융사기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72942" y="2793848"/>
            <a:ext cx="2870284" cy="378618"/>
            <a:chOff x="2393319" y="2095717"/>
            <a:chExt cx="7332338" cy="547255"/>
          </a:xfrm>
        </p:grpSpPr>
        <p:sp>
          <p:nvSpPr>
            <p:cNvPr id="14" name="직사각형 13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04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건강기능식품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72942" y="3308198"/>
            <a:ext cx="2870284" cy="378618"/>
            <a:chOff x="2393319" y="2095717"/>
            <a:chExt cx="7332338" cy="547255"/>
          </a:xfrm>
        </p:grpSpPr>
        <p:sp>
          <p:nvSpPr>
            <p:cNvPr id="17" name="직사각형 16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05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상조서비스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72942" y="3822548"/>
            <a:ext cx="2870284" cy="378618"/>
            <a:chOff x="2393319" y="2095717"/>
            <a:chExt cx="7332338" cy="547255"/>
          </a:xfrm>
        </p:grpSpPr>
        <p:sp>
          <p:nvSpPr>
            <p:cNvPr id="20" name="직사각형 19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06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가정용 의료기기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72942" y="4336898"/>
            <a:ext cx="2870284" cy="378618"/>
            <a:chOff x="2393319" y="2095717"/>
            <a:chExt cx="7332338" cy="547255"/>
          </a:xfrm>
        </p:grpSpPr>
        <p:sp>
          <p:nvSpPr>
            <p:cNvPr id="23" name="직사각형 22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07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홍보관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13903"/>
            <a:ext cx="17177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2019 </a:t>
            </a:r>
            <a:r>
              <a:rPr lang="ko-KR" altLang="en-US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취약계층 소비자교육</a:t>
            </a:r>
            <a:endParaRPr lang="ko-KR" altLang="en-US" b="1" dirty="0">
              <a:solidFill>
                <a:schemeClr val="bg2"/>
              </a:solidFill>
              <a:ea typeface="돋움" panose="020B0600000101010101" pitchFamily="50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0" y="1248998"/>
            <a:ext cx="72942" cy="378618"/>
          </a:xfrm>
          <a:prstGeom prst="rect">
            <a:avLst/>
          </a:prstGeom>
          <a:solidFill>
            <a:srgbClr val="7DD4E5"/>
          </a:solidFill>
          <a:ln>
            <a:solidFill>
              <a:srgbClr val="7DD4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3188370" y="86095"/>
            <a:ext cx="72791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00" b="1" dirty="0" smtClean="0">
                <a:solidFill>
                  <a:schemeClr val="bg1">
                    <a:lumMod val="50000"/>
                  </a:schemeClr>
                </a:solidFill>
              </a:rPr>
              <a:t>1.3. </a:t>
            </a:r>
            <a:r>
              <a:rPr lang="ko-KR" altLang="en-US" sz="2600" b="1" dirty="0" smtClean="0">
                <a:solidFill>
                  <a:schemeClr val="bg1">
                    <a:lumMod val="50000"/>
                  </a:schemeClr>
                </a:solidFill>
              </a:rPr>
              <a:t>내용증명 우편제도</a:t>
            </a:r>
            <a:endParaRPr lang="ko-KR" altLang="en-US" sz="2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텍스트 개체 틀 2"/>
          <p:cNvSpPr txBox="1">
            <a:spLocks/>
          </p:cNvSpPr>
          <p:nvPr/>
        </p:nvSpPr>
        <p:spPr>
          <a:xfrm>
            <a:off x="3421243" y="833864"/>
            <a:ext cx="5681814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ko-KR" altLang="en-US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내용증명 작성방법 </a:t>
            </a:r>
            <a:r>
              <a:rPr lang="en-US" altLang="ko-KR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- </a:t>
            </a:r>
            <a:r>
              <a:rPr lang="ko-KR" altLang="en-US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오프라인</a:t>
            </a:r>
            <a:endParaRPr lang="ko-KR" altLang="en-US" sz="2400" b="1" dirty="0">
              <a:solidFill>
                <a:srgbClr val="1B2040"/>
              </a:solidFill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</p:txBody>
      </p:sp>
      <p:sp>
        <p:nvSpPr>
          <p:cNvPr id="33" name="Rectangle 9"/>
          <p:cNvSpPr/>
          <p:nvPr/>
        </p:nvSpPr>
        <p:spPr bwMode="auto">
          <a:xfrm>
            <a:off x="3914188" y="1802020"/>
            <a:ext cx="7247144" cy="1346977"/>
          </a:xfrm>
          <a:prstGeom prst="rect">
            <a:avLst/>
          </a:prstGeom>
          <a:solidFill>
            <a:srgbClr val="1B2040">
              <a:alpha val="22000"/>
            </a:srgbClr>
          </a:solidFill>
          <a:ln w="3175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defTabSz="1128364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2000" kern="0" dirty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grpSp>
        <p:nvGrpSpPr>
          <p:cNvPr id="35" name="그룹 34"/>
          <p:cNvGrpSpPr/>
          <p:nvPr/>
        </p:nvGrpSpPr>
        <p:grpSpPr>
          <a:xfrm>
            <a:off x="3920284" y="3253465"/>
            <a:ext cx="7241313" cy="1362054"/>
            <a:chOff x="1594222" y="2786350"/>
            <a:chExt cx="7168778" cy="1033463"/>
          </a:xfrm>
          <a:solidFill>
            <a:srgbClr val="1B2040">
              <a:alpha val="22000"/>
            </a:srgbClr>
          </a:solidFill>
        </p:grpSpPr>
        <p:sp>
          <p:nvSpPr>
            <p:cNvPr id="36" name="Rectangle 9"/>
            <p:cNvSpPr/>
            <p:nvPr/>
          </p:nvSpPr>
          <p:spPr bwMode="auto">
            <a:xfrm>
              <a:off x="1594222" y="2786350"/>
              <a:ext cx="7168778" cy="1033463"/>
            </a:xfrm>
            <a:prstGeom prst="rect">
              <a:avLst/>
            </a:prstGeom>
            <a:grpFill/>
            <a:ln w="3175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defTabSz="1128364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2000" kern="0" dirty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37" name="직사각형 36"/>
            <p:cNvSpPr/>
            <p:nvPr/>
          </p:nvSpPr>
          <p:spPr bwMode="auto">
            <a:xfrm>
              <a:off x="1872357" y="3168751"/>
              <a:ext cx="6639020" cy="276999"/>
            </a:xfrm>
            <a:prstGeom prst="rect">
              <a:avLst/>
            </a:prstGeom>
            <a:noFill/>
            <a:ln w="25400" algn="ctr">
              <a:noFill/>
              <a:round/>
              <a:headEnd/>
              <a:tailEnd/>
            </a:ln>
            <a:effectLst>
              <a:outerShdw sx="1000" sy="1000" algn="tl" rotWithShape="0">
                <a:prstClr val="black"/>
              </a:outerShdw>
            </a:effectLst>
            <a:scene3d>
              <a:camera prst="orthographicFront"/>
              <a:lightRig rig="threePt" dir="t"/>
            </a:scene3d>
          </p:spPr>
          <p:txBody>
            <a:bodyPr wrap="square" lIns="0" tIns="0" rIns="0" bIns="0" anchor="ctr">
              <a:spAutoFit/>
              <a:sp3d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4F81BD"/>
                </a:buClr>
                <a:buSzPct val="60000"/>
                <a:defRPr/>
              </a:pPr>
              <a:endParaRPr lang="ko-KR" altLang="en-US" b="1" spc="-150" dirty="0">
                <a:ea typeface="나눔스퀘어" panose="020B0600000101010101" pitchFamily="50" charset="-127"/>
              </a:endParaRPr>
            </a:p>
          </p:txBody>
        </p:sp>
      </p:grpSp>
      <p:pic>
        <p:nvPicPr>
          <p:cNvPr id="52" name="그림 5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70"/>
          <a:stretch/>
        </p:blipFill>
        <p:spPr>
          <a:xfrm>
            <a:off x="9900323" y="6361622"/>
            <a:ext cx="2120506" cy="35338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576083" y="2032318"/>
            <a:ext cx="6347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계약서 및 상품을 받거나 또는 판매자의 주소를 안 날로부터 </a:t>
            </a:r>
            <a:r>
              <a:rPr lang="en-US" altLang="ko-KR" b="1" dirty="0" smtClean="0">
                <a:solidFill>
                  <a:srgbClr val="FF0000"/>
                </a:solidFill>
              </a:rPr>
              <a:t>14</a:t>
            </a:r>
            <a:r>
              <a:rPr lang="ko-KR" altLang="en-US" b="1" dirty="0" smtClean="0">
                <a:solidFill>
                  <a:srgbClr val="FF0000"/>
                </a:solidFill>
              </a:rPr>
              <a:t>일 이내</a:t>
            </a:r>
            <a:r>
              <a:rPr lang="ko-KR" altLang="en-US" b="1" dirty="0" smtClean="0"/>
              <a:t>에 보내야 함</a:t>
            </a:r>
            <a:endParaRPr lang="en-US" altLang="ko-KR" b="1" dirty="0" smtClean="0"/>
          </a:p>
          <a:p>
            <a:r>
              <a:rPr lang="en-US" altLang="ko-KR" b="1" dirty="0" smtClean="0"/>
              <a:t>(</a:t>
            </a:r>
            <a:r>
              <a:rPr lang="ko-KR" altLang="en-US" b="1" dirty="0" smtClean="0"/>
              <a:t>단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내용증명 우편을 발송한 날까지 포함</a:t>
            </a:r>
            <a:r>
              <a:rPr lang="en-US" altLang="ko-KR" b="1" dirty="0" smtClean="0"/>
              <a:t>)</a:t>
            </a:r>
            <a:endParaRPr lang="ko-KR" altLang="en-US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4546507" y="3478269"/>
            <a:ext cx="63609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</a:rPr>
              <a:t>내용증명서 </a:t>
            </a:r>
            <a:r>
              <a:rPr lang="en-US" altLang="ko-KR" b="1" dirty="0" smtClean="0">
                <a:solidFill>
                  <a:srgbClr val="FF0000"/>
                </a:solidFill>
              </a:rPr>
              <a:t>3</a:t>
            </a:r>
            <a:r>
              <a:rPr lang="ko-KR" altLang="en-US" b="1" dirty="0" smtClean="0">
                <a:solidFill>
                  <a:srgbClr val="FF0000"/>
                </a:solidFill>
              </a:rPr>
              <a:t>부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신용카드 결제인 경우 </a:t>
            </a:r>
            <a:r>
              <a:rPr lang="en-US" altLang="ko-KR" b="1" dirty="0" smtClean="0"/>
              <a:t>4</a:t>
            </a:r>
            <a:r>
              <a:rPr lang="ko-KR" altLang="en-US" b="1" dirty="0" smtClean="0"/>
              <a:t>부</a:t>
            </a:r>
            <a:r>
              <a:rPr lang="en-US" altLang="ko-KR" b="1" dirty="0" smtClean="0"/>
              <a:t>)</a:t>
            </a:r>
            <a:r>
              <a:rPr lang="ko-KR" altLang="en-US" b="1" dirty="0" smtClean="0"/>
              <a:t>를 작성하여 </a:t>
            </a:r>
            <a:r>
              <a:rPr lang="ko-KR" altLang="en-US" b="1" dirty="0" err="1" smtClean="0"/>
              <a:t>판매자에게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1</a:t>
            </a:r>
            <a:r>
              <a:rPr lang="ko-KR" altLang="en-US" b="1" dirty="0" smtClean="0"/>
              <a:t>부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신용카드사에 </a:t>
            </a:r>
            <a:r>
              <a:rPr lang="en-US" altLang="ko-KR" b="1" dirty="0" smtClean="0"/>
              <a:t>1</a:t>
            </a:r>
            <a:r>
              <a:rPr lang="ko-KR" altLang="en-US" b="1" dirty="0" smtClean="0"/>
              <a:t>부를 발송하고 나머지는 소비자와 우체국이 각각 </a:t>
            </a:r>
            <a:r>
              <a:rPr lang="en-US" altLang="ko-KR" b="1" dirty="0" smtClean="0"/>
              <a:t>1</a:t>
            </a:r>
            <a:r>
              <a:rPr lang="ko-KR" altLang="en-US" b="1" dirty="0" smtClean="0"/>
              <a:t>부씩 보관함</a:t>
            </a:r>
            <a:endParaRPr lang="ko-KR" altLang="en-US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3996615" y="3230144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>
                <a:solidFill>
                  <a:srgbClr val="222952"/>
                </a:solidFill>
              </a:rPr>
              <a:t>2</a:t>
            </a:r>
            <a:endParaRPr lang="ko-KR" altLang="en-US" sz="3600" b="1" dirty="0">
              <a:solidFill>
                <a:srgbClr val="222952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982428" y="1785095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rgbClr val="222952"/>
                </a:solidFill>
              </a:rPr>
              <a:t>1</a:t>
            </a:r>
            <a:endParaRPr lang="ko-KR" altLang="en-US" sz="3600" b="1" dirty="0">
              <a:solidFill>
                <a:srgbClr val="222952"/>
              </a:solidFill>
            </a:endParaRPr>
          </a:p>
        </p:txBody>
      </p:sp>
      <p:grpSp>
        <p:nvGrpSpPr>
          <p:cNvPr id="43" name="그룹 42"/>
          <p:cNvGrpSpPr/>
          <p:nvPr/>
        </p:nvGrpSpPr>
        <p:grpSpPr>
          <a:xfrm>
            <a:off x="3911320" y="4737124"/>
            <a:ext cx="7241313" cy="1131501"/>
            <a:chOff x="1594222" y="2786350"/>
            <a:chExt cx="7168778" cy="1033463"/>
          </a:xfrm>
          <a:solidFill>
            <a:srgbClr val="1B2040">
              <a:alpha val="22000"/>
            </a:srgbClr>
          </a:solidFill>
        </p:grpSpPr>
        <p:sp>
          <p:nvSpPr>
            <p:cNvPr id="44" name="Rectangle 9"/>
            <p:cNvSpPr/>
            <p:nvPr/>
          </p:nvSpPr>
          <p:spPr bwMode="auto">
            <a:xfrm>
              <a:off x="1594222" y="2786350"/>
              <a:ext cx="7168778" cy="1033463"/>
            </a:xfrm>
            <a:prstGeom prst="rect">
              <a:avLst/>
            </a:prstGeom>
            <a:grpFill/>
            <a:ln w="3175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defTabSz="1128364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2000" kern="0" dirty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45" name="직사각형 44"/>
            <p:cNvSpPr/>
            <p:nvPr/>
          </p:nvSpPr>
          <p:spPr bwMode="auto">
            <a:xfrm>
              <a:off x="1872357" y="3168751"/>
              <a:ext cx="6639020" cy="276999"/>
            </a:xfrm>
            <a:prstGeom prst="rect">
              <a:avLst/>
            </a:prstGeom>
            <a:noFill/>
            <a:ln w="25400" algn="ctr">
              <a:noFill/>
              <a:round/>
              <a:headEnd/>
              <a:tailEnd/>
            </a:ln>
            <a:effectLst>
              <a:outerShdw sx="1000" sy="1000" algn="tl" rotWithShape="0">
                <a:prstClr val="black"/>
              </a:outerShdw>
            </a:effectLst>
            <a:scene3d>
              <a:camera prst="orthographicFront"/>
              <a:lightRig rig="threePt" dir="t"/>
            </a:scene3d>
          </p:spPr>
          <p:txBody>
            <a:bodyPr wrap="square" lIns="0" tIns="0" rIns="0" bIns="0" anchor="ctr">
              <a:spAutoFit/>
              <a:sp3d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4F81BD"/>
                </a:buClr>
                <a:buSzPct val="60000"/>
                <a:defRPr/>
              </a:pPr>
              <a:endParaRPr lang="ko-KR" altLang="en-US" b="1" spc="-150" dirty="0">
                <a:ea typeface="나눔스퀘어" panose="020B0600000101010101" pitchFamily="50" charset="-127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4537543" y="4961928"/>
            <a:ext cx="6360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향후 분쟁이 생길 때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우체국에서 </a:t>
            </a:r>
            <a:r>
              <a:rPr lang="ko-KR" altLang="en-US" b="1" dirty="0" smtClean="0">
                <a:solidFill>
                  <a:srgbClr val="FF0000"/>
                </a:solidFill>
              </a:rPr>
              <a:t>청약철회 내용을 증명</a:t>
            </a:r>
            <a:r>
              <a:rPr lang="ko-KR" altLang="en-US" b="1" dirty="0" smtClean="0"/>
              <a:t>하는데</a:t>
            </a:r>
            <a:r>
              <a:rPr lang="ko-KR" altLang="en-US" b="1" dirty="0"/>
              <a:t> </a:t>
            </a:r>
            <a:r>
              <a:rPr lang="ko-KR" altLang="en-US" b="1" dirty="0" smtClean="0"/>
              <a:t>활용할 수 있음</a:t>
            </a:r>
            <a:endParaRPr lang="en-US" altLang="ko-KR" b="1" dirty="0" smtClean="0"/>
          </a:p>
        </p:txBody>
      </p:sp>
      <p:sp>
        <p:nvSpPr>
          <p:cNvPr id="47" name="TextBox 46"/>
          <p:cNvSpPr txBox="1"/>
          <p:nvPr/>
        </p:nvSpPr>
        <p:spPr>
          <a:xfrm>
            <a:off x="3987651" y="4713803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>
                <a:solidFill>
                  <a:srgbClr val="222952"/>
                </a:solidFill>
              </a:rPr>
              <a:t>3</a:t>
            </a:r>
            <a:endParaRPr lang="ko-KR" altLang="en-US" sz="3600" b="1" dirty="0">
              <a:solidFill>
                <a:srgbClr val="2229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08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70"/>
          <a:stretch/>
        </p:blipFill>
        <p:spPr>
          <a:xfrm>
            <a:off x="9900323" y="6361622"/>
            <a:ext cx="2120506" cy="35338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6760087"/>
            <a:ext cx="12192000" cy="97913"/>
          </a:xfrm>
          <a:prstGeom prst="rect">
            <a:avLst/>
          </a:prstGeom>
          <a:solidFill>
            <a:srgbClr val="1B204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 dirty="0">
              <a:latin typeface="+mj-lt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873292" y="1394503"/>
            <a:ext cx="2517858" cy="133422"/>
          </a:xfrm>
          <a:prstGeom prst="rect">
            <a:avLst/>
          </a:prstGeom>
          <a:solidFill>
            <a:srgbClr val="1B204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71924" y="721481"/>
            <a:ext cx="4038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HY견고딕" panose="02030600000101010101" pitchFamily="18" charset="-127"/>
              </a:rPr>
              <a:t>Contents</a:t>
            </a:r>
            <a:endParaRPr lang="ko-KR" altLang="en-US" sz="360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HY견고딕" panose="02030600000101010101" pitchFamily="18" charset="-127"/>
            </a:endParaRPr>
          </a:p>
        </p:txBody>
      </p:sp>
      <p:grpSp>
        <p:nvGrpSpPr>
          <p:cNvPr id="30" name="그룹 29"/>
          <p:cNvGrpSpPr/>
          <p:nvPr/>
        </p:nvGrpSpPr>
        <p:grpSpPr>
          <a:xfrm>
            <a:off x="3349542" y="1955647"/>
            <a:ext cx="5489658" cy="410688"/>
            <a:chOff x="2393319" y="2095717"/>
            <a:chExt cx="7332338" cy="547255"/>
          </a:xfrm>
        </p:grpSpPr>
        <p:sp>
          <p:nvSpPr>
            <p:cNvPr id="31" name="직사각형 30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>
                <a:latin typeface="+mj-lt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571443" y="2143208"/>
              <a:ext cx="6855304" cy="492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01 / </a:t>
              </a:r>
              <a:r>
                <a:rPr lang="ko-KR" altLang="en-US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헌법 등이 보장하는 소비자 권리</a:t>
              </a:r>
              <a:r>
                <a:rPr lang="en-US" altLang="ko-KR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</a:t>
              </a:r>
              <a:endParaRPr lang="ko-KR" altLang="en-US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48" name="그룹 47"/>
          <p:cNvGrpSpPr/>
          <p:nvPr/>
        </p:nvGrpSpPr>
        <p:grpSpPr>
          <a:xfrm>
            <a:off x="3349542" y="2469997"/>
            <a:ext cx="5489658" cy="410688"/>
            <a:chOff x="2393319" y="2095717"/>
            <a:chExt cx="7332338" cy="547255"/>
          </a:xfrm>
        </p:grpSpPr>
        <p:sp>
          <p:nvSpPr>
            <p:cNvPr id="49" name="직사각형 48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>
                <a:latin typeface="+mj-lt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571443" y="2143208"/>
              <a:ext cx="6855304" cy="492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02 / </a:t>
              </a:r>
              <a:r>
                <a:rPr lang="ko-KR" altLang="en-US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개인정보 보호</a:t>
              </a:r>
              <a:endParaRPr lang="ko-KR" altLang="en-US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51" name="그룹 50"/>
          <p:cNvGrpSpPr/>
          <p:nvPr/>
        </p:nvGrpSpPr>
        <p:grpSpPr>
          <a:xfrm>
            <a:off x="3349542" y="2984347"/>
            <a:ext cx="5489658" cy="410688"/>
            <a:chOff x="2393319" y="2095717"/>
            <a:chExt cx="7332338" cy="547255"/>
          </a:xfrm>
        </p:grpSpPr>
        <p:sp>
          <p:nvSpPr>
            <p:cNvPr id="52" name="직사각형 51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>
                <a:latin typeface="+mj-lt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571443" y="2143208"/>
              <a:ext cx="6855304" cy="492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03 / </a:t>
              </a:r>
              <a:r>
                <a:rPr lang="ko-KR" altLang="en-US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금융사기</a:t>
              </a:r>
              <a:endParaRPr lang="ko-KR" altLang="en-US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54" name="그룹 53"/>
          <p:cNvGrpSpPr/>
          <p:nvPr/>
        </p:nvGrpSpPr>
        <p:grpSpPr>
          <a:xfrm>
            <a:off x="3349542" y="3498697"/>
            <a:ext cx="5489658" cy="410688"/>
            <a:chOff x="2393319" y="2095717"/>
            <a:chExt cx="7332338" cy="547255"/>
          </a:xfrm>
        </p:grpSpPr>
        <p:sp>
          <p:nvSpPr>
            <p:cNvPr id="55" name="직사각형 54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>
                <a:latin typeface="+mj-lt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571443" y="2143208"/>
              <a:ext cx="6855304" cy="492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04 / </a:t>
              </a:r>
              <a:r>
                <a:rPr lang="ko-KR" altLang="en-US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건강기능식품</a:t>
              </a:r>
              <a:endParaRPr lang="ko-KR" altLang="en-US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57" name="그룹 56"/>
          <p:cNvGrpSpPr/>
          <p:nvPr/>
        </p:nvGrpSpPr>
        <p:grpSpPr>
          <a:xfrm>
            <a:off x="3349542" y="4013047"/>
            <a:ext cx="5489658" cy="410688"/>
            <a:chOff x="2393319" y="2095717"/>
            <a:chExt cx="7332338" cy="547255"/>
          </a:xfrm>
        </p:grpSpPr>
        <p:sp>
          <p:nvSpPr>
            <p:cNvPr id="58" name="직사각형 57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>
                <a:latin typeface="+mj-lt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571443" y="2143208"/>
              <a:ext cx="6855304" cy="492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05 / </a:t>
              </a:r>
              <a:r>
                <a:rPr lang="ko-KR" altLang="en-US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상조서비스</a:t>
              </a:r>
              <a:endParaRPr lang="ko-KR" altLang="en-US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60" name="그룹 59"/>
          <p:cNvGrpSpPr/>
          <p:nvPr/>
        </p:nvGrpSpPr>
        <p:grpSpPr>
          <a:xfrm>
            <a:off x="3349542" y="4527397"/>
            <a:ext cx="5489658" cy="410688"/>
            <a:chOff x="2393319" y="2095717"/>
            <a:chExt cx="7332338" cy="547255"/>
          </a:xfrm>
        </p:grpSpPr>
        <p:sp>
          <p:nvSpPr>
            <p:cNvPr id="61" name="직사각형 60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>
                <a:latin typeface="+mj-lt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571443" y="2143208"/>
              <a:ext cx="6855304" cy="492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06 / </a:t>
              </a:r>
              <a:r>
                <a:rPr lang="ko-KR" altLang="en-US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가정용 의료기기</a:t>
              </a:r>
              <a:endParaRPr lang="ko-KR" altLang="en-US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63" name="그룹 62"/>
          <p:cNvGrpSpPr/>
          <p:nvPr/>
        </p:nvGrpSpPr>
        <p:grpSpPr>
          <a:xfrm>
            <a:off x="3349542" y="5041747"/>
            <a:ext cx="5489658" cy="410688"/>
            <a:chOff x="2393319" y="2095717"/>
            <a:chExt cx="7332338" cy="547255"/>
          </a:xfrm>
        </p:grpSpPr>
        <p:sp>
          <p:nvSpPr>
            <p:cNvPr id="64" name="직사각형 63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>
                <a:latin typeface="+mj-lt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571443" y="2143208"/>
              <a:ext cx="6855304" cy="492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07 / </a:t>
              </a:r>
              <a:r>
                <a:rPr lang="ko-KR" altLang="en-US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홍보관</a:t>
              </a:r>
              <a:endParaRPr lang="ko-KR" altLang="en-US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68" name="직사각형 67"/>
          <p:cNvSpPr/>
          <p:nvPr/>
        </p:nvSpPr>
        <p:spPr>
          <a:xfrm>
            <a:off x="3348449" y="1958640"/>
            <a:ext cx="45719" cy="410688"/>
          </a:xfrm>
          <a:prstGeom prst="rect">
            <a:avLst/>
          </a:prstGeom>
          <a:solidFill>
            <a:srgbClr val="7DD4E5"/>
          </a:solidFill>
          <a:ln>
            <a:solidFill>
              <a:srgbClr val="7DD4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직사각형 68"/>
          <p:cNvSpPr/>
          <p:nvPr/>
        </p:nvSpPr>
        <p:spPr>
          <a:xfrm>
            <a:off x="3348449" y="2472440"/>
            <a:ext cx="45719" cy="410688"/>
          </a:xfrm>
          <a:prstGeom prst="rect">
            <a:avLst/>
          </a:prstGeom>
          <a:solidFill>
            <a:srgbClr val="7DD4E5"/>
          </a:solidFill>
          <a:ln>
            <a:solidFill>
              <a:srgbClr val="7DD4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직사각형 69"/>
          <p:cNvSpPr/>
          <p:nvPr/>
        </p:nvSpPr>
        <p:spPr>
          <a:xfrm>
            <a:off x="3348449" y="2986243"/>
            <a:ext cx="45719" cy="410688"/>
          </a:xfrm>
          <a:prstGeom prst="rect">
            <a:avLst/>
          </a:prstGeom>
          <a:solidFill>
            <a:srgbClr val="7DD4E5"/>
          </a:solidFill>
          <a:ln>
            <a:solidFill>
              <a:srgbClr val="7DD4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직사각형 70"/>
          <p:cNvSpPr/>
          <p:nvPr/>
        </p:nvSpPr>
        <p:spPr>
          <a:xfrm>
            <a:off x="3348449" y="3500055"/>
            <a:ext cx="45719" cy="410688"/>
          </a:xfrm>
          <a:prstGeom prst="rect">
            <a:avLst/>
          </a:prstGeom>
          <a:solidFill>
            <a:srgbClr val="7DD4E5"/>
          </a:solidFill>
          <a:ln>
            <a:solidFill>
              <a:srgbClr val="7DD4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직사각형 71"/>
          <p:cNvSpPr/>
          <p:nvPr/>
        </p:nvSpPr>
        <p:spPr>
          <a:xfrm>
            <a:off x="3348449" y="5041485"/>
            <a:ext cx="45719" cy="410688"/>
          </a:xfrm>
          <a:prstGeom prst="rect">
            <a:avLst/>
          </a:prstGeom>
          <a:solidFill>
            <a:srgbClr val="7DD4E5"/>
          </a:solidFill>
          <a:ln>
            <a:solidFill>
              <a:srgbClr val="7DD4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직사각형 72"/>
          <p:cNvSpPr/>
          <p:nvPr/>
        </p:nvSpPr>
        <p:spPr>
          <a:xfrm>
            <a:off x="3348449" y="4013863"/>
            <a:ext cx="45719" cy="410688"/>
          </a:xfrm>
          <a:prstGeom prst="rect">
            <a:avLst/>
          </a:prstGeom>
          <a:solidFill>
            <a:srgbClr val="7DD4E5"/>
          </a:solidFill>
          <a:ln>
            <a:solidFill>
              <a:srgbClr val="7DD4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직사각형 73"/>
          <p:cNvSpPr/>
          <p:nvPr/>
        </p:nvSpPr>
        <p:spPr>
          <a:xfrm>
            <a:off x="3348449" y="4523295"/>
            <a:ext cx="45719" cy="410688"/>
          </a:xfrm>
          <a:prstGeom prst="rect">
            <a:avLst/>
          </a:prstGeom>
          <a:solidFill>
            <a:srgbClr val="7DD4E5"/>
          </a:solidFill>
          <a:ln>
            <a:solidFill>
              <a:srgbClr val="7DD4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413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/>
          <p:cNvSpPr/>
          <p:nvPr/>
        </p:nvSpPr>
        <p:spPr>
          <a:xfrm>
            <a:off x="3040249" y="669558"/>
            <a:ext cx="9148762" cy="6196263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3043238" cy="6858000"/>
          </a:xfrm>
          <a:prstGeom prst="rect">
            <a:avLst/>
          </a:prstGeom>
          <a:solidFill>
            <a:srgbClr val="1B204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grpSp>
        <p:nvGrpSpPr>
          <p:cNvPr id="3" name="그룹 2"/>
          <p:cNvGrpSpPr/>
          <p:nvPr/>
        </p:nvGrpSpPr>
        <p:grpSpPr>
          <a:xfrm>
            <a:off x="72942" y="1250798"/>
            <a:ext cx="2870284" cy="378618"/>
            <a:chOff x="2393319" y="2095717"/>
            <a:chExt cx="7332338" cy="547255"/>
          </a:xfrm>
          <a:solidFill>
            <a:srgbClr val="00132A"/>
          </a:solidFill>
        </p:grpSpPr>
        <p:sp>
          <p:nvSpPr>
            <p:cNvPr id="5" name="직사각형 4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solidFill>
              <a:srgbClr val="05060B"/>
            </a:solidFill>
            <a:ln>
              <a:solidFill>
                <a:srgbClr val="0506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solidFill>
              <a:srgbClr val="05060B"/>
            </a:solidFill>
            <a:ln>
              <a:solidFill>
                <a:srgbClr val="05060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01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헌법 등이 보장하는 소비자 권리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72942" y="1765148"/>
            <a:ext cx="2870284" cy="378618"/>
            <a:chOff x="2393319" y="2095717"/>
            <a:chExt cx="7332338" cy="547255"/>
          </a:xfrm>
        </p:grpSpPr>
        <p:sp>
          <p:nvSpPr>
            <p:cNvPr id="8" name="직사각형 7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02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개인정보 보호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72942" y="2279498"/>
            <a:ext cx="2870284" cy="378618"/>
            <a:chOff x="2393319" y="2095717"/>
            <a:chExt cx="7332338" cy="547255"/>
          </a:xfrm>
        </p:grpSpPr>
        <p:sp>
          <p:nvSpPr>
            <p:cNvPr id="11" name="직사각형 10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03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금융사기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72942" y="2793848"/>
            <a:ext cx="2870284" cy="378618"/>
            <a:chOff x="2393319" y="2095717"/>
            <a:chExt cx="7332338" cy="547255"/>
          </a:xfrm>
        </p:grpSpPr>
        <p:sp>
          <p:nvSpPr>
            <p:cNvPr id="14" name="직사각형 13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04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건강기능식품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72942" y="3308198"/>
            <a:ext cx="2870284" cy="378618"/>
            <a:chOff x="2393319" y="2095717"/>
            <a:chExt cx="7332338" cy="547255"/>
          </a:xfrm>
        </p:grpSpPr>
        <p:sp>
          <p:nvSpPr>
            <p:cNvPr id="17" name="직사각형 16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05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상조서비스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72942" y="3822548"/>
            <a:ext cx="2870284" cy="378618"/>
            <a:chOff x="2393319" y="2095717"/>
            <a:chExt cx="7332338" cy="547255"/>
          </a:xfrm>
        </p:grpSpPr>
        <p:sp>
          <p:nvSpPr>
            <p:cNvPr id="20" name="직사각형 19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06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가정용 의료기기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72942" y="4336898"/>
            <a:ext cx="2870284" cy="378618"/>
            <a:chOff x="2393319" y="2095717"/>
            <a:chExt cx="7332338" cy="547255"/>
          </a:xfrm>
        </p:grpSpPr>
        <p:sp>
          <p:nvSpPr>
            <p:cNvPr id="23" name="직사각형 22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07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홍보관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13903"/>
            <a:ext cx="17177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2019 </a:t>
            </a:r>
            <a:r>
              <a:rPr lang="ko-KR" altLang="en-US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취약계층 소비자교육</a:t>
            </a:r>
            <a:endParaRPr lang="ko-KR" altLang="en-US" b="1" dirty="0">
              <a:solidFill>
                <a:schemeClr val="bg2"/>
              </a:solidFill>
              <a:ea typeface="돋움" panose="020B0600000101010101" pitchFamily="50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0" y="1248998"/>
            <a:ext cx="72942" cy="378618"/>
          </a:xfrm>
          <a:prstGeom prst="rect">
            <a:avLst/>
          </a:prstGeom>
          <a:solidFill>
            <a:srgbClr val="7DD4E5"/>
          </a:solidFill>
          <a:ln>
            <a:solidFill>
              <a:srgbClr val="7DD4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3188370" y="86095"/>
            <a:ext cx="72791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00" b="1" dirty="0" smtClean="0">
                <a:solidFill>
                  <a:schemeClr val="bg1">
                    <a:lumMod val="50000"/>
                  </a:schemeClr>
                </a:solidFill>
              </a:rPr>
              <a:t>1.3. </a:t>
            </a:r>
            <a:r>
              <a:rPr lang="ko-KR" altLang="en-US" sz="2600" b="1" dirty="0" smtClean="0">
                <a:solidFill>
                  <a:schemeClr val="bg1">
                    <a:lumMod val="50000"/>
                  </a:schemeClr>
                </a:solidFill>
              </a:rPr>
              <a:t>내용증명 우편제도</a:t>
            </a:r>
            <a:endParaRPr lang="ko-KR" altLang="en-US" sz="2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텍스트 개체 틀 2"/>
          <p:cNvSpPr txBox="1">
            <a:spLocks/>
          </p:cNvSpPr>
          <p:nvPr/>
        </p:nvSpPr>
        <p:spPr>
          <a:xfrm>
            <a:off x="3421243" y="833864"/>
            <a:ext cx="5681814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ko-KR" altLang="en-US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내용증명 작성방법 </a:t>
            </a:r>
            <a:r>
              <a:rPr lang="en-US" altLang="ko-KR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- </a:t>
            </a:r>
            <a:r>
              <a:rPr lang="ko-KR" altLang="en-US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온라인</a:t>
            </a:r>
            <a:endParaRPr lang="ko-KR" altLang="en-US" sz="2400" b="1" dirty="0">
              <a:solidFill>
                <a:srgbClr val="1B2040"/>
              </a:solidFill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</p:txBody>
      </p:sp>
      <p:sp>
        <p:nvSpPr>
          <p:cNvPr id="33" name="Rectangle 9"/>
          <p:cNvSpPr/>
          <p:nvPr/>
        </p:nvSpPr>
        <p:spPr bwMode="auto">
          <a:xfrm>
            <a:off x="3914188" y="1802021"/>
            <a:ext cx="7247144" cy="820504"/>
          </a:xfrm>
          <a:prstGeom prst="rect">
            <a:avLst/>
          </a:prstGeom>
          <a:solidFill>
            <a:srgbClr val="1B2040">
              <a:alpha val="22000"/>
            </a:srgbClr>
          </a:solidFill>
          <a:ln w="3175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defTabSz="1128364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2000" kern="0" dirty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grpSp>
        <p:nvGrpSpPr>
          <p:cNvPr id="35" name="그룹 34"/>
          <p:cNvGrpSpPr/>
          <p:nvPr/>
        </p:nvGrpSpPr>
        <p:grpSpPr>
          <a:xfrm>
            <a:off x="3911320" y="2713545"/>
            <a:ext cx="7241313" cy="1041443"/>
            <a:chOff x="1594222" y="2786350"/>
            <a:chExt cx="7168778" cy="1033463"/>
          </a:xfrm>
          <a:solidFill>
            <a:srgbClr val="1B2040">
              <a:alpha val="22000"/>
            </a:srgbClr>
          </a:solidFill>
        </p:grpSpPr>
        <p:sp>
          <p:nvSpPr>
            <p:cNvPr id="36" name="Rectangle 9"/>
            <p:cNvSpPr/>
            <p:nvPr/>
          </p:nvSpPr>
          <p:spPr bwMode="auto">
            <a:xfrm>
              <a:off x="1594222" y="2786350"/>
              <a:ext cx="7168778" cy="1033463"/>
            </a:xfrm>
            <a:prstGeom prst="rect">
              <a:avLst/>
            </a:prstGeom>
            <a:grpFill/>
            <a:ln w="3175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defTabSz="1128364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2000" kern="0" dirty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37" name="직사각형 36"/>
            <p:cNvSpPr/>
            <p:nvPr/>
          </p:nvSpPr>
          <p:spPr bwMode="auto">
            <a:xfrm>
              <a:off x="1872357" y="3168751"/>
              <a:ext cx="6639020" cy="276999"/>
            </a:xfrm>
            <a:prstGeom prst="rect">
              <a:avLst/>
            </a:prstGeom>
            <a:noFill/>
            <a:ln w="25400" algn="ctr">
              <a:noFill/>
              <a:round/>
              <a:headEnd/>
              <a:tailEnd/>
            </a:ln>
            <a:effectLst>
              <a:outerShdw sx="1000" sy="1000" algn="tl" rotWithShape="0">
                <a:prstClr val="black"/>
              </a:outerShdw>
            </a:effectLst>
            <a:scene3d>
              <a:camera prst="orthographicFront"/>
              <a:lightRig rig="threePt" dir="t"/>
            </a:scene3d>
          </p:spPr>
          <p:txBody>
            <a:bodyPr wrap="square" lIns="0" tIns="0" rIns="0" bIns="0" anchor="ctr">
              <a:spAutoFit/>
              <a:sp3d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4F81BD"/>
                </a:buClr>
                <a:buSzPct val="60000"/>
                <a:defRPr/>
              </a:pPr>
              <a:endParaRPr lang="ko-KR" altLang="en-US" b="1" spc="-150" dirty="0">
                <a:ea typeface="나눔스퀘어" panose="020B0600000101010101" pitchFamily="50" charset="-127"/>
              </a:endParaRPr>
            </a:p>
          </p:txBody>
        </p:sp>
      </p:grpSp>
      <p:pic>
        <p:nvPicPr>
          <p:cNvPr id="52" name="그림 5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70"/>
          <a:stretch/>
        </p:blipFill>
        <p:spPr>
          <a:xfrm>
            <a:off x="9900323" y="6361622"/>
            <a:ext cx="2120506" cy="35338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576083" y="2032318"/>
            <a:ext cx="6347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우체국 사이트에 접속한 후 회원가입</a:t>
            </a:r>
            <a:endParaRPr lang="ko-KR" altLang="en-US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4537543" y="2938349"/>
            <a:ext cx="6641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로그인 후 메뉴에서 우편 </a:t>
            </a:r>
            <a:r>
              <a:rPr lang="en-US" altLang="ko-KR" b="1" dirty="0" smtClean="0"/>
              <a:t>&gt; </a:t>
            </a:r>
            <a:r>
              <a:rPr lang="ko-KR" altLang="en-US" b="1" dirty="0" smtClean="0"/>
              <a:t>부가서비스 </a:t>
            </a:r>
            <a:r>
              <a:rPr lang="en-US" altLang="ko-KR" b="1" dirty="0" smtClean="0"/>
              <a:t>&gt; </a:t>
            </a:r>
            <a:r>
              <a:rPr lang="ko-KR" altLang="en-US" b="1" dirty="0" smtClean="0"/>
              <a:t>내용증명 </a:t>
            </a:r>
            <a:r>
              <a:rPr lang="en-US" altLang="ko-KR" b="1" dirty="0" smtClean="0"/>
              <a:t>&gt; </a:t>
            </a:r>
          </a:p>
          <a:p>
            <a:r>
              <a:rPr lang="ko-KR" altLang="en-US" b="1" dirty="0" smtClean="0"/>
              <a:t>내용증명신청 </a:t>
            </a:r>
            <a:r>
              <a:rPr lang="en-US" altLang="ko-KR" b="1" dirty="0" smtClean="0"/>
              <a:t>&gt; </a:t>
            </a:r>
            <a:r>
              <a:rPr lang="ko-KR" altLang="en-US" b="1" dirty="0" smtClean="0"/>
              <a:t>주민번호 입력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공인인증서 </a:t>
            </a:r>
            <a:r>
              <a:rPr lang="ko-KR" altLang="en-US" b="1" dirty="0" err="1" smtClean="0"/>
              <a:t>필참</a:t>
            </a:r>
            <a:r>
              <a:rPr lang="en-US" altLang="ko-KR" b="1" dirty="0" smtClean="0"/>
              <a:t>) </a:t>
            </a:r>
            <a:r>
              <a:rPr lang="ko-KR" altLang="en-US" b="1" dirty="0" smtClean="0"/>
              <a:t>후 내용 작성</a:t>
            </a:r>
            <a:endParaRPr lang="ko-KR" altLang="en-US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3987651" y="2690224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>
                <a:solidFill>
                  <a:srgbClr val="222952"/>
                </a:solidFill>
              </a:rPr>
              <a:t>2</a:t>
            </a:r>
            <a:endParaRPr lang="ko-KR" altLang="en-US" sz="3600" b="1" dirty="0">
              <a:solidFill>
                <a:srgbClr val="222952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982428" y="1785095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rgbClr val="222952"/>
                </a:solidFill>
              </a:rPr>
              <a:t>1</a:t>
            </a:r>
            <a:endParaRPr lang="ko-KR" altLang="en-US" sz="3600" b="1" dirty="0">
              <a:solidFill>
                <a:srgbClr val="222952"/>
              </a:solidFill>
            </a:endParaRPr>
          </a:p>
        </p:txBody>
      </p:sp>
      <p:sp>
        <p:nvSpPr>
          <p:cNvPr id="48" name="Rectangle 9"/>
          <p:cNvSpPr/>
          <p:nvPr/>
        </p:nvSpPr>
        <p:spPr bwMode="auto">
          <a:xfrm>
            <a:off x="3905489" y="3843986"/>
            <a:ext cx="7247144" cy="820504"/>
          </a:xfrm>
          <a:prstGeom prst="rect">
            <a:avLst/>
          </a:prstGeom>
          <a:solidFill>
            <a:srgbClr val="1B2040">
              <a:alpha val="22000"/>
            </a:srgbClr>
          </a:solidFill>
          <a:ln w="3175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defTabSz="1128364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2000" kern="0" dirty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567384" y="4074283"/>
            <a:ext cx="6347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작성 후 대금결제를 하면 내용증명 접수가 완료됨</a:t>
            </a:r>
            <a:endParaRPr lang="ko-KR" altLang="en-US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3973729" y="3827060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rgbClr val="222952"/>
                </a:solidFill>
              </a:rPr>
              <a:t>3</a:t>
            </a:r>
            <a:endParaRPr lang="ko-KR" altLang="en-US" sz="3600" b="1" dirty="0">
              <a:solidFill>
                <a:srgbClr val="222952"/>
              </a:solidFill>
            </a:endParaRPr>
          </a:p>
        </p:txBody>
      </p:sp>
      <p:sp>
        <p:nvSpPr>
          <p:cNvPr id="51" name="Rectangle 9"/>
          <p:cNvSpPr/>
          <p:nvPr/>
        </p:nvSpPr>
        <p:spPr bwMode="auto">
          <a:xfrm>
            <a:off x="3905489" y="4768339"/>
            <a:ext cx="7247144" cy="1085131"/>
          </a:xfrm>
          <a:prstGeom prst="rect">
            <a:avLst/>
          </a:prstGeom>
          <a:solidFill>
            <a:srgbClr val="1B2040">
              <a:alpha val="22000"/>
            </a:srgbClr>
          </a:solidFill>
          <a:ln w="3175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defTabSz="1128364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2000" kern="0" dirty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567384" y="4998637"/>
            <a:ext cx="6585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내용증명 발송여부를 확인하고자 할 때는 최초 </a:t>
            </a:r>
            <a:r>
              <a:rPr lang="ko-KR" altLang="en-US" b="1" dirty="0" err="1" smtClean="0"/>
              <a:t>메인화면에서</a:t>
            </a:r>
            <a:r>
              <a:rPr lang="ko-KR" altLang="en-US" b="1" dirty="0" smtClean="0"/>
              <a:t> 이용내역 클릭 후 접수내역을 확인</a:t>
            </a:r>
            <a:endParaRPr lang="ko-KR" altLang="en-US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3973729" y="4751414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>
                <a:solidFill>
                  <a:srgbClr val="222952"/>
                </a:solidFill>
              </a:rPr>
              <a:t>4</a:t>
            </a:r>
            <a:endParaRPr lang="ko-KR" altLang="en-US" sz="3600" b="1" dirty="0">
              <a:solidFill>
                <a:srgbClr val="2229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96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/>
          <p:cNvSpPr/>
          <p:nvPr/>
        </p:nvSpPr>
        <p:spPr>
          <a:xfrm>
            <a:off x="3040249" y="669558"/>
            <a:ext cx="9148762" cy="6196263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3043238" cy="6858000"/>
          </a:xfrm>
          <a:prstGeom prst="rect">
            <a:avLst/>
          </a:prstGeom>
          <a:solidFill>
            <a:srgbClr val="1B204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grpSp>
        <p:nvGrpSpPr>
          <p:cNvPr id="3" name="그룹 2"/>
          <p:cNvGrpSpPr/>
          <p:nvPr/>
        </p:nvGrpSpPr>
        <p:grpSpPr>
          <a:xfrm>
            <a:off x="72942" y="1250798"/>
            <a:ext cx="2870284" cy="378618"/>
            <a:chOff x="2393319" y="2095717"/>
            <a:chExt cx="7332338" cy="547255"/>
          </a:xfrm>
          <a:noFill/>
        </p:grpSpPr>
        <p:sp>
          <p:nvSpPr>
            <p:cNvPr id="5" name="직사각형 4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01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헌법 등이 보장하는 소비자 권리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72942" y="1765148"/>
            <a:ext cx="2870284" cy="378618"/>
            <a:chOff x="2393319" y="2095717"/>
            <a:chExt cx="7332338" cy="547255"/>
          </a:xfrm>
          <a:solidFill>
            <a:srgbClr val="05060B"/>
          </a:solidFill>
        </p:grpSpPr>
        <p:sp>
          <p:nvSpPr>
            <p:cNvPr id="8" name="직사각형 7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02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개인정보 보호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72942" y="2279498"/>
            <a:ext cx="2870284" cy="378618"/>
            <a:chOff x="2393319" y="2095717"/>
            <a:chExt cx="7332338" cy="547255"/>
          </a:xfrm>
        </p:grpSpPr>
        <p:sp>
          <p:nvSpPr>
            <p:cNvPr id="11" name="직사각형 10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03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금융사기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72942" y="2793848"/>
            <a:ext cx="2870284" cy="378618"/>
            <a:chOff x="2393319" y="2095717"/>
            <a:chExt cx="7332338" cy="547255"/>
          </a:xfrm>
        </p:grpSpPr>
        <p:sp>
          <p:nvSpPr>
            <p:cNvPr id="14" name="직사각형 13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04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건강기능식품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72942" y="3308198"/>
            <a:ext cx="2870284" cy="378618"/>
            <a:chOff x="2393319" y="2095717"/>
            <a:chExt cx="7332338" cy="547255"/>
          </a:xfrm>
        </p:grpSpPr>
        <p:sp>
          <p:nvSpPr>
            <p:cNvPr id="17" name="직사각형 16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05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상조서비스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72942" y="3822548"/>
            <a:ext cx="2870284" cy="378618"/>
            <a:chOff x="2393319" y="2095717"/>
            <a:chExt cx="7332338" cy="547255"/>
          </a:xfrm>
        </p:grpSpPr>
        <p:sp>
          <p:nvSpPr>
            <p:cNvPr id="20" name="직사각형 19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06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가정용 의료기기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72942" y="4336898"/>
            <a:ext cx="2870284" cy="378618"/>
            <a:chOff x="2393319" y="2095717"/>
            <a:chExt cx="7332338" cy="547255"/>
          </a:xfrm>
        </p:grpSpPr>
        <p:sp>
          <p:nvSpPr>
            <p:cNvPr id="23" name="직사각형 22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07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홍보관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13903"/>
            <a:ext cx="17177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2019 </a:t>
            </a:r>
            <a:r>
              <a:rPr lang="ko-KR" altLang="en-US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취약계층 소비자교육</a:t>
            </a:r>
            <a:endParaRPr lang="ko-KR" altLang="en-US" b="1" dirty="0">
              <a:solidFill>
                <a:schemeClr val="bg2"/>
              </a:solidFill>
              <a:ea typeface="돋움" panose="020B0600000101010101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88370" y="86095"/>
            <a:ext cx="72791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00" b="1" dirty="0" smtClean="0">
                <a:solidFill>
                  <a:schemeClr val="bg1">
                    <a:lumMod val="50000"/>
                  </a:schemeClr>
                </a:solidFill>
              </a:rPr>
              <a:t>2.1. </a:t>
            </a:r>
            <a:r>
              <a:rPr lang="ko-KR" altLang="en-US" sz="2600" b="1" dirty="0" smtClean="0">
                <a:solidFill>
                  <a:schemeClr val="bg1">
                    <a:lumMod val="50000"/>
                  </a:schemeClr>
                </a:solidFill>
              </a:rPr>
              <a:t>개인정보보호</a:t>
            </a:r>
            <a:endParaRPr lang="ko-KR" altLang="en-US" sz="2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텍스트 개체 틀 2"/>
          <p:cNvSpPr txBox="1">
            <a:spLocks/>
          </p:cNvSpPr>
          <p:nvPr/>
        </p:nvSpPr>
        <p:spPr>
          <a:xfrm>
            <a:off x="3421243" y="833864"/>
            <a:ext cx="5681814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ko-KR" altLang="en-US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개인정보란</a:t>
            </a:r>
            <a:endParaRPr lang="ko-KR" altLang="en-US" sz="2400" b="1" dirty="0">
              <a:solidFill>
                <a:srgbClr val="1B2040"/>
              </a:solidFill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</p:txBody>
      </p:sp>
      <p:pic>
        <p:nvPicPr>
          <p:cNvPr id="52" name="그림 5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70"/>
          <a:stretch/>
        </p:blipFill>
        <p:spPr>
          <a:xfrm>
            <a:off x="9900323" y="6361622"/>
            <a:ext cx="2120506" cy="353380"/>
          </a:xfrm>
          <a:prstGeom prst="rect">
            <a:avLst/>
          </a:prstGeom>
        </p:spPr>
      </p:pic>
      <p:sp>
        <p:nvSpPr>
          <p:cNvPr id="44" name="직사각형 43"/>
          <p:cNvSpPr/>
          <p:nvPr/>
        </p:nvSpPr>
        <p:spPr>
          <a:xfrm>
            <a:off x="0" y="1764248"/>
            <a:ext cx="72942" cy="378618"/>
          </a:xfrm>
          <a:prstGeom prst="rect">
            <a:avLst/>
          </a:prstGeom>
          <a:solidFill>
            <a:srgbClr val="7DD4E5"/>
          </a:solidFill>
          <a:ln>
            <a:solidFill>
              <a:srgbClr val="7DD4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441" y="1421322"/>
            <a:ext cx="5715000" cy="494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66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/>
          <p:cNvSpPr/>
          <p:nvPr/>
        </p:nvSpPr>
        <p:spPr>
          <a:xfrm>
            <a:off x="3040249" y="669558"/>
            <a:ext cx="9148762" cy="6196263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3043238" cy="6858000"/>
          </a:xfrm>
          <a:prstGeom prst="rect">
            <a:avLst/>
          </a:prstGeom>
          <a:solidFill>
            <a:srgbClr val="1B204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grpSp>
        <p:nvGrpSpPr>
          <p:cNvPr id="3" name="그룹 2"/>
          <p:cNvGrpSpPr/>
          <p:nvPr/>
        </p:nvGrpSpPr>
        <p:grpSpPr>
          <a:xfrm>
            <a:off x="72942" y="1250798"/>
            <a:ext cx="2870284" cy="378618"/>
            <a:chOff x="2393319" y="2095717"/>
            <a:chExt cx="7332338" cy="547255"/>
          </a:xfrm>
          <a:noFill/>
        </p:grpSpPr>
        <p:sp>
          <p:nvSpPr>
            <p:cNvPr id="5" name="직사각형 4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01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헌법 등이 보장하는 소비자 권리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72942" y="1765148"/>
            <a:ext cx="2870284" cy="378618"/>
            <a:chOff x="2393319" y="2095717"/>
            <a:chExt cx="7332338" cy="547255"/>
          </a:xfrm>
          <a:solidFill>
            <a:srgbClr val="05060B"/>
          </a:solidFill>
        </p:grpSpPr>
        <p:sp>
          <p:nvSpPr>
            <p:cNvPr id="8" name="직사각형 7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02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개인정보 보호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72942" y="2279498"/>
            <a:ext cx="2870284" cy="378618"/>
            <a:chOff x="2393319" y="2095717"/>
            <a:chExt cx="7332338" cy="547255"/>
          </a:xfrm>
        </p:grpSpPr>
        <p:sp>
          <p:nvSpPr>
            <p:cNvPr id="11" name="직사각형 10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03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금융사기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72942" y="2793848"/>
            <a:ext cx="2870284" cy="378618"/>
            <a:chOff x="2393319" y="2095717"/>
            <a:chExt cx="7332338" cy="547255"/>
          </a:xfrm>
        </p:grpSpPr>
        <p:sp>
          <p:nvSpPr>
            <p:cNvPr id="14" name="직사각형 13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04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건강기능식품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72942" y="3308198"/>
            <a:ext cx="2870284" cy="378618"/>
            <a:chOff x="2393319" y="2095717"/>
            <a:chExt cx="7332338" cy="547255"/>
          </a:xfrm>
        </p:grpSpPr>
        <p:sp>
          <p:nvSpPr>
            <p:cNvPr id="17" name="직사각형 16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05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상조서비스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72942" y="3822548"/>
            <a:ext cx="2870284" cy="378618"/>
            <a:chOff x="2393319" y="2095717"/>
            <a:chExt cx="7332338" cy="547255"/>
          </a:xfrm>
        </p:grpSpPr>
        <p:sp>
          <p:nvSpPr>
            <p:cNvPr id="20" name="직사각형 19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06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가정용 의료기기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72942" y="4336898"/>
            <a:ext cx="2870284" cy="378618"/>
            <a:chOff x="2393319" y="2095717"/>
            <a:chExt cx="7332338" cy="547255"/>
          </a:xfrm>
        </p:grpSpPr>
        <p:sp>
          <p:nvSpPr>
            <p:cNvPr id="23" name="직사각형 22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07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홍보관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13903"/>
            <a:ext cx="17177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2019 </a:t>
            </a:r>
            <a:r>
              <a:rPr lang="ko-KR" altLang="en-US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취약계층 소비자교육</a:t>
            </a:r>
            <a:endParaRPr lang="ko-KR" altLang="en-US" b="1" dirty="0">
              <a:solidFill>
                <a:schemeClr val="bg2"/>
              </a:solidFill>
              <a:ea typeface="돋움" panose="020B0600000101010101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88370" y="86095"/>
            <a:ext cx="72791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00" b="1" dirty="0" smtClean="0">
                <a:solidFill>
                  <a:schemeClr val="bg1">
                    <a:lumMod val="50000"/>
                  </a:schemeClr>
                </a:solidFill>
              </a:rPr>
              <a:t>2.1. </a:t>
            </a:r>
            <a:r>
              <a:rPr lang="ko-KR" altLang="en-US" sz="2600" b="1" dirty="0" smtClean="0">
                <a:solidFill>
                  <a:schemeClr val="bg1">
                    <a:lumMod val="50000"/>
                  </a:schemeClr>
                </a:solidFill>
              </a:rPr>
              <a:t>개인정보보호</a:t>
            </a:r>
            <a:endParaRPr lang="ko-KR" altLang="en-US" sz="2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텍스트 개체 틀 2"/>
          <p:cNvSpPr txBox="1">
            <a:spLocks/>
          </p:cNvSpPr>
          <p:nvPr/>
        </p:nvSpPr>
        <p:spPr>
          <a:xfrm>
            <a:off x="3421243" y="833864"/>
            <a:ext cx="5681814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ko-KR" altLang="en-US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개인정보의 </a:t>
            </a:r>
            <a:r>
              <a:rPr lang="en-US" altLang="ko-KR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‘</a:t>
            </a:r>
            <a:r>
              <a:rPr lang="ko-KR" altLang="en-US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제</a:t>
            </a:r>
            <a:r>
              <a:rPr lang="en-US" altLang="ko-KR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3</a:t>
            </a:r>
            <a:r>
              <a:rPr lang="ko-KR" altLang="en-US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자 제공</a:t>
            </a:r>
            <a:r>
              <a:rPr lang="en-US" altLang="ko-KR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’</a:t>
            </a:r>
            <a:endParaRPr lang="ko-KR" altLang="en-US" sz="2400" b="1" dirty="0">
              <a:solidFill>
                <a:srgbClr val="1B2040"/>
              </a:solidFill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</p:txBody>
      </p:sp>
      <p:pic>
        <p:nvPicPr>
          <p:cNvPr id="52" name="그림 5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70"/>
          <a:stretch/>
        </p:blipFill>
        <p:spPr>
          <a:xfrm>
            <a:off x="9900323" y="6361622"/>
            <a:ext cx="2120506" cy="353380"/>
          </a:xfrm>
          <a:prstGeom prst="rect">
            <a:avLst/>
          </a:prstGeom>
        </p:spPr>
      </p:pic>
      <p:sp>
        <p:nvSpPr>
          <p:cNvPr id="44" name="직사각형 43"/>
          <p:cNvSpPr/>
          <p:nvPr/>
        </p:nvSpPr>
        <p:spPr>
          <a:xfrm>
            <a:off x="0" y="1764248"/>
            <a:ext cx="72942" cy="378618"/>
          </a:xfrm>
          <a:prstGeom prst="rect">
            <a:avLst/>
          </a:prstGeom>
          <a:solidFill>
            <a:srgbClr val="7DD4E5"/>
          </a:solidFill>
          <a:ln>
            <a:solidFill>
              <a:srgbClr val="7DD4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TextBox 57"/>
          <p:cNvSpPr txBox="1"/>
          <p:nvPr/>
        </p:nvSpPr>
        <p:spPr>
          <a:xfrm>
            <a:off x="3690064" y="1919452"/>
            <a:ext cx="76512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1" dirty="0" smtClean="0">
                <a:latin typeface="+mj-lt"/>
              </a:rPr>
              <a:t>개인정보 제</a:t>
            </a:r>
            <a:r>
              <a:rPr lang="en-US" altLang="ko-KR" sz="1600" b="1" dirty="0" smtClean="0">
                <a:latin typeface="+mj-lt"/>
              </a:rPr>
              <a:t>3</a:t>
            </a:r>
            <a:r>
              <a:rPr lang="ko-KR" altLang="en-US" sz="1600" b="1" dirty="0" smtClean="0">
                <a:latin typeface="+mj-lt"/>
              </a:rPr>
              <a:t>자 제공은 </a:t>
            </a:r>
            <a:r>
              <a:rPr lang="ko-KR" altLang="en-US" sz="1600" b="1" dirty="0" smtClean="0">
                <a:solidFill>
                  <a:srgbClr val="FF0000"/>
                </a:solidFill>
                <a:latin typeface="+mj-lt"/>
              </a:rPr>
              <a:t>소비자가 선택으로 동의</a:t>
            </a:r>
            <a:r>
              <a:rPr lang="ko-KR" altLang="en-US" sz="1600" b="1" dirty="0" smtClean="0">
                <a:latin typeface="+mj-lt"/>
              </a:rPr>
              <a:t>할 수 있음</a:t>
            </a:r>
            <a:endParaRPr lang="en-US" altLang="ko-KR" sz="1600" b="1" dirty="0">
              <a:latin typeface="+mj-lt"/>
            </a:endParaRPr>
          </a:p>
        </p:txBody>
      </p:sp>
      <p:pic>
        <p:nvPicPr>
          <p:cNvPr id="31" name="그림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486" y="2658116"/>
            <a:ext cx="7601804" cy="298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01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/>
          <p:cNvSpPr/>
          <p:nvPr/>
        </p:nvSpPr>
        <p:spPr>
          <a:xfrm>
            <a:off x="3040249" y="669558"/>
            <a:ext cx="9148762" cy="6196263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3043238" cy="6858000"/>
          </a:xfrm>
          <a:prstGeom prst="rect">
            <a:avLst/>
          </a:prstGeom>
          <a:solidFill>
            <a:srgbClr val="1B204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grpSp>
        <p:nvGrpSpPr>
          <p:cNvPr id="3" name="그룹 2"/>
          <p:cNvGrpSpPr/>
          <p:nvPr/>
        </p:nvGrpSpPr>
        <p:grpSpPr>
          <a:xfrm>
            <a:off x="72942" y="1250798"/>
            <a:ext cx="2870284" cy="378618"/>
            <a:chOff x="2393319" y="2095717"/>
            <a:chExt cx="7332338" cy="547255"/>
          </a:xfrm>
          <a:noFill/>
        </p:grpSpPr>
        <p:sp>
          <p:nvSpPr>
            <p:cNvPr id="5" name="직사각형 4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01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헌법 등이 보장하는 소비자 권리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72942" y="1765148"/>
            <a:ext cx="2870284" cy="378618"/>
            <a:chOff x="2393319" y="2095717"/>
            <a:chExt cx="7332338" cy="547255"/>
          </a:xfrm>
          <a:solidFill>
            <a:srgbClr val="05060B"/>
          </a:solidFill>
        </p:grpSpPr>
        <p:sp>
          <p:nvSpPr>
            <p:cNvPr id="8" name="직사각형 7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02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개인정보 보호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72942" y="2279498"/>
            <a:ext cx="2870284" cy="378618"/>
            <a:chOff x="2393319" y="2095717"/>
            <a:chExt cx="7332338" cy="547255"/>
          </a:xfrm>
        </p:grpSpPr>
        <p:sp>
          <p:nvSpPr>
            <p:cNvPr id="11" name="직사각형 10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03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금융사기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72942" y="2793848"/>
            <a:ext cx="2870284" cy="378618"/>
            <a:chOff x="2393319" y="2095717"/>
            <a:chExt cx="7332338" cy="547255"/>
          </a:xfrm>
        </p:grpSpPr>
        <p:sp>
          <p:nvSpPr>
            <p:cNvPr id="14" name="직사각형 13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04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건강기능식품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72942" y="3308198"/>
            <a:ext cx="2870284" cy="378618"/>
            <a:chOff x="2393319" y="2095717"/>
            <a:chExt cx="7332338" cy="547255"/>
          </a:xfrm>
        </p:grpSpPr>
        <p:sp>
          <p:nvSpPr>
            <p:cNvPr id="17" name="직사각형 16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05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상조서비스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72942" y="3822548"/>
            <a:ext cx="2870284" cy="378618"/>
            <a:chOff x="2393319" y="2095717"/>
            <a:chExt cx="7332338" cy="547255"/>
          </a:xfrm>
        </p:grpSpPr>
        <p:sp>
          <p:nvSpPr>
            <p:cNvPr id="20" name="직사각형 19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06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가정용 의료기기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72942" y="4336898"/>
            <a:ext cx="2870284" cy="378618"/>
            <a:chOff x="2393319" y="2095717"/>
            <a:chExt cx="7332338" cy="547255"/>
          </a:xfrm>
        </p:grpSpPr>
        <p:sp>
          <p:nvSpPr>
            <p:cNvPr id="23" name="직사각형 22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07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홍보관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13903"/>
            <a:ext cx="17177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2019 </a:t>
            </a:r>
            <a:r>
              <a:rPr lang="ko-KR" altLang="en-US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취약계층 소비자교육</a:t>
            </a:r>
            <a:endParaRPr lang="ko-KR" altLang="en-US" b="1" dirty="0">
              <a:solidFill>
                <a:schemeClr val="bg2"/>
              </a:solidFill>
              <a:ea typeface="돋움" panose="020B0600000101010101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88370" y="86095"/>
            <a:ext cx="72791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00" b="1" dirty="0" smtClean="0">
                <a:solidFill>
                  <a:schemeClr val="bg1">
                    <a:lumMod val="50000"/>
                  </a:schemeClr>
                </a:solidFill>
              </a:rPr>
              <a:t>2.1. </a:t>
            </a:r>
            <a:r>
              <a:rPr lang="ko-KR" altLang="en-US" sz="2600" b="1" dirty="0" smtClean="0">
                <a:solidFill>
                  <a:schemeClr val="bg1">
                    <a:lumMod val="50000"/>
                  </a:schemeClr>
                </a:solidFill>
              </a:rPr>
              <a:t>개인정보보호</a:t>
            </a:r>
            <a:endParaRPr lang="ko-KR" altLang="en-US" sz="2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텍스트 개체 틀 2"/>
          <p:cNvSpPr txBox="1">
            <a:spLocks/>
          </p:cNvSpPr>
          <p:nvPr/>
        </p:nvSpPr>
        <p:spPr>
          <a:xfrm>
            <a:off x="3421243" y="833864"/>
            <a:ext cx="5681814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ko-KR" altLang="en-US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개인정보의 </a:t>
            </a:r>
            <a:r>
              <a:rPr lang="en-US" altLang="ko-KR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‘</a:t>
            </a:r>
            <a:r>
              <a:rPr lang="ko-KR" altLang="en-US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취급위탁</a:t>
            </a:r>
            <a:r>
              <a:rPr lang="en-US" altLang="ko-KR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’</a:t>
            </a:r>
            <a:endParaRPr lang="ko-KR" altLang="en-US" sz="2400" b="1" dirty="0">
              <a:solidFill>
                <a:srgbClr val="1B2040"/>
              </a:solidFill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</p:txBody>
      </p:sp>
      <p:pic>
        <p:nvPicPr>
          <p:cNvPr id="52" name="그림 5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70"/>
          <a:stretch/>
        </p:blipFill>
        <p:spPr>
          <a:xfrm>
            <a:off x="9900323" y="6361622"/>
            <a:ext cx="2120506" cy="353380"/>
          </a:xfrm>
          <a:prstGeom prst="rect">
            <a:avLst/>
          </a:prstGeom>
        </p:spPr>
      </p:pic>
      <p:sp>
        <p:nvSpPr>
          <p:cNvPr id="44" name="직사각형 43"/>
          <p:cNvSpPr/>
          <p:nvPr/>
        </p:nvSpPr>
        <p:spPr>
          <a:xfrm>
            <a:off x="0" y="1764248"/>
            <a:ext cx="72942" cy="378618"/>
          </a:xfrm>
          <a:prstGeom prst="rect">
            <a:avLst/>
          </a:prstGeom>
          <a:solidFill>
            <a:srgbClr val="7DD4E5"/>
          </a:solidFill>
          <a:ln>
            <a:solidFill>
              <a:srgbClr val="7DD4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1" name="그룹 30"/>
          <p:cNvGrpSpPr/>
          <p:nvPr/>
        </p:nvGrpSpPr>
        <p:grpSpPr>
          <a:xfrm>
            <a:off x="3790511" y="2094216"/>
            <a:ext cx="7318767" cy="1374462"/>
            <a:chOff x="1594222" y="2786350"/>
            <a:chExt cx="7168778" cy="1033463"/>
          </a:xfrm>
          <a:solidFill>
            <a:srgbClr val="1B2040">
              <a:alpha val="22000"/>
            </a:srgbClr>
          </a:solidFill>
        </p:grpSpPr>
        <p:sp>
          <p:nvSpPr>
            <p:cNvPr id="32" name="Rectangle 9"/>
            <p:cNvSpPr/>
            <p:nvPr/>
          </p:nvSpPr>
          <p:spPr bwMode="auto">
            <a:xfrm>
              <a:off x="1594222" y="2786350"/>
              <a:ext cx="7168778" cy="1033463"/>
            </a:xfrm>
            <a:prstGeom prst="rect">
              <a:avLst/>
            </a:prstGeom>
            <a:grpFill/>
            <a:ln w="3175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defTabSz="1128364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2000" kern="0" dirty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33" name="직사각형 32"/>
            <p:cNvSpPr/>
            <p:nvPr/>
          </p:nvSpPr>
          <p:spPr bwMode="auto">
            <a:xfrm>
              <a:off x="1872357" y="3168751"/>
              <a:ext cx="6639020" cy="276999"/>
            </a:xfrm>
            <a:prstGeom prst="rect">
              <a:avLst/>
            </a:prstGeom>
            <a:noFill/>
            <a:ln w="25400" algn="ctr">
              <a:noFill/>
              <a:round/>
              <a:headEnd/>
              <a:tailEnd/>
            </a:ln>
            <a:effectLst>
              <a:outerShdw sx="1000" sy="1000" algn="tl" rotWithShape="0">
                <a:prstClr val="black"/>
              </a:outerShdw>
            </a:effectLst>
            <a:scene3d>
              <a:camera prst="orthographicFront"/>
              <a:lightRig rig="threePt" dir="t"/>
            </a:scene3d>
          </p:spPr>
          <p:txBody>
            <a:bodyPr wrap="square" lIns="0" tIns="0" rIns="0" bIns="0" anchor="ctr">
              <a:spAutoFit/>
              <a:sp3d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4F81BD"/>
                </a:buClr>
                <a:buSzPct val="60000"/>
                <a:defRPr/>
              </a:pPr>
              <a:endParaRPr lang="ko-KR" altLang="en-US" b="1" spc="-150" dirty="0">
                <a:ea typeface="나눔스퀘어" panose="020B0600000101010101" pitchFamily="50" charset="-127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4071459" y="2291771"/>
            <a:ext cx="68194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’</a:t>
            </a:r>
            <a:r>
              <a:rPr lang="ko-KR" altLang="en-US" b="1" dirty="0" smtClean="0"/>
              <a:t>취급위탁</a:t>
            </a:r>
            <a:r>
              <a:rPr lang="en-US" altLang="ko-KR" b="1" dirty="0" smtClean="0"/>
              <a:t>’</a:t>
            </a:r>
            <a:r>
              <a:rPr lang="ko-KR" altLang="en-US" b="1" dirty="0" smtClean="0"/>
              <a:t>은 사업자의 이익과 목적을 위해 </a:t>
            </a:r>
            <a:r>
              <a:rPr lang="ko-KR" altLang="en-US" b="1" dirty="0" smtClean="0">
                <a:solidFill>
                  <a:srgbClr val="FF0000"/>
                </a:solidFill>
              </a:rPr>
              <a:t>개인정보 취급업무를 제</a:t>
            </a:r>
            <a:r>
              <a:rPr lang="en-US" altLang="ko-KR" b="1" dirty="0" smtClean="0">
                <a:solidFill>
                  <a:srgbClr val="FF0000"/>
                </a:solidFill>
              </a:rPr>
              <a:t>3</a:t>
            </a:r>
            <a:r>
              <a:rPr lang="ko-KR" altLang="en-US" b="1" dirty="0" smtClean="0">
                <a:solidFill>
                  <a:srgbClr val="FF0000"/>
                </a:solidFill>
              </a:rPr>
              <a:t>자에게 위탁</a:t>
            </a:r>
            <a:r>
              <a:rPr lang="ko-KR" altLang="en-US" b="1" dirty="0" smtClean="0"/>
              <a:t>을 목적으로 하는 것이며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취급위탁을 받은 자 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수탁자</a:t>
            </a:r>
            <a:r>
              <a:rPr lang="en-US" altLang="ko-KR" b="1" dirty="0" smtClean="0"/>
              <a:t>)</a:t>
            </a:r>
            <a:r>
              <a:rPr lang="ko-KR" altLang="en-US" b="1" dirty="0" smtClean="0"/>
              <a:t>가 개인정보를 운영하지만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사업자의 관리범위에 속함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50735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/>
          <p:cNvSpPr/>
          <p:nvPr/>
        </p:nvSpPr>
        <p:spPr>
          <a:xfrm>
            <a:off x="3040249" y="669558"/>
            <a:ext cx="9148762" cy="6196263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3043238" cy="6858000"/>
          </a:xfrm>
          <a:prstGeom prst="rect">
            <a:avLst/>
          </a:prstGeom>
          <a:solidFill>
            <a:srgbClr val="1B204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grpSp>
        <p:nvGrpSpPr>
          <p:cNvPr id="3" name="그룹 2"/>
          <p:cNvGrpSpPr/>
          <p:nvPr/>
        </p:nvGrpSpPr>
        <p:grpSpPr>
          <a:xfrm>
            <a:off x="72942" y="1250798"/>
            <a:ext cx="2870284" cy="378618"/>
            <a:chOff x="2393319" y="2095717"/>
            <a:chExt cx="7332338" cy="547255"/>
          </a:xfrm>
          <a:noFill/>
        </p:grpSpPr>
        <p:sp>
          <p:nvSpPr>
            <p:cNvPr id="5" name="직사각형 4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01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헌법 등이 보장하는 소비자 권리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72942" y="1765148"/>
            <a:ext cx="2870284" cy="378618"/>
            <a:chOff x="2393319" y="2095717"/>
            <a:chExt cx="7332338" cy="547255"/>
          </a:xfrm>
          <a:solidFill>
            <a:srgbClr val="05060B"/>
          </a:solidFill>
        </p:grpSpPr>
        <p:sp>
          <p:nvSpPr>
            <p:cNvPr id="8" name="직사각형 7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02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개인정보 보호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72942" y="2279498"/>
            <a:ext cx="2870284" cy="378618"/>
            <a:chOff x="2393319" y="2095717"/>
            <a:chExt cx="7332338" cy="547255"/>
          </a:xfrm>
        </p:grpSpPr>
        <p:sp>
          <p:nvSpPr>
            <p:cNvPr id="11" name="직사각형 10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03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금융사기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72942" y="2793848"/>
            <a:ext cx="2870284" cy="378618"/>
            <a:chOff x="2393319" y="2095717"/>
            <a:chExt cx="7332338" cy="547255"/>
          </a:xfrm>
        </p:grpSpPr>
        <p:sp>
          <p:nvSpPr>
            <p:cNvPr id="14" name="직사각형 13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04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건강기능식품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72942" y="3308198"/>
            <a:ext cx="2870284" cy="378618"/>
            <a:chOff x="2393319" y="2095717"/>
            <a:chExt cx="7332338" cy="547255"/>
          </a:xfrm>
        </p:grpSpPr>
        <p:sp>
          <p:nvSpPr>
            <p:cNvPr id="17" name="직사각형 16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05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상조서비스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72942" y="3822548"/>
            <a:ext cx="2870284" cy="378618"/>
            <a:chOff x="2393319" y="2095717"/>
            <a:chExt cx="7332338" cy="547255"/>
          </a:xfrm>
        </p:grpSpPr>
        <p:sp>
          <p:nvSpPr>
            <p:cNvPr id="20" name="직사각형 19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06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가정용 의료기기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72942" y="4336898"/>
            <a:ext cx="2870284" cy="378618"/>
            <a:chOff x="2393319" y="2095717"/>
            <a:chExt cx="7332338" cy="547255"/>
          </a:xfrm>
        </p:grpSpPr>
        <p:sp>
          <p:nvSpPr>
            <p:cNvPr id="23" name="직사각형 22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07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홍보관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13903"/>
            <a:ext cx="17177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2019 </a:t>
            </a:r>
            <a:r>
              <a:rPr lang="ko-KR" altLang="en-US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취약계층 소비자교육</a:t>
            </a:r>
            <a:endParaRPr lang="ko-KR" altLang="en-US" b="1" dirty="0">
              <a:solidFill>
                <a:schemeClr val="bg2"/>
              </a:solidFill>
              <a:ea typeface="돋움" panose="020B0600000101010101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88370" y="86095"/>
            <a:ext cx="72791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00" b="1" dirty="0" smtClean="0">
                <a:solidFill>
                  <a:schemeClr val="bg1">
                    <a:lumMod val="50000"/>
                  </a:schemeClr>
                </a:solidFill>
              </a:rPr>
              <a:t>2.1. </a:t>
            </a:r>
            <a:r>
              <a:rPr lang="ko-KR" altLang="en-US" sz="2600" b="1" dirty="0" smtClean="0">
                <a:solidFill>
                  <a:schemeClr val="bg1">
                    <a:lumMod val="50000"/>
                  </a:schemeClr>
                </a:solidFill>
              </a:rPr>
              <a:t>개인정보보호</a:t>
            </a:r>
            <a:endParaRPr lang="ko-KR" altLang="en-US" sz="2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텍스트 개체 틀 2"/>
          <p:cNvSpPr txBox="1">
            <a:spLocks/>
          </p:cNvSpPr>
          <p:nvPr/>
        </p:nvSpPr>
        <p:spPr>
          <a:xfrm>
            <a:off x="3421243" y="833864"/>
            <a:ext cx="5681814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ko-KR" altLang="en-US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개인정보의  침해</a:t>
            </a:r>
            <a:endParaRPr lang="ko-KR" altLang="en-US" sz="2400" b="1" dirty="0">
              <a:solidFill>
                <a:srgbClr val="1B2040"/>
              </a:solidFill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</p:txBody>
      </p:sp>
      <p:pic>
        <p:nvPicPr>
          <p:cNvPr id="52" name="그림 5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70"/>
          <a:stretch/>
        </p:blipFill>
        <p:spPr>
          <a:xfrm>
            <a:off x="9900323" y="6361622"/>
            <a:ext cx="2120506" cy="353380"/>
          </a:xfrm>
          <a:prstGeom prst="rect">
            <a:avLst/>
          </a:prstGeom>
        </p:spPr>
      </p:pic>
      <p:sp>
        <p:nvSpPr>
          <p:cNvPr id="44" name="직사각형 43"/>
          <p:cNvSpPr/>
          <p:nvPr/>
        </p:nvSpPr>
        <p:spPr>
          <a:xfrm>
            <a:off x="0" y="1764248"/>
            <a:ext cx="72942" cy="378618"/>
          </a:xfrm>
          <a:prstGeom prst="rect">
            <a:avLst/>
          </a:prstGeom>
          <a:solidFill>
            <a:srgbClr val="7DD4E5"/>
          </a:solidFill>
          <a:ln>
            <a:solidFill>
              <a:srgbClr val="7DD4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9781" y="2317898"/>
            <a:ext cx="3952845" cy="2820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2924" y="2312354"/>
            <a:ext cx="3903324" cy="2820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4065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/>
          <p:cNvSpPr/>
          <p:nvPr/>
        </p:nvSpPr>
        <p:spPr>
          <a:xfrm>
            <a:off x="3040249" y="669558"/>
            <a:ext cx="9148762" cy="6196263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3043238" cy="6858000"/>
          </a:xfrm>
          <a:prstGeom prst="rect">
            <a:avLst/>
          </a:prstGeom>
          <a:solidFill>
            <a:srgbClr val="1B204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grpSp>
        <p:nvGrpSpPr>
          <p:cNvPr id="3" name="그룹 2"/>
          <p:cNvGrpSpPr/>
          <p:nvPr/>
        </p:nvGrpSpPr>
        <p:grpSpPr>
          <a:xfrm>
            <a:off x="72942" y="1250798"/>
            <a:ext cx="2870284" cy="378618"/>
            <a:chOff x="2393319" y="2095717"/>
            <a:chExt cx="7332338" cy="547255"/>
          </a:xfrm>
          <a:noFill/>
        </p:grpSpPr>
        <p:sp>
          <p:nvSpPr>
            <p:cNvPr id="5" name="직사각형 4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01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헌법 등이 보장하는 소비자 권리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72942" y="1765148"/>
            <a:ext cx="2870284" cy="378618"/>
            <a:chOff x="2393319" y="2095717"/>
            <a:chExt cx="7332338" cy="547255"/>
          </a:xfrm>
          <a:solidFill>
            <a:srgbClr val="05060B"/>
          </a:solidFill>
        </p:grpSpPr>
        <p:sp>
          <p:nvSpPr>
            <p:cNvPr id="8" name="직사각형 7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02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개인정보 보호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72942" y="2279498"/>
            <a:ext cx="2870284" cy="378618"/>
            <a:chOff x="2393319" y="2095717"/>
            <a:chExt cx="7332338" cy="547255"/>
          </a:xfrm>
        </p:grpSpPr>
        <p:sp>
          <p:nvSpPr>
            <p:cNvPr id="11" name="직사각형 10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03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금융사기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72942" y="2793848"/>
            <a:ext cx="2870284" cy="378618"/>
            <a:chOff x="2393319" y="2095717"/>
            <a:chExt cx="7332338" cy="547255"/>
          </a:xfrm>
        </p:grpSpPr>
        <p:sp>
          <p:nvSpPr>
            <p:cNvPr id="14" name="직사각형 13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04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건강기능식품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72942" y="3308198"/>
            <a:ext cx="2870284" cy="378618"/>
            <a:chOff x="2393319" y="2095717"/>
            <a:chExt cx="7332338" cy="547255"/>
          </a:xfrm>
        </p:grpSpPr>
        <p:sp>
          <p:nvSpPr>
            <p:cNvPr id="17" name="직사각형 16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05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상조서비스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72942" y="3822548"/>
            <a:ext cx="2870284" cy="378618"/>
            <a:chOff x="2393319" y="2095717"/>
            <a:chExt cx="7332338" cy="547255"/>
          </a:xfrm>
        </p:grpSpPr>
        <p:sp>
          <p:nvSpPr>
            <p:cNvPr id="20" name="직사각형 19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06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가정용 의료기기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72942" y="4336898"/>
            <a:ext cx="2870284" cy="378618"/>
            <a:chOff x="2393319" y="2095717"/>
            <a:chExt cx="7332338" cy="547255"/>
          </a:xfrm>
        </p:grpSpPr>
        <p:sp>
          <p:nvSpPr>
            <p:cNvPr id="23" name="직사각형 22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07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홍보관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13903"/>
            <a:ext cx="17177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2019 </a:t>
            </a:r>
            <a:r>
              <a:rPr lang="ko-KR" altLang="en-US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취약계층 소비자교육</a:t>
            </a:r>
            <a:endParaRPr lang="ko-KR" altLang="en-US" b="1" dirty="0">
              <a:solidFill>
                <a:schemeClr val="bg2"/>
              </a:solidFill>
              <a:ea typeface="돋움" panose="020B0600000101010101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88370" y="86095"/>
            <a:ext cx="72791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00" b="1" dirty="0" smtClean="0">
                <a:solidFill>
                  <a:schemeClr val="bg1">
                    <a:lumMod val="50000"/>
                  </a:schemeClr>
                </a:solidFill>
              </a:rPr>
              <a:t>2.1. </a:t>
            </a:r>
            <a:r>
              <a:rPr lang="ko-KR" altLang="en-US" sz="2600" b="1" dirty="0" smtClean="0">
                <a:solidFill>
                  <a:schemeClr val="bg1">
                    <a:lumMod val="50000"/>
                  </a:schemeClr>
                </a:solidFill>
              </a:rPr>
              <a:t>개인정보보호</a:t>
            </a:r>
            <a:endParaRPr lang="ko-KR" altLang="en-US" sz="2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텍스트 개체 틀 2"/>
          <p:cNvSpPr txBox="1">
            <a:spLocks/>
          </p:cNvSpPr>
          <p:nvPr/>
        </p:nvSpPr>
        <p:spPr>
          <a:xfrm>
            <a:off x="3421243" y="833864"/>
            <a:ext cx="5681814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ko-KR" altLang="en-US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주요피해사례 </a:t>
            </a:r>
            <a:r>
              <a:rPr lang="en-US" altLang="ko-KR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1</a:t>
            </a:r>
            <a:endParaRPr lang="ko-KR" altLang="en-US" sz="2400" b="1" dirty="0">
              <a:solidFill>
                <a:srgbClr val="1B2040"/>
              </a:solidFill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</p:txBody>
      </p:sp>
      <p:pic>
        <p:nvPicPr>
          <p:cNvPr id="52" name="그림 5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70"/>
          <a:stretch/>
        </p:blipFill>
        <p:spPr>
          <a:xfrm>
            <a:off x="9900323" y="6361622"/>
            <a:ext cx="2120506" cy="353380"/>
          </a:xfrm>
          <a:prstGeom prst="rect">
            <a:avLst/>
          </a:prstGeom>
        </p:spPr>
      </p:pic>
      <p:sp>
        <p:nvSpPr>
          <p:cNvPr id="44" name="직사각형 43"/>
          <p:cNvSpPr/>
          <p:nvPr/>
        </p:nvSpPr>
        <p:spPr>
          <a:xfrm>
            <a:off x="0" y="1764248"/>
            <a:ext cx="72942" cy="378618"/>
          </a:xfrm>
          <a:prstGeom prst="rect">
            <a:avLst/>
          </a:prstGeom>
          <a:solidFill>
            <a:srgbClr val="7DD4E5"/>
          </a:solidFill>
          <a:ln>
            <a:solidFill>
              <a:srgbClr val="7DD4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1" name="그룹 30"/>
          <p:cNvGrpSpPr/>
          <p:nvPr/>
        </p:nvGrpSpPr>
        <p:grpSpPr>
          <a:xfrm>
            <a:off x="3790511" y="1948131"/>
            <a:ext cx="7318767" cy="2683233"/>
            <a:chOff x="1594222" y="2786350"/>
            <a:chExt cx="7168778" cy="1033463"/>
          </a:xfrm>
          <a:solidFill>
            <a:srgbClr val="1B2040">
              <a:alpha val="22000"/>
            </a:srgbClr>
          </a:solidFill>
        </p:grpSpPr>
        <p:sp>
          <p:nvSpPr>
            <p:cNvPr id="32" name="Rectangle 9"/>
            <p:cNvSpPr/>
            <p:nvPr/>
          </p:nvSpPr>
          <p:spPr bwMode="auto">
            <a:xfrm>
              <a:off x="1594222" y="2786350"/>
              <a:ext cx="7168778" cy="1033463"/>
            </a:xfrm>
            <a:prstGeom prst="rect">
              <a:avLst/>
            </a:prstGeom>
            <a:grpFill/>
            <a:ln w="3175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defTabSz="1128364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2000" kern="0" dirty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33" name="직사각형 32"/>
            <p:cNvSpPr/>
            <p:nvPr/>
          </p:nvSpPr>
          <p:spPr bwMode="auto">
            <a:xfrm>
              <a:off x="1872357" y="3168751"/>
              <a:ext cx="6639020" cy="276999"/>
            </a:xfrm>
            <a:prstGeom prst="rect">
              <a:avLst/>
            </a:prstGeom>
            <a:noFill/>
            <a:ln w="25400" algn="ctr">
              <a:noFill/>
              <a:round/>
              <a:headEnd/>
              <a:tailEnd/>
            </a:ln>
            <a:effectLst>
              <a:outerShdw sx="1000" sy="1000" algn="tl" rotWithShape="0">
                <a:prstClr val="black"/>
              </a:outerShdw>
            </a:effectLst>
            <a:scene3d>
              <a:camera prst="orthographicFront"/>
              <a:lightRig rig="threePt" dir="t"/>
            </a:scene3d>
          </p:spPr>
          <p:txBody>
            <a:bodyPr wrap="square" lIns="0" tIns="0" rIns="0" bIns="0" anchor="ctr">
              <a:spAutoFit/>
              <a:sp3d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4F81BD"/>
                </a:buClr>
                <a:buSzPct val="60000"/>
                <a:defRPr/>
              </a:pPr>
              <a:endParaRPr lang="ko-KR" altLang="en-US" b="1" spc="-150" dirty="0">
                <a:ea typeface="나눔스퀘어" panose="020B0600000101010101" pitchFamily="50" charset="-127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4071459" y="2145687"/>
            <a:ext cx="69270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불법으로 만화 및 판타지 소설을 인터넷 사이트에서 복사 배포하여 저작권 위반으로 소송이 제기됨</a:t>
            </a:r>
            <a:r>
              <a:rPr lang="en-US" altLang="ko-KR" b="1" dirty="0" smtClean="0"/>
              <a:t>. </a:t>
            </a:r>
            <a:endParaRPr lang="en-US" altLang="ko-KR" b="1" dirty="0"/>
          </a:p>
          <a:p>
            <a:endParaRPr lang="en-US" altLang="ko-KR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소비자는 이러한 사실이 없어 해당 사이트를 통해 확인한 결과 자신의 개인정보를 도용하여 가입 후 활동한 것으로 나타남</a:t>
            </a:r>
            <a:r>
              <a:rPr lang="en-US" altLang="ko-KR" b="1" dirty="0" smtClean="0"/>
              <a:t>.</a:t>
            </a:r>
          </a:p>
          <a:p>
            <a:endParaRPr lang="en-US" altLang="ko-KR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소비자는 개인정보가 유출되었을 뿐만 아니라 이로 인한 저작권 소송까지 제기되어 곤란한 상황에 놓임</a:t>
            </a:r>
            <a:r>
              <a:rPr lang="en-US" altLang="ko-KR" b="1" dirty="0" smtClean="0"/>
              <a:t>.</a:t>
            </a:r>
            <a:endParaRPr lang="ko-KR" altLang="en-US" b="1" dirty="0"/>
          </a:p>
        </p:txBody>
      </p:sp>
      <p:sp>
        <p:nvSpPr>
          <p:cNvPr id="37" name="텍스트 개체 틀 2"/>
          <p:cNvSpPr txBox="1">
            <a:spLocks/>
          </p:cNvSpPr>
          <p:nvPr/>
        </p:nvSpPr>
        <p:spPr>
          <a:xfrm>
            <a:off x="3600939" y="1463941"/>
            <a:ext cx="6757712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ko-KR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 Light" panose="020B0603020101020101" pitchFamily="50" charset="-127"/>
                <a:ea typeface="나눔바른고딕 Light" panose="020B0603020101020101"/>
              </a:rPr>
              <a:t>개인정보유출 및 도용으로 인한 피해</a:t>
            </a:r>
            <a:endParaRPr lang="ko-KR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나눔바른고딕 Light" panose="020B0603020101020101" pitchFamily="50" charset="-127"/>
              <a:ea typeface="나눔바른고딕 Light" panose="020B0603020101020101"/>
            </a:endParaRPr>
          </a:p>
        </p:txBody>
      </p:sp>
    </p:spTree>
    <p:extLst>
      <p:ext uri="{BB962C8B-B14F-4D97-AF65-F5344CB8AC3E}">
        <p14:creationId xmlns:p14="http://schemas.microsoft.com/office/powerpoint/2010/main" val="373178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/>
          <p:cNvSpPr/>
          <p:nvPr/>
        </p:nvSpPr>
        <p:spPr>
          <a:xfrm>
            <a:off x="3040249" y="669558"/>
            <a:ext cx="9148762" cy="6196263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3043238" cy="6858000"/>
          </a:xfrm>
          <a:prstGeom prst="rect">
            <a:avLst/>
          </a:prstGeom>
          <a:solidFill>
            <a:srgbClr val="1B204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grpSp>
        <p:nvGrpSpPr>
          <p:cNvPr id="3" name="그룹 2"/>
          <p:cNvGrpSpPr/>
          <p:nvPr/>
        </p:nvGrpSpPr>
        <p:grpSpPr>
          <a:xfrm>
            <a:off x="72942" y="1250798"/>
            <a:ext cx="2870284" cy="378618"/>
            <a:chOff x="2393319" y="2095717"/>
            <a:chExt cx="7332338" cy="547255"/>
          </a:xfrm>
          <a:noFill/>
        </p:grpSpPr>
        <p:sp>
          <p:nvSpPr>
            <p:cNvPr id="5" name="직사각형 4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01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헌법 등이 보장하는 소비자 권리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72942" y="1765148"/>
            <a:ext cx="2870284" cy="378618"/>
            <a:chOff x="2393319" y="2095717"/>
            <a:chExt cx="7332338" cy="547255"/>
          </a:xfrm>
          <a:solidFill>
            <a:srgbClr val="05060B"/>
          </a:solidFill>
        </p:grpSpPr>
        <p:sp>
          <p:nvSpPr>
            <p:cNvPr id="8" name="직사각형 7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02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개인정보 보호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72942" y="2279498"/>
            <a:ext cx="2870284" cy="378618"/>
            <a:chOff x="2393319" y="2095717"/>
            <a:chExt cx="7332338" cy="547255"/>
          </a:xfrm>
        </p:grpSpPr>
        <p:sp>
          <p:nvSpPr>
            <p:cNvPr id="11" name="직사각형 10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03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금융사기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72942" y="2793848"/>
            <a:ext cx="2870284" cy="378618"/>
            <a:chOff x="2393319" y="2095717"/>
            <a:chExt cx="7332338" cy="547255"/>
          </a:xfrm>
        </p:grpSpPr>
        <p:sp>
          <p:nvSpPr>
            <p:cNvPr id="14" name="직사각형 13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04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건강기능식품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72942" y="3308198"/>
            <a:ext cx="2870284" cy="378618"/>
            <a:chOff x="2393319" y="2095717"/>
            <a:chExt cx="7332338" cy="547255"/>
          </a:xfrm>
        </p:grpSpPr>
        <p:sp>
          <p:nvSpPr>
            <p:cNvPr id="17" name="직사각형 16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05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상조서비스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72942" y="3822548"/>
            <a:ext cx="2870284" cy="378618"/>
            <a:chOff x="2393319" y="2095717"/>
            <a:chExt cx="7332338" cy="547255"/>
          </a:xfrm>
        </p:grpSpPr>
        <p:sp>
          <p:nvSpPr>
            <p:cNvPr id="20" name="직사각형 19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06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가정용 의료기기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72942" y="4336898"/>
            <a:ext cx="2870284" cy="378618"/>
            <a:chOff x="2393319" y="2095717"/>
            <a:chExt cx="7332338" cy="547255"/>
          </a:xfrm>
        </p:grpSpPr>
        <p:sp>
          <p:nvSpPr>
            <p:cNvPr id="23" name="직사각형 22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07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홍보관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13903"/>
            <a:ext cx="17177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2019 </a:t>
            </a:r>
            <a:r>
              <a:rPr lang="ko-KR" altLang="en-US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취약계층 소비자교육</a:t>
            </a:r>
            <a:endParaRPr lang="ko-KR" altLang="en-US" b="1" dirty="0">
              <a:solidFill>
                <a:schemeClr val="bg2"/>
              </a:solidFill>
              <a:ea typeface="돋움" panose="020B0600000101010101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88370" y="86095"/>
            <a:ext cx="72791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00" b="1" dirty="0" smtClean="0">
                <a:solidFill>
                  <a:schemeClr val="bg1">
                    <a:lumMod val="50000"/>
                  </a:schemeClr>
                </a:solidFill>
              </a:rPr>
              <a:t>2.1. </a:t>
            </a:r>
            <a:r>
              <a:rPr lang="ko-KR" altLang="en-US" sz="2600" b="1" dirty="0" smtClean="0">
                <a:solidFill>
                  <a:schemeClr val="bg1">
                    <a:lumMod val="50000"/>
                  </a:schemeClr>
                </a:solidFill>
              </a:rPr>
              <a:t>개인정보보호</a:t>
            </a:r>
            <a:endParaRPr lang="ko-KR" altLang="en-US" sz="2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텍스트 개체 틀 2"/>
          <p:cNvSpPr txBox="1">
            <a:spLocks/>
          </p:cNvSpPr>
          <p:nvPr/>
        </p:nvSpPr>
        <p:spPr>
          <a:xfrm>
            <a:off x="3421243" y="833864"/>
            <a:ext cx="5681814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ko-KR" altLang="en-US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주요피해사례 </a:t>
            </a:r>
            <a:r>
              <a:rPr lang="en-US" altLang="ko-KR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1</a:t>
            </a:r>
            <a:endParaRPr lang="ko-KR" altLang="en-US" sz="2400" b="1" dirty="0">
              <a:solidFill>
                <a:srgbClr val="1B2040"/>
              </a:solidFill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</p:txBody>
      </p:sp>
      <p:pic>
        <p:nvPicPr>
          <p:cNvPr id="52" name="그림 5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70"/>
          <a:stretch/>
        </p:blipFill>
        <p:spPr>
          <a:xfrm>
            <a:off x="9900323" y="6361622"/>
            <a:ext cx="2120506" cy="353380"/>
          </a:xfrm>
          <a:prstGeom prst="rect">
            <a:avLst/>
          </a:prstGeom>
        </p:spPr>
      </p:pic>
      <p:sp>
        <p:nvSpPr>
          <p:cNvPr id="44" name="직사각형 43"/>
          <p:cNvSpPr/>
          <p:nvPr/>
        </p:nvSpPr>
        <p:spPr>
          <a:xfrm>
            <a:off x="0" y="1764248"/>
            <a:ext cx="72942" cy="378618"/>
          </a:xfrm>
          <a:prstGeom prst="rect">
            <a:avLst/>
          </a:prstGeom>
          <a:solidFill>
            <a:srgbClr val="7DD4E5"/>
          </a:solidFill>
          <a:ln>
            <a:solidFill>
              <a:srgbClr val="7DD4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3690064" y="1919452"/>
            <a:ext cx="77206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 smtClean="0">
                <a:latin typeface="+mj-lt"/>
              </a:rPr>
              <a:t>‘</a:t>
            </a:r>
            <a:r>
              <a:rPr lang="ko-KR" altLang="en-US" b="1" dirty="0" smtClean="0">
                <a:latin typeface="+mj-lt"/>
              </a:rPr>
              <a:t>정보통신망이용촉진 및 정보보호 등에 관한 법률</a:t>
            </a:r>
            <a:r>
              <a:rPr lang="en-US" altLang="ko-KR" b="1" dirty="0" smtClean="0">
                <a:latin typeface="+mj-lt"/>
              </a:rPr>
              <a:t>’ </a:t>
            </a:r>
            <a:r>
              <a:rPr lang="ko-KR" altLang="en-US" b="1" dirty="0" smtClean="0">
                <a:latin typeface="+mj-lt"/>
              </a:rPr>
              <a:t>제</a:t>
            </a:r>
            <a:r>
              <a:rPr lang="en-US" altLang="ko-KR" b="1" dirty="0" smtClean="0">
                <a:latin typeface="+mj-lt"/>
              </a:rPr>
              <a:t>49</a:t>
            </a:r>
            <a:r>
              <a:rPr lang="ko-KR" altLang="en-US" b="1" dirty="0" smtClean="0">
                <a:latin typeface="+mj-lt"/>
              </a:rPr>
              <a:t>조에 </a:t>
            </a:r>
            <a:r>
              <a:rPr lang="en-US" altLang="ko-KR" b="1" dirty="0" smtClean="0">
                <a:latin typeface="+mj-lt"/>
              </a:rPr>
              <a:t>‘</a:t>
            </a:r>
            <a:r>
              <a:rPr lang="ko-KR" altLang="en-US" b="1" dirty="0" smtClean="0">
                <a:latin typeface="+mj-lt"/>
              </a:rPr>
              <a:t>누구든지 </a:t>
            </a:r>
            <a:r>
              <a:rPr lang="ko-KR" altLang="en-US" b="1" dirty="0" smtClean="0">
                <a:solidFill>
                  <a:srgbClr val="FF0000"/>
                </a:solidFill>
                <a:latin typeface="+mj-lt"/>
              </a:rPr>
              <a:t>정보통신망에 의하여</a:t>
            </a:r>
            <a:r>
              <a:rPr lang="ko-KR" altLang="en-US" b="1" dirty="0" smtClean="0">
                <a:latin typeface="+mj-lt"/>
              </a:rPr>
              <a:t> </a:t>
            </a:r>
            <a:r>
              <a:rPr lang="ko-KR" altLang="en-US" b="1" dirty="0" smtClean="0">
                <a:solidFill>
                  <a:srgbClr val="FF0000"/>
                </a:solidFill>
                <a:latin typeface="+mj-lt"/>
              </a:rPr>
              <a:t>처리</a:t>
            </a:r>
            <a:r>
              <a:rPr lang="en-US" altLang="ko-KR" b="1" dirty="0" smtClean="0">
                <a:solidFill>
                  <a:srgbClr val="FF0000"/>
                </a:solidFill>
                <a:latin typeface="+mj-lt"/>
              </a:rPr>
              <a:t>, </a:t>
            </a:r>
            <a:r>
              <a:rPr lang="ko-KR" altLang="en-US" b="1" dirty="0" smtClean="0">
                <a:solidFill>
                  <a:srgbClr val="FF0000"/>
                </a:solidFill>
                <a:latin typeface="+mj-lt"/>
              </a:rPr>
              <a:t>보관 또는 전송되는 타인의 정보를 훼손하거나 타인의 비밀을 침해</a:t>
            </a:r>
            <a:r>
              <a:rPr lang="en-US" altLang="ko-KR" b="1" dirty="0" smtClean="0">
                <a:solidFill>
                  <a:srgbClr val="FF0000"/>
                </a:solidFill>
                <a:latin typeface="+mj-lt"/>
              </a:rPr>
              <a:t>, </a:t>
            </a:r>
            <a:r>
              <a:rPr lang="ko-KR" altLang="en-US" b="1" dirty="0" smtClean="0">
                <a:solidFill>
                  <a:srgbClr val="FF0000"/>
                </a:solidFill>
                <a:latin typeface="+mj-lt"/>
              </a:rPr>
              <a:t>도용 또는 누설하여서는 </a:t>
            </a:r>
            <a:r>
              <a:rPr lang="ko-KR" altLang="en-US" b="1" dirty="0" err="1" smtClean="0">
                <a:solidFill>
                  <a:srgbClr val="FF0000"/>
                </a:solidFill>
                <a:latin typeface="+mj-lt"/>
              </a:rPr>
              <a:t>아니된다</a:t>
            </a:r>
            <a:r>
              <a:rPr lang="en-US" altLang="ko-KR" b="1" dirty="0" smtClean="0">
                <a:solidFill>
                  <a:srgbClr val="FF0000"/>
                </a:solidFill>
                <a:latin typeface="+mj-lt"/>
              </a:rPr>
              <a:t>‘</a:t>
            </a:r>
            <a:r>
              <a:rPr lang="ko-KR" altLang="en-US" b="1" dirty="0" smtClean="0">
                <a:latin typeface="+mj-lt"/>
              </a:rPr>
              <a:t>고 규정 함</a:t>
            </a:r>
            <a:r>
              <a:rPr lang="en-US" altLang="ko-KR" b="1" dirty="0" smtClean="0">
                <a:latin typeface="+mj-lt"/>
              </a:rPr>
              <a:t>.</a:t>
            </a:r>
          </a:p>
          <a:p>
            <a:endParaRPr lang="en-US" altLang="ko-KR" b="1" dirty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73885" y="3294012"/>
            <a:ext cx="428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개인정보침해 신고는 </a:t>
            </a:r>
            <a:r>
              <a:rPr lang="ko-KR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☎</a:t>
            </a:r>
            <a:r>
              <a:rPr lang="en-US" altLang="ko-K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118</a:t>
            </a:r>
            <a:endParaRPr lang="ko-KR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93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/>
          <p:cNvSpPr/>
          <p:nvPr/>
        </p:nvSpPr>
        <p:spPr>
          <a:xfrm>
            <a:off x="3040249" y="669558"/>
            <a:ext cx="9148762" cy="6196263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3043238" cy="6858000"/>
          </a:xfrm>
          <a:prstGeom prst="rect">
            <a:avLst/>
          </a:prstGeom>
          <a:solidFill>
            <a:srgbClr val="1B204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grpSp>
        <p:nvGrpSpPr>
          <p:cNvPr id="3" name="그룹 2"/>
          <p:cNvGrpSpPr/>
          <p:nvPr/>
        </p:nvGrpSpPr>
        <p:grpSpPr>
          <a:xfrm>
            <a:off x="72942" y="1250798"/>
            <a:ext cx="2870284" cy="378618"/>
            <a:chOff x="2393319" y="2095717"/>
            <a:chExt cx="7332338" cy="547255"/>
          </a:xfrm>
          <a:noFill/>
        </p:grpSpPr>
        <p:sp>
          <p:nvSpPr>
            <p:cNvPr id="5" name="직사각형 4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01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헌법 등이 보장하는 소비자 권리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72942" y="1765148"/>
            <a:ext cx="2870284" cy="378618"/>
            <a:chOff x="2393319" y="2095717"/>
            <a:chExt cx="7332338" cy="547255"/>
          </a:xfrm>
          <a:solidFill>
            <a:srgbClr val="05060B"/>
          </a:solidFill>
        </p:grpSpPr>
        <p:sp>
          <p:nvSpPr>
            <p:cNvPr id="8" name="직사각형 7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02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개인정보 보호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72942" y="2279498"/>
            <a:ext cx="2870284" cy="378618"/>
            <a:chOff x="2393319" y="2095717"/>
            <a:chExt cx="7332338" cy="547255"/>
          </a:xfrm>
        </p:grpSpPr>
        <p:sp>
          <p:nvSpPr>
            <p:cNvPr id="11" name="직사각형 10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03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금융사기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72942" y="2793848"/>
            <a:ext cx="2870284" cy="378618"/>
            <a:chOff x="2393319" y="2095717"/>
            <a:chExt cx="7332338" cy="547255"/>
          </a:xfrm>
        </p:grpSpPr>
        <p:sp>
          <p:nvSpPr>
            <p:cNvPr id="14" name="직사각형 13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04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건강기능식품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72942" y="3308198"/>
            <a:ext cx="2870284" cy="378618"/>
            <a:chOff x="2393319" y="2095717"/>
            <a:chExt cx="7332338" cy="547255"/>
          </a:xfrm>
        </p:grpSpPr>
        <p:sp>
          <p:nvSpPr>
            <p:cNvPr id="17" name="직사각형 16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05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상조서비스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72942" y="3822548"/>
            <a:ext cx="2870284" cy="378618"/>
            <a:chOff x="2393319" y="2095717"/>
            <a:chExt cx="7332338" cy="547255"/>
          </a:xfrm>
        </p:grpSpPr>
        <p:sp>
          <p:nvSpPr>
            <p:cNvPr id="20" name="직사각형 19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06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가정용 의료기기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72942" y="4336898"/>
            <a:ext cx="2870284" cy="378618"/>
            <a:chOff x="2393319" y="2095717"/>
            <a:chExt cx="7332338" cy="547255"/>
          </a:xfrm>
        </p:grpSpPr>
        <p:sp>
          <p:nvSpPr>
            <p:cNvPr id="23" name="직사각형 22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07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홍보관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13903"/>
            <a:ext cx="17177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2019 </a:t>
            </a:r>
            <a:r>
              <a:rPr lang="ko-KR" altLang="en-US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취약계층 소비자교육</a:t>
            </a:r>
            <a:endParaRPr lang="ko-KR" altLang="en-US" b="1" dirty="0">
              <a:solidFill>
                <a:schemeClr val="bg2"/>
              </a:solidFill>
              <a:ea typeface="돋움" panose="020B0600000101010101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88370" y="86095"/>
            <a:ext cx="72791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00" b="1" dirty="0" smtClean="0">
                <a:solidFill>
                  <a:schemeClr val="bg1">
                    <a:lumMod val="50000"/>
                  </a:schemeClr>
                </a:solidFill>
              </a:rPr>
              <a:t>2.1. </a:t>
            </a:r>
            <a:r>
              <a:rPr lang="ko-KR" altLang="en-US" sz="2600" b="1" dirty="0" smtClean="0">
                <a:solidFill>
                  <a:schemeClr val="bg1">
                    <a:lumMod val="50000"/>
                  </a:schemeClr>
                </a:solidFill>
              </a:rPr>
              <a:t>개인정보보호</a:t>
            </a:r>
            <a:endParaRPr lang="ko-KR" altLang="en-US" sz="2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텍스트 개체 틀 2"/>
          <p:cNvSpPr txBox="1">
            <a:spLocks/>
          </p:cNvSpPr>
          <p:nvPr/>
        </p:nvSpPr>
        <p:spPr>
          <a:xfrm>
            <a:off x="3421243" y="833864"/>
            <a:ext cx="5681814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ko-KR" altLang="en-US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주요피해사례 </a:t>
            </a:r>
            <a:r>
              <a:rPr lang="en-US" altLang="ko-KR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2</a:t>
            </a:r>
            <a:endParaRPr lang="ko-KR" altLang="en-US" sz="2400" b="1" dirty="0">
              <a:solidFill>
                <a:srgbClr val="1B2040"/>
              </a:solidFill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</p:txBody>
      </p:sp>
      <p:pic>
        <p:nvPicPr>
          <p:cNvPr id="52" name="그림 5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70"/>
          <a:stretch/>
        </p:blipFill>
        <p:spPr>
          <a:xfrm>
            <a:off x="9900323" y="6361622"/>
            <a:ext cx="2120506" cy="353380"/>
          </a:xfrm>
          <a:prstGeom prst="rect">
            <a:avLst/>
          </a:prstGeom>
        </p:spPr>
      </p:pic>
      <p:sp>
        <p:nvSpPr>
          <p:cNvPr id="44" name="직사각형 43"/>
          <p:cNvSpPr/>
          <p:nvPr/>
        </p:nvSpPr>
        <p:spPr>
          <a:xfrm>
            <a:off x="0" y="1764248"/>
            <a:ext cx="72942" cy="378618"/>
          </a:xfrm>
          <a:prstGeom prst="rect">
            <a:avLst/>
          </a:prstGeom>
          <a:solidFill>
            <a:srgbClr val="7DD4E5"/>
          </a:solidFill>
          <a:ln>
            <a:solidFill>
              <a:srgbClr val="7DD4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1" name="그룹 30"/>
          <p:cNvGrpSpPr/>
          <p:nvPr/>
        </p:nvGrpSpPr>
        <p:grpSpPr>
          <a:xfrm>
            <a:off x="3790511" y="1948131"/>
            <a:ext cx="7318767" cy="4066303"/>
            <a:chOff x="1594222" y="2786350"/>
            <a:chExt cx="7168778" cy="1033463"/>
          </a:xfrm>
          <a:solidFill>
            <a:srgbClr val="1B2040">
              <a:alpha val="22000"/>
            </a:srgbClr>
          </a:solidFill>
        </p:grpSpPr>
        <p:sp>
          <p:nvSpPr>
            <p:cNvPr id="32" name="Rectangle 9"/>
            <p:cNvSpPr/>
            <p:nvPr/>
          </p:nvSpPr>
          <p:spPr bwMode="auto">
            <a:xfrm>
              <a:off x="1594222" y="2786350"/>
              <a:ext cx="7168778" cy="1033463"/>
            </a:xfrm>
            <a:prstGeom prst="rect">
              <a:avLst/>
            </a:prstGeom>
            <a:grpFill/>
            <a:ln w="3175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defTabSz="1128364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2000" kern="0" dirty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33" name="직사각형 32"/>
            <p:cNvSpPr/>
            <p:nvPr/>
          </p:nvSpPr>
          <p:spPr bwMode="auto">
            <a:xfrm>
              <a:off x="1872357" y="3168751"/>
              <a:ext cx="6639020" cy="276999"/>
            </a:xfrm>
            <a:prstGeom prst="rect">
              <a:avLst/>
            </a:prstGeom>
            <a:noFill/>
            <a:ln w="25400" algn="ctr">
              <a:noFill/>
              <a:round/>
              <a:headEnd/>
              <a:tailEnd/>
            </a:ln>
            <a:effectLst>
              <a:outerShdw sx="1000" sy="1000" algn="tl" rotWithShape="0">
                <a:prstClr val="black"/>
              </a:outerShdw>
            </a:effectLst>
            <a:scene3d>
              <a:camera prst="orthographicFront"/>
              <a:lightRig rig="threePt" dir="t"/>
            </a:scene3d>
          </p:spPr>
          <p:txBody>
            <a:bodyPr wrap="square" lIns="0" tIns="0" rIns="0" bIns="0" anchor="ctr">
              <a:spAutoFit/>
              <a:sp3d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4F81BD"/>
                </a:buClr>
                <a:buSzPct val="60000"/>
                <a:defRPr/>
              </a:pPr>
              <a:endParaRPr lang="ko-KR" altLang="en-US" b="1" spc="-150" dirty="0">
                <a:ea typeface="나눔스퀘어" panose="020B0600000101010101" pitchFamily="50" charset="-127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4071459" y="2145687"/>
            <a:ext cx="693997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소비자는 ○○업체의 </a:t>
            </a:r>
            <a:r>
              <a:rPr lang="en-US" altLang="ko-KR" b="1" dirty="0" smtClean="0"/>
              <a:t>PC</a:t>
            </a:r>
            <a:r>
              <a:rPr lang="ko-KR" altLang="en-US" b="1" dirty="0" smtClean="0"/>
              <a:t>통신서비스에 계약하고 서비스를 이용하기로 함</a:t>
            </a:r>
            <a:r>
              <a:rPr lang="en-US" altLang="ko-KR" b="1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이후 자신이 가입한 적 없는 동일한 기업의 계열업체인 인터넷서비스사이트에도 자신이 가입되어 있는 것을 확인함</a:t>
            </a:r>
            <a:r>
              <a:rPr lang="en-US" altLang="ko-KR" b="1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이에 대해 업체 확인을 해보니 이전에 가입했던 </a:t>
            </a:r>
            <a:r>
              <a:rPr lang="en-US" altLang="ko-KR" b="1" dirty="0" smtClean="0"/>
              <a:t>PC</a:t>
            </a:r>
            <a:r>
              <a:rPr lang="ko-KR" altLang="en-US" b="1" dirty="0" smtClean="0"/>
              <a:t>통신서비스 업체가 모회사인 이유로 같은 회사의 인터넷사이트에 자동적으로 가입되고 있는 것을 확인함</a:t>
            </a:r>
            <a:r>
              <a:rPr lang="en-US" altLang="ko-KR" b="1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신청인은 </a:t>
            </a:r>
            <a:r>
              <a:rPr lang="en-US" altLang="ko-KR" b="1" dirty="0" smtClean="0"/>
              <a:t>PC</a:t>
            </a:r>
            <a:r>
              <a:rPr lang="ko-KR" altLang="en-US" b="1" dirty="0" smtClean="0"/>
              <a:t>통신서비스의 가입 시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이 부분과 관련하여 공지를 받거나 동의한 적이 없음에도 부당하게 가입되어 업체 측의 이의제기를 원함</a:t>
            </a:r>
            <a:r>
              <a:rPr lang="en-US" altLang="ko-KR" b="1" dirty="0" smtClean="0"/>
              <a:t>.</a:t>
            </a:r>
            <a:endParaRPr lang="ko-KR" altLang="en-US" b="1" dirty="0"/>
          </a:p>
        </p:txBody>
      </p:sp>
      <p:sp>
        <p:nvSpPr>
          <p:cNvPr id="37" name="텍스트 개체 틀 2"/>
          <p:cNvSpPr txBox="1">
            <a:spLocks/>
          </p:cNvSpPr>
          <p:nvPr/>
        </p:nvSpPr>
        <p:spPr>
          <a:xfrm>
            <a:off x="3600939" y="1463941"/>
            <a:ext cx="6757712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ko-KR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 Light" panose="020B0603020101020101" pitchFamily="50" charset="-127"/>
                <a:ea typeface="나눔바른고딕 Light" panose="020B0603020101020101"/>
              </a:rPr>
              <a:t>목적 외의 이용 또는 제</a:t>
            </a:r>
            <a:r>
              <a:rPr lang="en-US" altLang="ko-K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 Light" panose="020B0603020101020101" pitchFamily="50" charset="-127"/>
                <a:ea typeface="나눔바른고딕 Light" panose="020B0603020101020101"/>
              </a:rPr>
              <a:t>3</a:t>
            </a:r>
            <a:r>
              <a:rPr lang="ko-KR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 Light" panose="020B0603020101020101" pitchFamily="50" charset="-127"/>
                <a:ea typeface="나눔바른고딕 Light" panose="020B0603020101020101"/>
              </a:rPr>
              <a:t>자 제공으로 인한 소비자피해 </a:t>
            </a:r>
            <a:endParaRPr lang="ko-KR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나눔바른고딕 Light" panose="020B0603020101020101" pitchFamily="50" charset="-127"/>
              <a:ea typeface="나눔바른고딕 Light" panose="020B0603020101020101"/>
            </a:endParaRPr>
          </a:p>
        </p:txBody>
      </p:sp>
    </p:spTree>
    <p:extLst>
      <p:ext uri="{BB962C8B-B14F-4D97-AF65-F5344CB8AC3E}">
        <p14:creationId xmlns:p14="http://schemas.microsoft.com/office/powerpoint/2010/main" val="98048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/>
          <p:cNvSpPr/>
          <p:nvPr/>
        </p:nvSpPr>
        <p:spPr>
          <a:xfrm>
            <a:off x="3040249" y="669558"/>
            <a:ext cx="9148762" cy="6196263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3043238" cy="6858000"/>
          </a:xfrm>
          <a:prstGeom prst="rect">
            <a:avLst/>
          </a:prstGeom>
          <a:solidFill>
            <a:srgbClr val="1B204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grpSp>
        <p:nvGrpSpPr>
          <p:cNvPr id="3" name="그룹 2"/>
          <p:cNvGrpSpPr/>
          <p:nvPr/>
        </p:nvGrpSpPr>
        <p:grpSpPr>
          <a:xfrm>
            <a:off x="72942" y="1250798"/>
            <a:ext cx="2870284" cy="378618"/>
            <a:chOff x="2393319" y="2095717"/>
            <a:chExt cx="7332338" cy="547255"/>
          </a:xfrm>
          <a:noFill/>
        </p:grpSpPr>
        <p:sp>
          <p:nvSpPr>
            <p:cNvPr id="5" name="직사각형 4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01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헌법 등이 보장하는 소비자 권리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72942" y="1765148"/>
            <a:ext cx="2870284" cy="378618"/>
            <a:chOff x="2393319" y="2095717"/>
            <a:chExt cx="7332338" cy="547255"/>
          </a:xfrm>
          <a:solidFill>
            <a:srgbClr val="05060B"/>
          </a:solidFill>
        </p:grpSpPr>
        <p:sp>
          <p:nvSpPr>
            <p:cNvPr id="8" name="직사각형 7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02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개인정보 보호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72942" y="2279498"/>
            <a:ext cx="2870284" cy="378618"/>
            <a:chOff x="2393319" y="2095717"/>
            <a:chExt cx="7332338" cy="547255"/>
          </a:xfrm>
        </p:grpSpPr>
        <p:sp>
          <p:nvSpPr>
            <p:cNvPr id="11" name="직사각형 10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03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금융사기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72942" y="2793848"/>
            <a:ext cx="2870284" cy="378618"/>
            <a:chOff x="2393319" y="2095717"/>
            <a:chExt cx="7332338" cy="547255"/>
          </a:xfrm>
        </p:grpSpPr>
        <p:sp>
          <p:nvSpPr>
            <p:cNvPr id="14" name="직사각형 13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04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건강기능식품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72942" y="3308198"/>
            <a:ext cx="2870284" cy="378618"/>
            <a:chOff x="2393319" y="2095717"/>
            <a:chExt cx="7332338" cy="547255"/>
          </a:xfrm>
        </p:grpSpPr>
        <p:sp>
          <p:nvSpPr>
            <p:cNvPr id="17" name="직사각형 16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05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상조서비스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72942" y="3822548"/>
            <a:ext cx="2870284" cy="378618"/>
            <a:chOff x="2393319" y="2095717"/>
            <a:chExt cx="7332338" cy="547255"/>
          </a:xfrm>
        </p:grpSpPr>
        <p:sp>
          <p:nvSpPr>
            <p:cNvPr id="20" name="직사각형 19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06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가정용 의료기기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72942" y="4336898"/>
            <a:ext cx="2870284" cy="378618"/>
            <a:chOff x="2393319" y="2095717"/>
            <a:chExt cx="7332338" cy="547255"/>
          </a:xfrm>
        </p:grpSpPr>
        <p:sp>
          <p:nvSpPr>
            <p:cNvPr id="23" name="직사각형 22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07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홍보관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13903"/>
            <a:ext cx="17177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2019 </a:t>
            </a:r>
            <a:r>
              <a:rPr lang="ko-KR" altLang="en-US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취약계층 소비자교육</a:t>
            </a:r>
            <a:endParaRPr lang="ko-KR" altLang="en-US" b="1" dirty="0">
              <a:solidFill>
                <a:schemeClr val="bg2"/>
              </a:solidFill>
              <a:ea typeface="돋움" panose="020B0600000101010101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88370" y="86095"/>
            <a:ext cx="72791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00" b="1" dirty="0" smtClean="0">
                <a:solidFill>
                  <a:schemeClr val="bg1">
                    <a:lumMod val="50000"/>
                  </a:schemeClr>
                </a:solidFill>
              </a:rPr>
              <a:t>2.1. </a:t>
            </a:r>
            <a:r>
              <a:rPr lang="ko-KR" altLang="en-US" sz="2600" b="1" dirty="0" smtClean="0">
                <a:solidFill>
                  <a:schemeClr val="bg1">
                    <a:lumMod val="50000"/>
                  </a:schemeClr>
                </a:solidFill>
              </a:rPr>
              <a:t>개인정보보호</a:t>
            </a:r>
            <a:endParaRPr lang="ko-KR" altLang="en-US" sz="2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텍스트 개체 틀 2"/>
          <p:cNvSpPr txBox="1">
            <a:spLocks/>
          </p:cNvSpPr>
          <p:nvPr/>
        </p:nvSpPr>
        <p:spPr>
          <a:xfrm>
            <a:off x="3421243" y="833864"/>
            <a:ext cx="5681814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ko-KR" altLang="en-US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주요피해사례 </a:t>
            </a:r>
            <a:r>
              <a:rPr lang="en-US" altLang="ko-KR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2</a:t>
            </a:r>
            <a:endParaRPr lang="ko-KR" altLang="en-US" sz="2400" b="1" dirty="0">
              <a:solidFill>
                <a:srgbClr val="1B2040"/>
              </a:solidFill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</p:txBody>
      </p:sp>
      <p:pic>
        <p:nvPicPr>
          <p:cNvPr id="52" name="그림 5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70"/>
          <a:stretch/>
        </p:blipFill>
        <p:spPr>
          <a:xfrm>
            <a:off x="9900323" y="6361622"/>
            <a:ext cx="2120506" cy="353380"/>
          </a:xfrm>
          <a:prstGeom prst="rect">
            <a:avLst/>
          </a:prstGeom>
        </p:spPr>
      </p:pic>
      <p:sp>
        <p:nvSpPr>
          <p:cNvPr id="44" name="직사각형 43"/>
          <p:cNvSpPr/>
          <p:nvPr/>
        </p:nvSpPr>
        <p:spPr>
          <a:xfrm>
            <a:off x="0" y="1764248"/>
            <a:ext cx="72942" cy="378618"/>
          </a:xfrm>
          <a:prstGeom prst="rect">
            <a:avLst/>
          </a:prstGeom>
          <a:solidFill>
            <a:srgbClr val="7DD4E5"/>
          </a:solidFill>
          <a:ln>
            <a:solidFill>
              <a:srgbClr val="7DD4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3690064" y="1919452"/>
            <a:ext cx="76512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>
                <a:latin typeface="+mj-lt"/>
              </a:rPr>
              <a:t>개인정보 보호법 제</a:t>
            </a:r>
            <a:r>
              <a:rPr lang="en-US" altLang="ko-KR" b="1" dirty="0" smtClean="0">
                <a:latin typeface="+mj-lt"/>
              </a:rPr>
              <a:t>15</a:t>
            </a:r>
            <a:r>
              <a:rPr lang="ko-KR" altLang="en-US" b="1" dirty="0" smtClean="0">
                <a:latin typeface="+mj-lt"/>
              </a:rPr>
              <a:t>조</a:t>
            </a:r>
            <a:r>
              <a:rPr lang="en-US" altLang="ko-KR" b="1" dirty="0" smtClean="0">
                <a:latin typeface="+mj-lt"/>
              </a:rPr>
              <a:t>(</a:t>
            </a:r>
            <a:r>
              <a:rPr lang="ko-KR" altLang="en-US" b="1" dirty="0" smtClean="0">
                <a:latin typeface="+mj-lt"/>
              </a:rPr>
              <a:t>개인정보의 수집</a:t>
            </a:r>
            <a:r>
              <a:rPr lang="en-US" altLang="ko-KR" b="1" dirty="0" smtClean="0">
                <a:latin typeface="+mj-lt"/>
              </a:rPr>
              <a:t>·</a:t>
            </a:r>
            <a:r>
              <a:rPr lang="ko-KR" altLang="en-US" b="1" dirty="0" smtClean="0">
                <a:latin typeface="+mj-lt"/>
              </a:rPr>
              <a:t>이용</a:t>
            </a:r>
            <a:r>
              <a:rPr lang="en-US" altLang="ko-KR" b="1" dirty="0" smtClean="0">
                <a:latin typeface="+mj-lt"/>
              </a:rPr>
              <a:t>)</a:t>
            </a:r>
            <a:r>
              <a:rPr lang="ko-KR" altLang="en-US" b="1" dirty="0" smtClean="0">
                <a:latin typeface="+mj-lt"/>
              </a:rPr>
              <a:t>에 의해 개인정보 수집 이용 목적</a:t>
            </a:r>
            <a:r>
              <a:rPr lang="en-US" altLang="ko-KR" b="1" dirty="0" smtClean="0">
                <a:latin typeface="+mj-lt"/>
              </a:rPr>
              <a:t>, </a:t>
            </a:r>
            <a:r>
              <a:rPr lang="ko-KR" altLang="en-US" b="1" dirty="0" smtClean="0">
                <a:latin typeface="+mj-lt"/>
              </a:rPr>
              <a:t>수집하려는 개인정보의 항목</a:t>
            </a:r>
            <a:r>
              <a:rPr lang="en-US" altLang="ko-KR" b="1" dirty="0" smtClean="0">
                <a:latin typeface="+mj-lt"/>
              </a:rPr>
              <a:t>, </a:t>
            </a:r>
            <a:r>
              <a:rPr lang="ko-KR" altLang="en-US" b="1" dirty="0" smtClean="0">
                <a:latin typeface="+mj-lt"/>
              </a:rPr>
              <a:t>개인정보의 보유 및 이용기간</a:t>
            </a:r>
            <a:r>
              <a:rPr lang="en-US" altLang="ko-KR" b="1" dirty="0" smtClean="0">
                <a:latin typeface="+mj-lt"/>
              </a:rPr>
              <a:t>, </a:t>
            </a:r>
            <a:r>
              <a:rPr lang="ko-KR" altLang="en-US" b="1" dirty="0" smtClean="0">
                <a:latin typeface="+mj-lt"/>
              </a:rPr>
              <a:t>동의를 거부할 권리가 있다는 사실 및 동의 거부에 따른 불이익이 있는 경우에는 그 불이익의 내용을 알리고 동의를 받도록 하고 있으며 </a:t>
            </a:r>
            <a:r>
              <a:rPr lang="ko-KR" altLang="en-US" b="1" dirty="0" smtClean="0">
                <a:solidFill>
                  <a:srgbClr val="FF0000"/>
                </a:solidFill>
                <a:latin typeface="+mj-lt"/>
              </a:rPr>
              <a:t>어느 하나의 사항이라도 변경하는 </a:t>
            </a:r>
            <a:r>
              <a:rPr lang="ko-KR" altLang="en-US" b="1" dirty="0">
                <a:solidFill>
                  <a:srgbClr val="FF0000"/>
                </a:solidFill>
                <a:latin typeface="+mj-lt"/>
              </a:rPr>
              <a:t>경</a:t>
            </a:r>
            <a:r>
              <a:rPr lang="ko-KR" altLang="en-US" b="1" dirty="0" smtClean="0">
                <a:solidFill>
                  <a:srgbClr val="FF0000"/>
                </a:solidFill>
                <a:latin typeface="+mj-lt"/>
              </a:rPr>
              <a:t>우 소비자에게 동의 받아야 함</a:t>
            </a:r>
            <a:r>
              <a:rPr lang="en-US" altLang="ko-KR" b="1" dirty="0" smtClean="0">
                <a:solidFill>
                  <a:srgbClr val="FF0000"/>
                </a:solidFill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218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/>
          <p:cNvSpPr/>
          <p:nvPr/>
        </p:nvSpPr>
        <p:spPr>
          <a:xfrm>
            <a:off x="3040249" y="669558"/>
            <a:ext cx="9148762" cy="6196263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3043238" cy="6858000"/>
          </a:xfrm>
          <a:prstGeom prst="rect">
            <a:avLst/>
          </a:prstGeom>
          <a:solidFill>
            <a:srgbClr val="1B204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grpSp>
        <p:nvGrpSpPr>
          <p:cNvPr id="3" name="그룹 2"/>
          <p:cNvGrpSpPr/>
          <p:nvPr/>
        </p:nvGrpSpPr>
        <p:grpSpPr>
          <a:xfrm>
            <a:off x="72942" y="1250798"/>
            <a:ext cx="2870284" cy="378618"/>
            <a:chOff x="2393319" y="2095717"/>
            <a:chExt cx="7332338" cy="547255"/>
          </a:xfrm>
          <a:noFill/>
        </p:grpSpPr>
        <p:sp>
          <p:nvSpPr>
            <p:cNvPr id="5" name="직사각형 4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01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헌법 등이 보장하는 소비자 권리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72942" y="1765148"/>
            <a:ext cx="2870284" cy="378618"/>
            <a:chOff x="2393319" y="2095717"/>
            <a:chExt cx="7332338" cy="547255"/>
          </a:xfrm>
          <a:solidFill>
            <a:srgbClr val="05060B"/>
          </a:solidFill>
        </p:grpSpPr>
        <p:sp>
          <p:nvSpPr>
            <p:cNvPr id="8" name="직사각형 7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02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개인정보 보호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72942" y="2279498"/>
            <a:ext cx="2870284" cy="378618"/>
            <a:chOff x="2393319" y="2095717"/>
            <a:chExt cx="7332338" cy="547255"/>
          </a:xfrm>
        </p:grpSpPr>
        <p:sp>
          <p:nvSpPr>
            <p:cNvPr id="11" name="직사각형 10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03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금융사기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72942" y="2793848"/>
            <a:ext cx="2870284" cy="378618"/>
            <a:chOff x="2393319" y="2095717"/>
            <a:chExt cx="7332338" cy="547255"/>
          </a:xfrm>
        </p:grpSpPr>
        <p:sp>
          <p:nvSpPr>
            <p:cNvPr id="14" name="직사각형 13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04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건강기능식품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72942" y="3308198"/>
            <a:ext cx="2870284" cy="378618"/>
            <a:chOff x="2393319" y="2095717"/>
            <a:chExt cx="7332338" cy="547255"/>
          </a:xfrm>
        </p:grpSpPr>
        <p:sp>
          <p:nvSpPr>
            <p:cNvPr id="17" name="직사각형 16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05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상조서비스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72942" y="3822548"/>
            <a:ext cx="2870284" cy="378618"/>
            <a:chOff x="2393319" y="2095717"/>
            <a:chExt cx="7332338" cy="547255"/>
          </a:xfrm>
        </p:grpSpPr>
        <p:sp>
          <p:nvSpPr>
            <p:cNvPr id="20" name="직사각형 19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06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가정용 의료기기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72942" y="4336898"/>
            <a:ext cx="2870284" cy="378618"/>
            <a:chOff x="2393319" y="2095717"/>
            <a:chExt cx="7332338" cy="547255"/>
          </a:xfrm>
        </p:grpSpPr>
        <p:sp>
          <p:nvSpPr>
            <p:cNvPr id="23" name="직사각형 22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07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홍보관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13903"/>
            <a:ext cx="17177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2019 </a:t>
            </a:r>
            <a:r>
              <a:rPr lang="ko-KR" altLang="en-US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취약계층 소비자교육</a:t>
            </a:r>
            <a:endParaRPr lang="ko-KR" altLang="en-US" b="1" dirty="0">
              <a:solidFill>
                <a:schemeClr val="bg2"/>
              </a:solidFill>
              <a:ea typeface="돋움" panose="020B0600000101010101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88370" y="86095"/>
            <a:ext cx="72791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00" b="1" dirty="0" smtClean="0">
                <a:solidFill>
                  <a:schemeClr val="bg1">
                    <a:lumMod val="50000"/>
                  </a:schemeClr>
                </a:solidFill>
              </a:rPr>
              <a:t>2.1. </a:t>
            </a:r>
            <a:r>
              <a:rPr lang="ko-KR" altLang="en-US" sz="2600" b="1" dirty="0" smtClean="0">
                <a:solidFill>
                  <a:schemeClr val="bg1">
                    <a:lumMod val="50000"/>
                  </a:schemeClr>
                </a:solidFill>
              </a:rPr>
              <a:t>개인정보보호</a:t>
            </a:r>
            <a:endParaRPr lang="ko-KR" altLang="en-US" sz="2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텍스트 개체 틀 2"/>
          <p:cNvSpPr txBox="1">
            <a:spLocks/>
          </p:cNvSpPr>
          <p:nvPr/>
        </p:nvSpPr>
        <p:spPr>
          <a:xfrm>
            <a:off x="3421243" y="833864"/>
            <a:ext cx="5681814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ko-KR" altLang="en-US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주요피해사례 </a:t>
            </a:r>
            <a:r>
              <a:rPr lang="en-US" altLang="ko-KR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3</a:t>
            </a:r>
            <a:endParaRPr lang="ko-KR" altLang="en-US" sz="2400" b="1" dirty="0">
              <a:solidFill>
                <a:srgbClr val="1B2040"/>
              </a:solidFill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</p:txBody>
      </p:sp>
      <p:pic>
        <p:nvPicPr>
          <p:cNvPr id="52" name="그림 5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70"/>
          <a:stretch/>
        </p:blipFill>
        <p:spPr>
          <a:xfrm>
            <a:off x="9900323" y="6361622"/>
            <a:ext cx="2120506" cy="353380"/>
          </a:xfrm>
          <a:prstGeom prst="rect">
            <a:avLst/>
          </a:prstGeom>
        </p:spPr>
      </p:pic>
      <p:sp>
        <p:nvSpPr>
          <p:cNvPr id="44" name="직사각형 43"/>
          <p:cNvSpPr/>
          <p:nvPr/>
        </p:nvSpPr>
        <p:spPr>
          <a:xfrm>
            <a:off x="0" y="1764248"/>
            <a:ext cx="72942" cy="378618"/>
          </a:xfrm>
          <a:prstGeom prst="rect">
            <a:avLst/>
          </a:prstGeom>
          <a:solidFill>
            <a:srgbClr val="7DD4E5"/>
          </a:solidFill>
          <a:ln>
            <a:solidFill>
              <a:srgbClr val="7DD4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1" name="그룹 30"/>
          <p:cNvGrpSpPr/>
          <p:nvPr/>
        </p:nvGrpSpPr>
        <p:grpSpPr>
          <a:xfrm>
            <a:off x="3790511" y="1948131"/>
            <a:ext cx="7318767" cy="1224335"/>
            <a:chOff x="1594222" y="2786350"/>
            <a:chExt cx="7168778" cy="1033463"/>
          </a:xfrm>
          <a:solidFill>
            <a:srgbClr val="1B2040">
              <a:alpha val="22000"/>
            </a:srgbClr>
          </a:solidFill>
        </p:grpSpPr>
        <p:sp>
          <p:nvSpPr>
            <p:cNvPr id="32" name="Rectangle 9"/>
            <p:cNvSpPr/>
            <p:nvPr/>
          </p:nvSpPr>
          <p:spPr bwMode="auto">
            <a:xfrm>
              <a:off x="1594222" y="2786350"/>
              <a:ext cx="7168778" cy="1033463"/>
            </a:xfrm>
            <a:prstGeom prst="rect">
              <a:avLst/>
            </a:prstGeom>
            <a:grpFill/>
            <a:ln w="3175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defTabSz="1128364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2000" kern="0" dirty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33" name="직사각형 32"/>
            <p:cNvSpPr/>
            <p:nvPr/>
          </p:nvSpPr>
          <p:spPr bwMode="auto">
            <a:xfrm>
              <a:off x="1872357" y="3168751"/>
              <a:ext cx="6639020" cy="276999"/>
            </a:xfrm>
            <a:prstGeom prst="rect">
              <a:avLst/>
            </a:prstGeom>
            <a:noFill/>
            <a:ln w="25400" algn="ctr">
              <a:noFill/>
              <a:round/>
              <a:headEnd/>
              <a:tailEnd/>
            </a:ln>
            <a:effectLst>
              <a:outerShdw sx="1000" sy="1000" algn="tl" rotWithShape="0">
                <a:prstClr val="black"/>
              </a:outerShdw>
            </a:effectLst>
            <a:scene3d>
              <a:camera prst="orthographicFront"/>
              <a:lightRig rig="threePt" dir="t"/>
            </a:scene3d>
          </p:spPr>
          <p:txBody>
            <a:bodyPr wrap="square" lIns="0" tIns="0" rIns="0" bIns="0" anchor="ctr">
              <a:spAutoFit/>
              <a:sp3d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4F81BD"/>
                </a:buClr>
                <a:buSzPct val="60000"/>
                <a:defRPr/>
              </a:pPr>
              <a:endParaRPr lang="ko-KR" altLang="en-US" b="1" spc="-150" dirty="0">
                <a:ea typeface="나눔스퀘어" panose="020B0600000101010101" pitchFamily="50" charset="-127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4071459" y="2145687"/>
            <a:ext cx="68194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인터넷 서비스 이용을 위해 회원가입을 하였다가 온라인을 통해 탈퇴신청과 함께 개인정보 삭제를 요청하였지만 계속해서 발송 됨</a:t>
            </a:r>
            <a:r>
              <a:rPr lang="en-US" altLang="ko-KR" b="1" dirty="0" smtClean="0"/>
              <a:t>.</a:t>
            </a:r>
          </a:p>
        </p:txBody>
      </p:sp>
      <p:sp>
        <p:nvSpPr>
          <p:cNvPr id="37" name="텍스트 개체 틀 2"/>
          <p:cNvSpPr txBox="1">
            <a:spLocks/>
          </p:cNvSpPr>
          <p:nvPr/>
        </p:nvSpPr>
        <p:spPr>
          <a:xfrm>
            <a:off x="3600939" y="1463941"/>
            <a:ext cx="6757712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ko-KR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 Light" panose="020B0603020101020101" pitchFamily="50" charset="-127"/>
                <a:ea typeface="나눔바른고딕 Light" panose="020B0603020101020101"/>
              </a:rPr>
              <a:t>개인정보 삭제  및 처리정지 요구에 대한 </a:t>
            </a:r>
            <a:r>
              <a:rPr lang="ko-KR" alt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 Light" panose="020B0603020101020101" pitchFamily="50" charset="-127"/>
                <a:ea typeface="나눔바른고딕 Light" panose="020B0603020101020101"/>
              </a:rPr>
              <a:t>무대응</a:t>
            </a:r>
            <a:endParaRPr lang="ko-KR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나눔바른고딕 Light" panose="020B0603020101020101" pitchFamily="50" charset="-127"/>
              <a:ea typeface="나눔바른고딕 Light" panose="020B0603020101020101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655572" y="3661656"/>
            <a:ext cx="76512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>
                <a:solidFill>
                  <a:srgbClr val="FF0000"/>
                </a:solidFill>
                <a:latin typeface="+mj-lt"/>
              </a:rPr>
              <a:t>소비자는</a:t>
            </a:r>
            <a:r>
              <a:rPr lang="ko-KR" altLang="en-US" b="1" dirty="0" smtClean="0">
                <a:latin typeface="+mj-lt"/>
              </a:rPr>
              <a:t> 정보의 주체로 자신의 </a:t>
            </a:r>
            <a:r>
              <a:rPr lang="ko-KR" altLang="en-US" b="1" dirty="0" smtClean="0">
                <a:solidFill>
                  <a:srgbClr val="FF0000"/>
                </a:solidFill>
                <a:latin typeface="+mj-lt"/>
              </a:rPr>
              <a:t>개인정보 삭제를 요구할 수 있으며</a:t>
            </a:r>
            <a:r>
              <a:rPr lang="en-US" altLang="ko-KR" b="1" dirty="0" smtClean="0">
                <a:latin typeface="+mj-lt"/>
              </a:rPr>
              <a:t>, </a:t>
            </a:r>
            <a:r>
              <a:rPr lang="ko-KR" altLang="en-US" b="1" dirty="0" smtClean="0">
                <a:latin typeface="+mj-lt"/>
              </a:rPr>
              <a:t>사업자는 이에 대해 지체 없이 필요한 조치를 한 후 그 결과를 </a:t>
            </a:r>
            <a:r>
              <a:rPr lang="ko-KR" altLang="en-US" b="1" dirty="0">
                <a:latin typeface="+mj-lt"/>
              </a:rPr>
              <a:t>소</a:t>
            </a:r>
            <a:r>
              <a:rPr lang="ko-KR" altLang="en-US" b="1" dirty="0" smtClean="0">
                <a:latin typeface="+mj-lt"/>
              </a:rPr>
              <a:t>비자에게 알려야 함</a:t>
            </a:r>
            <a:r>
              <a:rPr lang="en-US" altLang="ko-KR" b="1" dirty="0" smtClean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920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/>
          <p:cNvSpPr/>
          <p:nvPr/>
        </p:nvSpPr>
        <p:spPr>
          <a:xfrm>
            <a:off x="3043238" y="674074"/>
            <a:ext cx="9148762" cy="6196263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3043238" cy="6858000"/>
          </a:xfrm>
          <a:prstGeom prst="rect">
            <a:avLst/>
          </a:prstGeom>
          <a:solidFill>
            <a:srgbClr val="1B204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grpSp>
        <p:nvGrpSpPr>
          <p:cNvPr id="3" name="그룹 2"/>
          <p:cNvGrpSpPr/>
          <p:nvPr/>
        </p:nvGrpSpPr>
        <p:grpSpPr>
          <a:xfrm>
            <a:off x="72942" y="1250798"/>
            <a:ext cx="2870284" cy="378618"/>
            <a:chOff x="2393319" y="2095717"/>
            <a:chExt cx="7332338" cy="547255"/>
          </a:xfrm>
          <a:solidFill>
            <a:srgbClr val="00132A"/>
          </a:solidFill>
        </p:grpSpPr>
        <p:sp>
          <p:nvSpPr>
            <p:cNvPr id="5" name="직사각형 4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solidFill>
              <a:srgbClr val="05060B"/>
            </a:solidFill>
            <a:ln>
              <a:solidFill>
                <a:srgbClr val="0506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solidFill>
              <a:srgbClr val="05060B"/>
            </a:solidFill>
            <a:ln>
              <a:solidFill>
                <a:srgbClr val="05060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01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헌법 등이 보장하는 소비자 권리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72942" y="1765148"/>
            <a:ext cx="2870284" cy="378618"/>
            <a:chOff x="2393319" y="2095717"/>
            <a:chExt cx="7332338" cy="547255"/>
          </a:xfrm>
        </p:grpSpPr>
        <p:sp>
          <p:nvSpPr>
            <p:cNvPr id="8" name="직사각형 7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02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개인정보 보호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72942" y="2279498"/>
            <a:ext cx="2870284" cy="378618"/>
            <a:chOff x="2393319" y="2095717"/>
            <a:chExt cx="7332338" cy="547255"/>
          </a:xfrm>
        </p:grpSpPr>
        <p:sp>
          <p:nvSpPr>
            <p:cNvPr id="11" name="직사각형 10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03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금융사기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72942" y="2793848"/>
            <a:ext cx="2870284" cy="378618"/>
            <a:chOff x="2393319" y="2095717"/>
            <a:chExt cx="7332338" cy="547255"/>
          </a:xfrm>
        </p:grpSpPr>
        <p:sp>
          <p:nvSpPr>
            <p:cNvPr id="14" name="직사각형 13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04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건강기능식품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72942" y="3308198"/>
            <a:ext cx="2870284" cy="378618"/>
            <a:chOff x="2393319" y="2095717"/>
            <a:chExt cx="7332338" cy="547255"/>
          </a:xfrm>
        </p:grpSpPr>
        <p:sp>
          <p:nvSpPr>
            <p:cNvPr id="17" name="직사각형 16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05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상조서비스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72942" y="3822548"/>
            <a:ext cx="2870284" cy="378618"/>
            <a:chOff x="2393319" y="2095717"/>
            <a:chExt cx="7332338" cy="547255"/>
          </a:xfrm>
        </p:grpSpPr>
        <p:sp>
          <p:nvSpPr>
            <p:cNvPr id="20" name="직사각형 19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06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가정용 의료기기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72942" y="4336898"/>
            <a:ext cx="2870284" cy="378618"/>
            <a:chOff x="2393319" y="2095717"/>
            <a:chExt cx="7332338" cy="547255"/>
          </a:xfrm>
        </p:grpSpPr>
        <p:sp>
          <p:nvSpPr>
            <p:cNvPr id="23" name="직사각형 22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07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홍보관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13903"/>
            <a:ext cx="17177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2019 </a:t>
            </a:r>
            <a:r>
              <a:rPr lang="ko-KR" altLang="en-US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취약계층 소비자교육</a:t>
            </a:r>
            <a:endParaRPr lang="ko-KR" altLang="en-US" b="1" dirty="0">
              <a:solidFill>
                <a:schemeClr val="bg2"/>
              </a:solidFill>
              <a:ea typeface="돋움" panose="020B0600000101010101" pitchFamily="50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0" y="1248998"/>
            <a:ext cx="72942" cy="378618"/>
          </a:xfrm>
          <a:prstGeom prst="rect">
            <a:avLst/>
          </a:prstGeom>
          <a:solidFill>
            <a:srgbClr val="7DD4E5"/>
          </a:solidFill>
          <a:ln>
            <a:solidFill>
              <a:srgbClr val="7DD4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3188370" y="86095"/>
            <a:ext cx="72791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00" b="1" dirty="0" smtClean="0">
                <a:solidFill>
                  <a:schemeClr val="bg1">
                    <a:lumMod val="50000"/>
                  </a:schemeClr>
                </a:solidFill>
              </a:rPr>
              <a:t>1.1. </a:t>
            </a:r>
            <a:r>
              <a:rPr lang="ko-KR" altLang="en-US" sz="2600" b="1" dirty="0" smtClean="0">
                <a:solidFill>
                  <a:schemeClr val="bg1">
                    <a:lumMod val="50000"/>
                  </a:schemeClr>
                </a:solidFill>
              </a:rPr>
              <a:t>소비자 권리와 의무</a:t>
            </a:r>
            <a:endParaRPr lang="ko-KR" altLang="en-US" sz="2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텍스트 개체 틀 2"/>
          <p:cNvSpPr txBox="1">
            <a:spLocks/>
          </p:cNvSpPr>
          <p:nvPr/>
        </p:nvSpPr>
        <p:spPr>
          <a:xfrm>
            <a:off x="3421243" y="833864"/>
            <a:ext cx="4196376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ko-KR" altLang="en-US" sz="2400" b="1" dirty="0" smtClean="0">
                <a:solidFill>
                  <a:srgbClr val="37395F"/>
                </a:solidFill>
                <a:latin typeface="나눔바른고딕 Light" panose="020B0603020101020101" pitchFamily="50" charset="-127"/>
                <a:ea typeface="나눔바른고딕 Light" panose="020B0603020101020101"/>
              </a:rPr>
              <a:t>소비자 </a:t>
            </a:r>
            <a:r>
              <a:rPr lang="ko-KR" altLang="en-US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/>
              </a:rPr>
              <a:t>권리란</a:t>
            </a:r>
            <a:endParaRPr lang="ko-KR" altLang="en-US" sz="2400" b="1" dirty="0">
              <a:solidFill>
                <a:srgbClr val="37395F"/>
              </a:solidFill>
              <a:latin typeface="나눔바른고딕 Light" panose="020B0603020101020101" pitchFamily="50" charset="-127"/>
              <a:ea typeface="나눔바른고딕 Light" panose="020B0603020101020101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690065" y="1919452"/>
            <a:ext cx="7430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1" dirty="0" smtClean="0">
                <a:latin typeface="+mj-lt"/>
              </a:rPr>
              <a:t>사회 경제적 제도 내에서 소비자가 향유할 수 있는 기본 권리</a:t>
            </a:r>
            <a:endParaRPr lang="en-US" altLang="ko-KR" sz="1600" b="1" dirty="0">
              <a:latin typeface="+mj-lt"/>
            </a:endParaRPr>
          </a:p>
          <a:p>
            <a:endParaRPr lang="en-US" altLang="ko-KR" sz="1600" b="1" dirty="0" smtClean="0">
              <a:latin typeface="+mj-lt"/>
            </a:endParaRPr>
          </a:p>
        </p:txBody>
      </p:sp>
      <p:pic>
        <p:nvPicPr>
          <p:cNvPr id="33" name="그림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70"/>
          <a:stretch/>
        </p:blipFill>
        <p:spPr>
          <a:xfrm>
            <a:off x="9900323" y="6361622"/>
            <a:ext cx="2120506" cy="353380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864" y="1613823"/>
            <a:ext cx="8907864" cy="444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39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/>
          <p:cNvSpPr/>
          <p:nvPr/>
        </p:nvSpPr>
        <p:spPr>
          <a:xfrm>
            <a:off x="3040249" y="669558"/>
            <a:ext cx="9148762" cy="6196263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3043238" cy="6858000"/>
          </a:xfrm>
          <a:prstGeom prst="rect">
            <a:avLst/>
          </a:prstGeom>
          <a:solidFill>
            <a:srgbClr val="1B204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grpSp>
        <p:nvGrpSpPr>
          <p:cNvPr id="3" name="그룹 2"/>
          <p:cNvGrpSpPr/>
          <p:nvPr/>
        </p:nvGrpSpPr>
        <p:grpSpPr>
          <a:xfrm>
            <a:off x="72942" y="1250798"/>
            <a:ext cx="2870284" cy="378618"/>
            <a:chOff x="2393319" y="2095717"/>
            <a:chExt cx="7332338" cy="547255"/>
          </a:xfrm>
          <a:noFill/>
        </p:grpSpPr>
        <p:sp>
          <p:nvSpPr>
            <p:cNvPr id="5" name="직사각형 4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01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헌법 등이 보장하는 소비자 권리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72942" y="1765148"/>
            <a:ext cx="2870284" cy="378618"/>
            <a:chOff x="2393319" y="2095717"/>
            <a:chExt cx="7332338" cy="547255"/>
          </a:xfrm>
          <a:solidFill>
            <a:srgbClr val="05060B"/>
          </a:solidFill>
        </p:grpSpPr>
        <p:sp>
          <p:nvSpPr>
            <p:cNvPr id="8" name="직사각형 7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02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개인정보 보호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72942" y="2279498"/>
            <a:ext cx="2870284" cy="378618"/>
            <a:chOff x="2393319" y="2095717"/>
            <a:chExt cx="7332338" cy="547255"/>
          </a:xfrm>
        </p:grpSpPr>
        <p:sp>
          <p:nvSpPr>
            <p:cNvPr id="11" name="직사각형 10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03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금융사기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72942" y="2793848"/>
            <a:ext cx="2870284" cy="378618"/>
            <a:chOff x="2393319" y="2095717"/>
            <a:chExt cx="7332338" cy="547255"/>
          </a:xfrm>
        </p:grpSpPr>
        <p:sp>
          <p:nvSpPr>
            <p:cNvPr id="14" name="직사각형 13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04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건강기능식품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72942" y="3308198"/>
            <a:ext cx="2870284" cy="378618"/>
            <a:chOff x="2393319" y="2095717"/>
            <a:chExt cx="7332338" cy="547255"/>
          </a:xfrm>
        </p:grpSpPr>
        <p:sp>
          <p:nvSpPr>
            <p:cNvPr id="17" name="직사각형 16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05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상조서비스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72942" y="3822548"/>
            <a:ext cx="2870284" cy="378618"/>
            <a:chOff x="2393319" y="2095717"/>
            <a:chExt cx="7332338" cy="547255"/>
          </a:xfrm>
        </p:grpSpPr>
        <p:sp>
          <p:nvSpPr>
            <p:cNvPr id="20" name="직사각형 19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06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가정용 의료기기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72942" y="4336898"/>
            <a:ext cx="2870284" cy="378618"/>
            <a:chOff x="2393319" y="2095717"/>
            <a:chExt cx="7332338" cy="547255"/>
          </a:xfrm>
        </p:grpSpPr>
        <p:sp>
          <p:nvSpPr>
            <p:cNvPr id="23" name="직사각형 22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07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홍보관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13903"/>
            <a:ext cx="17177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2019 </a:t>
            </a:r>
            <a:r>
              <a:rPr lang="ko-KR" altLang="en-US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취약계층 소비자교육</a:t>
            </a:r>
            <a:endParaRPr lang="ko-KR" altLang="en-US" b="1" dirty="0">
              <a:solidFill>
                <a:schemeClr val="bg2"/>
              </a:solidFill>
              <a:ea typeface="돋움" panose="020B0600000101010101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88370" y="86095"/>
            <a:ext cx="72791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00" b="1" dirty="0" smtClean="0">
                <a:solidFill>
                  <a:schemeClr val="bg1">
                    <a:lumMod val="50000"/>
                  </a:schemeClr>
                </a:solidFill>
              </a:rPr>
              <a:t>2.1. </a:t>
            </a:r>
            <a:r>
              <a:rPr lang="ko-KR" altLang="en-US" sz="2600" b="1" dirty="0" smtClean="0">
                <a:solidFill>
                  <a:schemeClr val="bg1">
                    <a:lumMod val="50000"/>
                  </a:schemeClr>
                </a:solidFill>
              </a:rPr>
              <a:t>개인정보보호</a:t>
            </a:r>
            <a:endParaRPr lang="ko-KR" altLang="en-US" sz="2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텍스트 개체 틀 2"/>
          <p:cNvSpPr txBox="1">
            <a:spLocks/>
          </p:cNvSpPr>
          <p:nvPr/>
        </p:nvSpPr>
        <p:spPr>
          <a:xfrm>
            <a:off x="3421243" y="833864"/>
            <a:ext cx="5681814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ko-KR" altLang="en-US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주요피해사례 </a:t>
            </a:r>
            <a:r>
              <a:rPr lang="en-US" altLang="ko-KR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4</a:t>
            </a:r>
            <a:endParaRPr lang="ko-KR" altLang="en-US" sz="2400" b="1" dirty="0">
              <a:solidFill>
                <a:srgbClr val="1B2040"/>
              </a:solidFill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</p:txBody>
      </p:sp>
      <p:pic>
        <p:nvPicPr>
          <p:cNvPr id="52" name="그림 5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70"/>
          <a:stretch/>
        </p:blipFill>
        <p:spPr>
          <a:xfrm>
            <a:off x="9900323" y="6361622"/>
            <a:ext cx="2120506" cy="353380"/>
          </a:xfrm>
          <a:prstGeom prst="rect">
            <a:avLst/>
          </a:prstGeom>
        </p:spPr>
      </p:pic>
      <p:sp>
        <p:nvSpPr>
          <p:cNvPr id="44" name="직사각형 43"/>
          <p:cNvSpPr/>
          <p:nvPr/>
        </p:nvSpPr>
        <p:spPr>
          <a:xfrm>
            <a:off x="0" y="1764248"/>
            <a:ext cx="72942" cy="378618"/>
          </a:xfrm>
          <a:prstGeom prst="rect">
            <a:avLst/>
          </a:prstGeom>
          <a:solidFill>
            <a:srgbClr val="7DD4E5"/>
          </a:solidFill>
          <a:ln>
            <a:solidFill>
              <a:srgbClr val="7DD4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1" name="그룹 30"/>
          <p:cNvGrpSpPr/>
          <p:nvPr/>
        </p:nvGrpSpPr>
        <p:grpSpPr>
          <a:xfrm>
            <a:off x="3790511" y="1948133"/>
            <a:ext cx="7318767" cy="970432"/>
            <a:chOff x="1594222" y="2786350"/>
            <a:chExt cx="7168778" cy="1033463"/>
          </a:xfrm>
          <a:solidFill>
            <a:srgbClr val="1B2040">
              <a:alpha val="22000"/>
            </a:srgbClr>
          </a:solidFill>
        </p:grpSpPr>
        <p:sp>
          <p:nvSpPr>
            <p:cNvPr id="32" name="Rectangle 9"/>
            <p:cNvSpPr/>
            <p:nvPr/>
          </p:nvSpPr>
          <p:spPr bwMode="auto">
            <a:xfrm>
              <a:off x="1594222" y="2786350"/>
              <a:ext cx="7168778" cy="1033463"/>
            </a:xfrm>
            <a:prstGeom prst="rect">
              <a:avLst/>
            </a:prstGeom>
            <a:grpFill/>
            <a:ln w="3175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defTabSz="1128364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2000" kern="0" dirty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33" name="직사각형 32"/>
            <p:cNvSpPr/>
            <p:nvPr/>
          </p:nvSpPr>
          <p:spPr bwMode="auto">
            <a:xfrm>
              <a:off x="1872357" y="3168751"/>
              <a:ext cx="6639020" cy="276999"/>
            </a:xfrm>
            <a:prstGeom prst="rect">
              <a:avLst/>
            </a:prstGeom>
            <a:noFill/>
            <a:ln w="25400" algn="ctr">
              <a:noFill/>
              <a:round/>
              <a:headEnd/>
              <a:tailEnd/>
            </a:ln>
            <a:effectLst>
              <a:outerShdw sx="1000" sy="1000" algn="tl" rotWithShape="0">
                <a:prstClr val="black"/>
              </a:outerShdw>
            </a:effectLst>
            <a:scene3d>
              <a:camera prst="orthographicFront"/>
              <a:lightRig rig="threePt" dir="t"/>
            </a:scene3d>
          </p:spPr>
          <p:txBody>
            <a:bodyPr wrap="square" lIns="0" tIns="0" rIns="0" bIns="0" anchor="ctr">
              <a:spAutoFit/>
              <a:sp3d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4F81BD"/>
                </a:buClr>
                <a:buSzPct val="60000"/>
                <a:defRPr/>
              </a:pPr>
              <a:endParaRPr lang="ko-KR" altLang="en-US" b="1" spc="-150" dirty="0">
                <a:ea typeface="나눔스퀘어" panose="020B0600000101010101" pitchFamily="50" charset="-127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4071459" y="2145687"/>
            <a:ext cx="6819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이전에 다니던 피부과 홈페이지에 눈을 가린 시술 전</a:t>
            </a:r>
            <a:r>
              <a:rPr lang="en-US" altLang="ko-KR" b="1" dirty="0" smtClean="0"/>
              <a:t>·</a:t>
            </a:r>
            <a:r>
              <a:rPr lang="ko-KR" altLang="en-US" b="1" dirty="0" smtClean="0"/>
              <a:t>후 사진이 게시되어 삭제를 요청했지만 병원에서 조치를 취하지 않음</a:t>
            </a:r>
            <a:r>
              <a:rPr lang="en-US" altLang="ko-KR" b="1" dirty="0" smtClean="0"/>
              <a:t>.</a:t>
            </a:r>
          </a:p>
        </p:txBody>
      </p:sp>
      <p:sp>
        <p:nvSpPr>
          <p:cNvPr id="37" name="텍스트 개체 틀 2"/>
          <p:cNvSpPr txBox="1">
            <a:spLocks/>
          </p:cNvSpPr>
          <p:nvPr/>
        </p:nvSpPr>
        <p:spPr>
          <a:xfrm>
            <a:off x="3600939" y="1463941"/>
            <a:ext cx="6757712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ko-KR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 Light" panose="020B0603020101020101" pitchFamily="50" charset="-127"/>
                <a:ea typeface="나눔바른고딕 Light" panose="020B0603020101020101"/>
              </a:rPr>
              <a:t>개인의 동의 없는 사진게재</a:t>
            </a:r>
            <a:endParaRPr lang="ko-KR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나눔바른고딕 Light" panose="020B0603020101020101" pitchFamily="50" charset="-127"/>
              <a:ea typeface="나눔바른고딕 Light" panose="020B0603020101020101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655572" y="3661656"/>
            <a:ext cx="765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>
                <a:latin typeface="+mj-lt"/>
              </a:rPr>
              <a:t>개인을 알아볼 수 없더라도 </a:t>
            </a:r>
            <a:r>
              <a:rPr lang="ko-KR" altLang="en-US" b="1" dirty="0" smtClean="0">
                <a:solidFill>
                  <a:srgbClr val="FF0000"/>
                </a:solidFill>
                <a:latin typeface="+mj-lt"/>
              </a:rPr>
              <a:t>다른 정보와 쉽게 결합하여 알아볼 수 있는 경우도 개인정보 보호법 적용</a:t>
            </a:r>
            <a:r>
              <a:rPr lang="ko-KR" altLang="en-US" b="1" dirty="0" smtClean="0">
                <a:latin typeface="+mj-lt"/>
              </a:rPr>
              <a:t>이 가능함</a:t>
            </a:r>
            <a:r>
              <a:rPr lang="en-US" altLang="ko-KR" b="1" dirty="0" smtClean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431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/>
          <p:cNvSpPr/>
          <p:nvPr/>
        </p:nvSpPr>
        <p:spPr>
          <a:xfrm>
            <a:off x="3040249" y="669558"/>
            <a:ext cx="9148762" cy="6196263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3043238" cy="6858000"/>
          </a:xfrm>
          <a:prstGeom prst="rect">
            <a:avLst/>
          </a:prstGeom>
          <a:solidFill>
            <a:srgbClr val="1B204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grpSp>
        <p:nvGrpSpPr>
          <p:cNvPr id="3" name="그룹 2"/>
          <p:cNvGrpSpPr/>
          <p:nvPr/>
        </p:nvGrpSpPr>
        <p:grpSpPr>
          <a:xfrm>
            <a:off x="72942" y="1250798"/>
            <a:ext cx="2870284" cy="378618"/>
            <a:chOff x="2393319" y="2095717"/>
            <a:chExt cx="7332338" cy="547255"/>
          </a:xfrm>
          <a:noFill/>
        </p:grpSpPr>
        <p:sp>
          <p:nvSpPr>
            <p:cNvPr id="5" name="직사각형 4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01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헌법 등이 보장하는 소비자 권리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72942" y="1765148"/>
            <a:ext cx="2870284" cy="378618"/>
            <a:chOff x="2393319" y="2095717"/>
            <a:chExt cx="7332338" cy="547255"/>
          </a:xfrm>
          <a:solidFill>
            <a:srgbClr val="05060B"/>
          </a:solidFill>
        </p:grpSpPr>
        <p:sp>
          <p:nvSpPr>
            <p:cNvPr id="8" name="직사각형 7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02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개인정보 보호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72942" y="2279498"/>
            <a:ext cx="2870284" cy="378618"/>
            <a:chOff x="2393319" y="2095717"/>
            <a:chExt cx="7332338" cy="547255"/>
          </a:xfrm>
        </p:grpSpPr>
        <p:sp>
          <p:nvSpPr>
            <p:cNvPr id="11" name="직사각형 10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03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금융사기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72942" y="2793848"/>
            <a:ext cx="2870284" cy="378618"/>
            <a:chOff x="2393319" y="2095717"/>
            <a:chExt cx="7332338" cy="547255"/>
          </a:xfrm>
        </p:grpSpPr>
        <p:sp>
          <p:nvSpPr>
            <p:cNvPr id="14" name="직사각형 13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04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건강기능식품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72942" y="3308198"/>
            <a:ext cx="2870284" cy="378618"/>
            <a:chOff x="2393319" y="2095717"/>
            <a:chExt cx="7332338" cy="547255"/>
          </a:xfrm>
        </p:grpSpPr>
        <p:sp>
          <p:nvSpPr>
            <p:cNvPr id="17" name="직사각형 16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05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상조서비스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72942" y="3822548"/>
            <a:ext cx="2870284" cy="378618"/>
            <a:chOff x="2393319" y="2095717"/>
            <a:chExt cx="7332338" cy="547255"/>
          </a:xfrm>
        </p:grpSpPr>
        <p:sp>
          <p:nvSpPr>
            <p:cNvPr id="20" name="직사각형 19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06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가정용 의료기기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72942" y="4336898"/>
            <a:ext cx="2870284" cy="378618"/>
            <a:chOff x="2393319" y="2095717"/>
            <a:chExt cx="7332338" cy="547255"/>
          </a:xfrm>
        </p:grpSpPr>
        <p:sp>
          <p:nvSpPr>
            <p:cNvPr id="23" name="직사각형 22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07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홍보관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13903"/>
            <a:ext cx="17177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2019 </a:t>
            </a:r>
            <a:r>
              <a:rPr lang="ko-KR" altLang="en-US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취약계층 소비자교육</a:t>
            </a:r>
            <a:endParaRPr lang="ko-KR" altLang="en-US" b="1" dirty="0">
              <a:solidFill>
                <a:schemeClr val="bg2"/>
              </a:solidFill>
              <a:ea typeface="돋움" panose="020B0600000101010101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88370" y="86095"/>
            <a:ext cx="72791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00" b="1" dirty="0" smtClean="0">
                <a:solidFill>
                  <a:schemeClr val="bg1">
                    <a:lumMod val="50000"/>
                  </a:schemeClr>
                </a:solidFill>
              </a:rPr>
              <a:t>2.1. </a:t>
            </a:r>
            <a:r>
              <a:rPr lang="ko-KR" altLang="en-US" sz="2600" b="1" dirty="0" smtClean="0">
                <a:solidFill>
                  <a:schemeClr val="bg1">
                    <a:lumMod val="50000"/>
                  </a:schemeClr>
                </a:solidFill>
              </a:rPr>
              <a:t>개인정보보호</a:t>
            </a:r>
            <a:endParaRPr lang="ko-KR" altLang="en-US" sz="2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텍스트 개체 틀 2"/>
          <p:cNvSpPr txBox="1">
            <a:spLocks/>
          </p:cNvSpPr>
          <p:nvPr/>
        </p:nvSpPr>
        <p:spPr>
          <a:xfrm>
            <a:off x="3421243" y="833864"/>
            <a:ext cx="5681814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ko-KR" altLang="en-US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주요피해사례 </a:t>
            </a:r>
            <a:r>
              <a:rPr lang="en-US" altLang="ko-KR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5</a:t>
            </a:r>
            <a:endParaRPr lang="ko-KR" altLang="en-US" sz="2400" b="1" dirty="0">
              <a:solidFill>
                <a:srgbClr val="1B2040"/>
              </a:solidFill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</p:txBody>
      </p:sp>
      <p:pic>
        <p:nvPicPr>
          <p:cNvPr id="52" name="그림 5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70"/>
          <a:stretch/>
        </p:blipFill>
        <p:spPr>
          <a:xfrm>
            <a:off x="9900323" y="6361622"/>
            <a:ext cx="2120506" cy="353380"/>
          </a:xfrm>
          <a:prstGeom prst="rect">
            <a:avLst/>
          </a:prstGeom>
        </p:spPr>
      </p:pic>
      <p:sp>
        <p:nvSpPr>
          <p:cNvPr id="44" name="직사각형 43"/>
          <p:cNvSpPr/>
          <p:nvPr/>
        </p:nvSpPr>
        <p:spPr>
          <a:xfrm>
            <a:off x="0" y="1764248"/>
            <a:ext cx="72942" cy="378618"/>
          </a:xfrm>
          <a:prstGeom prst="rect">
            <a:avLst/>
          </a:prstGeom>
          <a:solidFill>
            <a:srgbClr val="7DD4E5"/>
          </a:solidFill>
          <a:ln>
            <a:solidFill>
              <a:srgbClr val="7DD4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1" name="그룹 30"/>
          <p:cNvGrpSpPr/>
          <p:nvPr/>
        </p:nvGrpSpPr>
        <p:grpSpPr>
          <a:xfrm>
            <a:off x="3790511" y="1948131"/>
            <a:ext cx="7318767" cy="3293570"/>
            <a:chOff x="1594222" y="2786350"/>
            <a:chExt cx="7168778" cy="1033463"/>
          </a:xfrm>
          <a:solidFill>
            <a:srgbClr val="1B2040">
              <a:alpha val="22000"/>
            </a:srgbClr>
          </a:solidFill>
        </p:grpSpPr>
        <p:sp>
          <p:nvSpPr>
            <p:cNvPr id="32" name="Rectangle 9"/>
            <p:cNvSpPr/>
            <p:nvPr/>
          </p:nvSpPr>
          <p:spPr bwMode="auto">
            <a:xfrm>
              <a:off x="1594222" y="2786350"/>
              <a:ext cx="7168778" cy="1033463"/>
            </a:xfrm>
            <a:prstGeom prst="rect">
              <a:avLst/>
            </a:prstGeom>
            <a:grpFill/>
            <a:ln w="3175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defTabSz="1128364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2000" kern="0" dirty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33" name="직사각형 32"/>
            <p:cNvSpPr/>
            <p:nvPr/>
          </p:nvSpPr>
          <p:spPr bwMode="auto">
            <a:xfrm>
              <a:off x="1872357" y="3168751"/>
              <a:ext cx="6639020" cy="276999"/>
            </a:xfrm>
            <a:prstGeom prst="rect">
              <a:avLst/>
            </a:prstGeom>
            <a:noFill/>
            <a:ln w="25400" algn="ctr">
              <a:noFill/>
              <a:round/>
              <a:headEnd/>
              <a:tailEnd/>
            </a:ln>
            <a:effectLst>
              <a:outerShdw sx="1000" sy="1000" algn="tl" rotWithShape="0">
                <a:prstClr val="black"/>
              </a:outerShdw>
            </a:effectLst>
            <a:scene3d>
              <a:camera prst="orthographicFront"/>
              <a:lightRig rig="threePt" dir="t"/>
            </a:scene3d>
          </p:spPr>
          <p:txBody>
            <a:bodyPr wrap="square" lIns="0" tIns="0" rIns="0" bIns="0" anchor="ctr">
              <a:spAutoFit/>
              <a:sp3d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4F81BD"/>
                </a:buClr>
                <a:buSzPct val="60000"/>
                <a:defRPr/>
              </a:pPr>
              <a:endParaRPr lang="ko-KR" altLang="en-US" b="1" spc="-150" dirty="0">
                <a:ea typeface="나눔스퀘어" panose="020B0600000101010101" pitchFamily="50" charset="-127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4071459" y="2145687"/>
            <a:ext cx="703781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소비자는 얼마 전에 개인정보를 최근의 정보로 수정하라는 메일을 받았으나 소비자는 메일을 보낸 업체에 가입을 하고 이용한 적이 없음</a:t>
            </a:r>
            <a:r>
              <a:rPr lang="en-US" altLang="ko-KR" b="1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이에 업체 측으로 사실을 확인해 본 결과 이전에 가입한 적이 있는 인터넷쇼핑몰 업체가 다른 업체에게 개인정보관리를 위탁한 것이었음</a:t>
            </a:r>
            <a:r>
              <a:rPr lang="en-US" altLang="ko-KR" b="1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인터넷쇼핑몰 업체는 개인정보처리의 관리를 타 업체에게 위임하면서 이러한 사실을 회원들에게 알리지 않아 피해가 발생함</a:t>
            </a:r>
            <a:r>
              <a:rPr lang="en-US" altLang="ko-KR" b="1" dirty="0" smtClean="0"/>
              <a:t>.</a:t>
            </a:r>
            <a:endParaRPr lang="ko-KR" altLang="en-US" b="1" dirty="0"/>
          </a:p>
        </p:txBody>
      </p:sp>
      <p:sp>
        <p:nvSpPr>
          <p:cNvPr id="37" name="텍스트 개체 틀 2"/>
          <p:cNvSpPr txBox="1">
            <a:spLocks/>
          </p:cNvSpPr>
          <p:nvPr/>
        </p:nvSpPr>
        <p:spPr>
          <a:xfrm>
            <a:off x="3600939" y="1463941"/>
            <a:ext cx="6757712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ko-KR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 Light" panose="020B0603020101020101" pitchFamily="50" charset="-127"/>
                <a:ea typeface="나눔바른고딕 Light" panose="020B0603020101020101"/>
              </a:rPr>
              <a:t>개인정보처리 위탁 시 고지의 의무 불이행으로 인한 피해</a:t>
            </a:r>
            <a:endParaRPr lang="ko-KR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나눔바른고딕 Light" panose="020B0603020101020101" pitchFamily="50" charset="-127"/>
              <a:ea typeface="나눔바른고딕 Light" panose="020B0603020101020101"/>
            </a:endParaRPr>
          </a:p>
        </p:txBody>
      </p:sp>
    </p:spTree>
    <p:extLst>
      <p:ext uri="{BB962C8B-B14F-4D97-AF65-F5344CB8AC3E}">
        <p14:creationId xmlns:p14="http://schemas.microsoft.com/office/powerpoint/2010/main" val="284641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/>
          <p:cNvSpPr/>
          <p:nvPr/>
        </p:nvSpPr>
        <p:spPr>
          <a:xfrm>
            <a:off x="3040249" y="669558"/>
            <a:ext cx="9148762" cy="6196263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3043238" cy="6858000"/>
          </a:xfrm>
          <a:prstGeom prst="rect">
            <a:avLst/>
          </a:prstGeom>
          <a:solidFill>
            <a:srgbClr val="1B204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grpSp>
        <p:nvGrpSpPr>
          <p:cNvPr id="3" name="그룹 2"/>
          <p:cNvGrpSpPr/>
          <p:nvPr/>
        </p:nvGrpSpPr>
        <p:grpSpPr>
          <a:xfrm>
            <a:off x="72942" y="1250798"/>
            <a:ext cx="2870284" cy="378618"/>
            <a:chOff x="2393319" y="2095717"/>
            <a:chExt cx="7332338" cy="547255"/>
          </a:xfrm>
          <a:noFill/>
        </p:grpSpPr>
        <p:sp>
          <p:nvSpPr>
            <p:cNvPr id="5" name="직사각형 4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01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헌법 등이 보장하는 소비자 권리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72942" y="1765148"/>
            <a:ext cx="2870284" cy="378618"/>
            <a:chOff x="2393319" y="2095717"/>
            <a:chExt cx="7332338" cy="547255"/>
          </a:xfrm>
          <a:solidFill>
            <a:srgbClr val="05060B"/>
          </a:solidFill>
        </p:grpSpPr>
        <p:sp>
          <p:nvSpPr>
            <p:cNvPr id="8" name="직사각형 7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02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개인정보 보호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72942" y="2279498"/>
            <a:ext cx="2870284" cy="378618"/>
            <a:chOff x="2393319" y="2095717"/>
            <a:chExt cx="7332338" cy="547255"/>
          </a:xfrm>
        </p:grpSpPr>
        <p:sp>
          <p:nvSpPr>
            <p:cNvPr id="11" name="직사각형 10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03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금융사기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72942" y="2793848"/>
            <a:ext cx="2870284" cy="378618"/>
            <a:chOff x="2393319" y="2095717"/>
            <a:chExt cx="7332338" cy="547255"/>
          </a:xfrm>
        </p:grpSpPr>
        <p:sp>
          <p:nvSpPr>
            <p:cNvPr id="14" name="직사각형 13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04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건강기능식품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72942" y="3308198"/>
            <a:ext cx="2870284" cy="378618"/>
            <a:chOff x="2393319" y="2095717"/>
            <a:chExt cx="7332338" cy="547255"/>
          </a:xfrm>
        </p:grpSpPr>
        <p:sp>
          <p:nvSpPr>
            <p:cNvPr id="17" name="직사각형 16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05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상조서비스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72942" y="3822548"/>
            <a:ext cx="2870284" cy="378618"/>
            <a:chOff x="2393319" y="2095717"/>
            <a:chExt cx="7332338" cy="547255"/>
          </a:xfrm>
        </p:grpSpPr>
        <p:sp>
          <p:nvSpPr>
            <p:cNvPr id="20" name="직사각형 19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06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가정용 의료기기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72942" y="4336898"/>
            <a:ext cx="2870284" cy="378618"/>
            <a:chOff x="2393319" y="2095717"/>
            <a:chExt cx="7332338" cy="547255"/>
          </a:xfrm>
        </p:grpSpPr>
        <p:sp>
          <p:nvSpPr>
            <p:cNvPr id="23" name="직사각형 22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07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홍보관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13903"/>
            <a:ext cx="17177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2019 </a:t>
            </a:r>
            <a:r>
              <a:rPr lang="ko-KR" altLang="en-US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취약계층 소비자교육</a:t>
            </a:r>
            <a:endParaRPr lang="ko-KR" altLang="en-US" b="1" dirty="0">
              <a:solidFill>
                <a:schemeClr val="bg2"/>
              </a:solidFill>
              <a:ea typeface="돋움" panose="020B0600000101010101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88370" y="86095"/>
            <a:ext cx="72791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00" b="1" dirty="0" smtClean="0">
                <a:solidFill>
                  <a:schemeClr val="bg1">
                    <a:lumMod val="50000"/>
                  </a:schemeClr>
                </a:solidFill>
              </a:rPr>
              <a:t>2.1. </a:t>
            </a:r>
            <a:r>
              <a:rPr lang="ko-KR" altLang="en-US" sz="2600" b="1" dirty="0" smtClean="0">
                <a:solidFill>
                  <a:schemeClr val="bg1">
                    <a:lumMod val="50000"/>
                  </a:schemeClr>
                </a:solidFill>
              </a:rPr>
              <a:t>개인정보보호</a:t>
            </a:r>
            <a:endParaRPr lang="ko-KR" altLang="en-US" sz="2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텍스트 개체 틀 2"/>
          <p:cNvSpPr txBox="1">
            <a:spLocks/>
          </p:cNvSpPr>
          <p:nvPr/>
        </p:nvSpPr>
        <p:spPr>
          <a:xfrm>
            <a:off x="3421243" y="833864"/>
            <a:ext cx="5681814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ko-KR" altLang="en-US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주요피해사례 </a:t>
            </a:r>
            <a:r>
              <a:rPr lang="en-US" altLang="ko-KR" sz="2400" b="1" dirty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5</a:t>
            </a:r>
            <a:endParaRPr lang="ko-KR" altLang="en-US" sz="2400" b="1" dirty="0">
              <a:solidFill>
                <a:srgbClr val="1B2040"/>
              </a:solidFill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</p:txBody>
      </p:sp>
      <p:pic>
        <p:nvPicPr>
          <p:cNvPr id="52" name="그림 5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70"/>
          <a:stretch/>
        </p:blipFill>
        <p:spPr>
          <a:xfrm>
            <a:off x="9900323" y="6361622"/>
            <a:ext cx="2120506" cy="353380"/>
          </a:xfrm>
          <a:prstGeom prst="rect">
            <a:avLst/>
          </a:prstGeom>
        </p:spPr>
      </p:pic>
      <p:sp>
        <p:nvSpPr>
          <p:cNvPr id="44" name="직사각형 43"/>
          <p:cNvSpPr/>
          <p:nvPr/>
        </p:nvSpPr>
        <p:spPr>
          <a:xfrm>
            <a:off x="0" y="1764248"/>
            <a:ext cx="72942" cy="378618"/>
          </a:xfrm>
          <a:prstGeom prst="rect">
            <a:avLst/>
          </a:prstGeom>
          <a:solidFill>
            <a:srgbClr val="7DD4E5"/>
          </a:solidFill>
          <a:ln>
            <a:solidFill>
              <a:srgbClr val="7DD4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3690064" y="1919452"/>
            <a:ext cx="76512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 smtClean="0">
                <a:latin typeface="+mj-lt"/>
              </a:rPr>
              <a:t>‘</a:t>
            </a:r>
            <a:r>
              <a:rPr lang="ko-KR" altLang="en-US" b="1" dirty="0" smtClean="0">
                <a:latin typeface="+mj-lt"/>
              </a:rPr>
              <a:t>정보통신망이용촉진 및 정보보호 등에 관한 법률</a:t>
            </a:r>
            <a:r>
              <a:rPr lang="en-US" altLang="ko-KR" b="1" dirty="0" smtClean="0">
                <a:latin typeface="+mj-lt"/>
              </a:rPr>
              <a:t>＇</a:t>
            </a:r>
            <a:r>
              <a:rPr lang="ko-KR" altLang="en-US" b="1" dirty="0" smtClean="0">
                <a:latin typeface="+mj-lt"/>
              </a:rPr>
              <a:t>의 개인정보 위탁관련 법률인 제</a:t>
            </a:r>
            <a:r>
              <a:rPr lang="en-US" altLang="ko-KR" b="1" dirty="0" smtClean="0">
                <a:latin typeface="+mj-lt"/>
              </a:rPr>
              <a:t>25</a:t>
            </a:r>
            <a:r>
              <a:rPr lang="ko-KR" altLang="en-US" b="1" dirty="0" smtClean="0">
                <a:latin typeface="+mj-lt"/>
              </a:rPr>
              <a:t>조</a:t>
            </a:r>
            <a:r>
              <a:rPr lang="en-US" altLang="ko-KR" b="1" dirty="0" smtClean="0">
                <a:latin typeface="+mj-lt"/>
              </a:rPr>
              <a:t>(</a:t>
            </a:r>
            <a:r>
              <a:rPr lang="ko-KR" altLang="en-US" b="1" dirty="0" smtClean="0">
                <a:latin typeface="+mj-lt"/>
              </a:rPr>
              <a:t>개인정보처리의 위탁</a:t>
            </a:r>
            <a:r>
              <a:rPr lang="en-US" altLang="ko-KR" b="1" dirty="0" smtClean="0">
                <a:latin typeface="+mj-lt"/>
              </a:rPr>
              <a:t>)</a:t>
            </a:r>
            <a:r>
              <a:rPr lang="ko-KR" altLang="en-US" b="1" dirty="0" smtClean="0">
                <a:latin typeface="+mj-lt"/>
              </a:rPr>
              <a:t>에 의하면 </a:t>
            </a:r>
            <a:r>
              <a:rPr lang="ko-KR" altLang="en-US" b="1" dirty="0" smtClean="0">
                <a:solidFill>
                  <a:srgbClr val="FF0000"/>
                </a:solidFill>
                <a:latin typeface="+mj-lt"/>
              </a:rPr>
              <a:t>정보통신서비스제공자 등이 타인에게 이용자의 개인정보의 수집 취급</a:t>
            </a:r>
            <a:r>
              <a:rPr lang="en-US" altLang="ko-KR" b="1" dirty="0" smtClean="0">
                <a:solidFill>
                  <a:srgbClr val="FF0000"/>
                </a:solidFill>
                <a:latin typeface="+mj-lt"/>
              </a:rPr>
              <a:t>, </a:t>
            </a:r>
            <a:r>
              <a:rPr lang="ko-KR" altLang="en-US" b="1" dirty="0" smtClean="0">
                <a:solidFill>
                  <a:srgbClr val="FF0000"/>
                </a:solidFill>
                <a:latin typeface="+mj-lt"/>
              </a:rPr>
              <a:t>관리 등을 위탁하는 경우</a:t>
            </a:r>
            <a:r>
              <a:rPr lang="ko-KR" altLang="en-US" b="1" dirty="0" smtClean="0">
                <a:latin typeface="+mj-lt"/>
              </a:rPr>
              <a:t>에는 미리 그 사실을 </a:t>
            </a:r>
            <a:r>
              <a:rPr lang="ko-KR" altLang="en-US" b="1" dirty="0" smtClean="0">
                <a:solidFill>
                  <a:srgbClr val="FF0000"/>
                </a:solidFill>
                <a:latin typeface="+mj-lt"/>
              </a:rPr>
              <a:t>이용자에게 고지하여야</a:t>
            </a:r>
            <a:r>
              <a:rPr lang="ko-KR" altLang="en-US" b="1" dirty="0" smtClean="0">
                <a:latin typeface="+mj-lt"/>
              </a:rPr>
              <a:t> 한다고 명시 되어 있음</a:t>
            </a:r>
            <a:r>
              <a:rPr lang="en-US" altLang="ko-KR" b="1" dirty="0" smtClean="0">
                <a:latin typeface="+mj-l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>
                <a:latin typeface="+mj-lt"/>
              </a:rPr>
              <a:t>이 때 정보통신서비스제공자 등으로부터 개인정보의 처리를 위탁 받은 자가 당해 피해</a:t>
            </a:r>
            <a:endParaRPr lang="en-US" altLang="ko-KR" b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2016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/>
          <p:cNvSpPr/>
          <p:nvPr/>
        </p:nvSpPr>
        <p:spPr>
          <a:xfrm>
            <a:off x="3040249" y="669558"/>
            <a:ext cx="9148762" cy="6196263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3043238" cy="6858000"/>
          </a:xfrm>
          <a:prstGeom prst="rect">
            <a:avLst/>
          </a:prstGeom>
          <a:solidFill>
            <a:srgbClr val="1B204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grpSp>
        <p:nvGrpSpPr>
          <p:cNvPr id="3" name="그룹 2"/>
          <p:cNvGrpSpPr/>
          <p:nvPr/>
        </p:nvGrpSpPr>
        <p:grpSpPr>
          <a:xfrm>
            <a:off x="72942" y="1250798"/>
            <a:ext cx="2870284" cy="378618"/>
            <a:chOff x="2393319" y="2095717"/>
            <a:chExt cx="7332338" cy="547255"/>
          </a:xfrm>
          <a:noFill/>
        </p:grpSpPr>
        <p:sp>
          <p:nvSpPr>
            <p:cNvPr id="5" name="직사각형 4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01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헌법 등이 보장하는 소비자 권리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72942" y="1765148"/>
            <a:ext cx="2870284" cy="378618"/>
            <a:chOff x="2393319" y="2095717"/>
            <a:chExt cx="7332338" cy="547255"/>
          </a:xfrm>
          <a:solidFill>
            <a:srgbClr val="05060B"/>
          </a:solidFill>
        </p:grpSpPr>
        <p:sp>
          <p:nvSpPr>
            <p:cNvPr id="8" name="직사각형 7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02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개인정보 보호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72942" y="2279498"/>
            <a:ext cx="2870284" cy="378618"/>
            <a:chOff x="2393319" y="2095717"/>
            <a:chExt cx="7332338" cy="547255"/>
          </a:xfrm>
        </p:grpSpPr>
        <p:sp>
          <p:nvSpPr>
            <p:cNvPr id="11" name="직사각형 10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03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금융사기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72942" y="2793848"/>
            <a:ext cx="2870284" cy="378618"/>
            <a:chOff x="2393319" y="2095717"/>
            <a:chExt cx="7332338" cy="547255"/>
          </a:xfrm>
        </p:grpSpPr>
        <p:sp>
          <p:nvSpPr>
            <p:cNvPr id="14" name="직사각형 13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04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건강기능식품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72942" y="3308198"/>
            <a:ext cx="2870284" cy="378618"/>
            <a:chOff x="2393319" y="2095717"/>
            <a:chExt cx="7332338" cy="547255"/>
          </a:xfrm>
        </p:grpSpPr>
        <p:sp>
          <p:nvSpPr>
            <p:cNvPr id="17" name="직사각형 16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05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상조서비스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72942" y="3822548"/>
            <a:ext cx="2870284" cy="378618"/>
            <a:chOff x="2393319" y="2095717"/>
            <a:chExt cx="7332338" cy="547255"/>
          </a:xfrm>
        </p:grpSpPr>
        <p:sp>
          <p:nvSpPr>
            <p:cNvPr id="20" name="직사각형 19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06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가정용 의료기기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72942" y="4336898"/>
            <a:ext cx="2870284" cy="378618"/>
            <a:chOff x="2393319" y="2095717"/>
            <a:chExt cx="7332338" cy="547255"/>
          </a:xfrm>
        </p:grpSpPr>
        <p:sp>
          <p:nvSpPr>
            <p:cNvPr id="23" name="직사각형 22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07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홍보관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13903"/>
            <a:ext cx="17177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2019 </a:t>
            </a:r>
            <a:r>
              <a:rPr lang="ko-KR" altLang="en-US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취약계층 소비자교육</a:t>
            </a:r>
            <a:endParaRPr lang="ko-KR" altLang="en-US" b="1" dirty="0">
              <a:solidFill>
                <a:schemeClr val="bg2"/>
              </a:solidFill>
              <a:ea typeface="돋움" panose="020B0600000101010101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88370" y="86095"/>
            <a:ext cx="72791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00" b="1" dirty="0" smtClean="0">
                <a:solidFill>
                  <a:schemeClr val="bg1">
                    <a:lumMod val="50000"/>
                  </a:schemeClr>
                </a:solidFill>
              </a:rPr>
              <a:t>2.1. </a:t>
            </a:r>
            <a:r>
              <a:rPr lang="ko-KR" altLang="en-US" sz="2600" b="1" dirty="0" smtClean="0">
                <a:solidFill>
                  <a:schemeClr val="bg1">
                    <a:lumMod val="50000"/>
                  </a:schemeClr>
                </a:solidFill>
              </a:rPr>
              <a:t>개인정보보호</a:t>
            </a:r>
            <a:endParaRPr lang="ko-KR" altLang="en-US" sz="2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텍스트 개체 틀 2"/>
          <p:cNvSpPr txBox="1">
            <a:spLocks/>
          </p:cNvSpPr>
          <p:nvPr/>
        </p:nvSpPr>
        <p:spPr>
          <a:xfrm>
            <a:off x="3421243" y="833864"/>
            <a:ext cx="5681814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ko-KR" altLang="en-US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소비자 이슈</a:t>
            </a:r>
            <a:endParaRPr lang="ko-KR" altLang="en-US" sz="2400" b="1" dirty="0">
              <a:solidFill>
                <a:srgbClr val="1B2040"/>
              </a:solidFill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</p:txBody>
      </p:sp>
      <p:pic>
        <p:nvPicPr>
          <p:cNvPr id="52" name="그림 5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70"/>
          <a:stretch/>
        </p:blipFill>
        <p:spPr>
          <a:xfrm>
            <a:off x="9900323" y="6361622"/>
            <a:ext cx="2120506" cy="353380"/>
          </a:xfrm>
          <a:prstGeom prst="rect">
            <a:avLst/>
          </a:prstGeom>
        </p:spPr>
      </p:pic>
      <p:sp>
        <p:nvSpPr>
          <p:cNvPr id="44" name="직사각형 43"/>
          <p:cNvSpPr/>
          <p:nvPr/>
        </p:nvSpPr>
        <p:spPr>
          <a:xfrm>
            <a:off x="0" y="1764248"/>
            <a:ext cx="72942" cy="378618"/>
          </a:xfrm>
          <a:prstGeom prst="rect">
            <a:avLst/>
          </a:prstGeom>
          <a:solidFill>
            <a:srgbClr val="7DD4E5"/>
          </a:solidFill>
          <a:ln>
            <a:solidFill>
              <a:srgbClr val="7DD4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텍스트 개체 틀 2"/>
          <p:cNvSpPr txBox="1">
            <a:spLocks/>
          </p:cNvSpPr>
          <p:nvPr/>
        </p:nvSpPr>
        <p:spPr>
          <a:xfrm>
            <a:off x="3600939" y="1386667"/>
            <a:ext cx="6757712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ko-KR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 Light" panose="020B0603020101020101" pitchFamily="50" charset="-127"/>
                <a:ea typeface="나눔바른고딕 Light" panose="020B0603020101020101"/>
              </a:rPr>
              <a:t>고객정보를 팔아 넘긴 </a:t>
            </a:r>
            <a:r>
              <a:rPr lang="en-US" altLang="ko-K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 Light" panose="020B0603020101020101" pitchFamily="50" charset="-127"/>
                <a:ea typeface="나눔바른고딕 Light" panose="020B0603020101020101"/>
              </a:rPr>
              <a:t>‘</a:t>
            </a:r>
            <a:r>
              <a:rPr lang="ko-KR" alt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 Light" panose="020B0603020101020101" pitchFamily="50" charset="-127"/>
                <a:ea typeface="나눔바른고딕 Light" panose="020B0603020101020101"/>
              </a:rPr>
              <a:t>홈플러스</a:t>
            </a:r>
            <a:r>
              <a:rPr lang="en-US" altLang="ko-K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 Light" panose="020B0603020101020101" pitchFamily="50" charset="-127"/>
                <a:ea typeface="나눔바른고딕 Light" panose="020B0603020101020101"/>
              </a:rPr>
              <a:t>’</a:t>
            </a:r>
            <a:endParaRPr lang="ko-KR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 Light" panose="020B0603020101020101" pitchFamily="50" charset="-127"/>
              <a:ea typeface="나눔바른고딕 Light" panose="020B0603020101020101"/>
            </a:endParaRPr>
          </a:p>
        </p:txBody>
      </p:sp>
      <p:pic>
        <p:nvPicPr>
          <p:cNvPr id="36" name="Picture 8"/>
          <p:cNvPicPr>
            <a:picLocks noChangeAspect="1" noChangeArrowheads="1"/>
          </p:cNvPicPr>
          <p:nvPr/>
        </p:nvPicPr>
        <p:blipFill rotWithShape="1">
          <a:blip r:embed="rId4" cstate="print"/>
          <a:srcRect t="2697"/>
          <a:stretch/>
        </p:blipFill>
        <p:spPr bwMode="auto">
          <a:xfrm>
            <a:off x="5710226" y="4679428"/>
            <a:ext cx="3672408" cy="2035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타원 24"/>
          <p:cNvSpPr/>
          <p:nvPr/>
        </p:nvSpPr>
        <p:spPr>
          <a:xfrm>
            <a:off x="3931108" y="2941650"/>
            <a:ext cx="6994253" cy="1586944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5574370" y="3047754"/>
            <a:ext cx="3944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latin typeface="+mj-lt"/>
              </a:rPr>
              <a:t>“</a:t>
            </a:r>
            <a:r>
              <a:rPr lang="ko-KR" altLang="en-US" sz="2000" b="1" dirty="0" smtClean="0">
                <a:latin typeface="+mj-lt"/>
              </a:rPr>
              <a:t>총 </a:t>
            </a:r>
            <a:r>
              <a:rPr lang="en-US" altLang="ko-KR" sz="2000" b="1" dirty="0" smtClean="0">
                <a:latin typeface="+mj-lt"/>
              </a:rPr>
              <a:t>2,400</a:t>
            </a:r>
            <a:r>
              <a:rPr lang="ko-KR" altLang="en-US" sz="2000" b="1" dirty="0" err="1" smtClean="0">
                <a:latin typeface="+mj-lt"/>
              </a:rPr>
              <a:t>만건의</a:t>
            </a:r>
            <a:r>
              <a:rPr lang="ko-KR" altLang="en-US" sz="2000" b="1" dirty="0" smtClean="0">
                <a:latin typeface="+mj-lt"/>
              </a:rPr>
              <a:t> 개인정보 유출</a:t>
            </a:r>
            <a:r>
              <a:rPr lang="en-US" altLang="ko-KR" sz="2000" b="1" dirty="0">
                <a:latin typeface="+mj-lt"/>
              </a:rPr>
              <a:t> </a:t>
            </a:r>
            <a:r>
              <a:rPr lang="en-US" altLang="ko-KR" sz="2000" b="1" dirty="0" smtClean="0">
                <a:latin typeface="+mj-lt"/>
              </a:rPr>
              <a:t>2,301</a:t>
            </a:r>
            <a:r>
              <a:rPr lang="ko-KR" altLang="en-US" sz="2000" b="1" dirty="0" smtClean="0">
                <a:latin typeface="+mj-lt"/>
              </a:rPr>
              <a:t>억 </a:t>
            </a:r>
            <a:r>
              <a:rPr lang="en-US" altLang="ko-KR" sz="2000" b="1" dirty="0" smtClean="0">
                <a:latin typeface="+mj-lt"/>
              </a:rPr>
              <a:t>7,000</a:t>
            </a:r>
            <a:r>
              <a:rPr lang="ko-KR" altLang="en-US" sz="2000" b="1" dirty="0" smtClean="0">
                <a:latin typeface="+mj-lt"/>
              </a:rPr>
              <a:t>만원의 부당이득</a:t>
            </a:r>
            <a:r>
              <a:rPr lang="en-US" altLang="ko-KR" sz="2000" b="1" dirty="0" smtClean="0">
                <a:latin typeface="+mj-lt"/>
              </a:rPr>
              <a:t>”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662842" y="3781288"/>
            <a:ext cx="58209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latin typeface="+mj-lt"/>
              </a:rPr>
              <a:t>소비자의 개인정보를 이용하여 부당이득을 챙긴</a:t>
            </a:r>
            <a:endParaRPr lang="en-US" altLang="ko-KR" sz="2000" b="1" dirty="0" smtClean="0">
              <a:latin typeface="+mj-lt"/>
            </a:endParaRPr>
          </a:p>
          <a:p>
            <a:pPr algn="ctr"/>
            <a:r>
              <a:rPr lang="ko-KR" altLang="en-US" sz="2000" b="1" dirty="0" err="1" smtClean="0">
                <a:solidFill>
                  <a:srgbClr val="FF0000"/>
                </a:solidFill>
                <a:latin typeface="+mj-lt"/>
              </a:rPr>
              <a:t>홈플러스</a:t>
            </a:r>
            <a:endParaRPr lang="en-US" altLang="ko-KR" sz="2000" b="1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690064" y="1842178"/>
            <a:ext cx="76512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 smtClean="0">
                <a:latin typeface="+mj-lt"/>
              </a:rPr>
              <a:t>2011</a:t>
            </a:r>
            <a:r>
              <a:rPr lang="ko-KR" altLang="en-US" b="1" dirty="0" smtClean="0">
                <a:latin typeface="+mj-lt"/>
              </a:rPr>
              <a:t>년부터 경품행사를 진행하여 고객의 이름과 연락처 등을 수집한 후 이를 보험사 </a:t>
            </a:r>
            <a:r>
              <a:rPr lang="en-US" altLang="ko-KR" b="1" dirty="0" smtClean="0">
                <a:latin typeface="+mj-lt"/>
              </a:rPr>
              <a:t>7</a:t>
            </a:r>
            <a:r>
              <a:rPr lang="ko-KR" altLang="en-US" b="1" dirty="0" smtClean="0">
                <a:latin typeface="+mj-lt"/>
              </a:rPr>
              <a:t>곳에 팔아 수익을 챙기고</a:t>
            </a:r>
            <a:r>
              <a:rPr lang="en-US" altLang="ko-KR" b="1" dirty="0" smtClean="0">
                <a:latin typeface="+mj-lt"/>
              </a:rPr>
              <a:t>, </a:t>
            </a:r>
            <a:r>
              <a:rPr lang="ko-KR" altLang="en-US" b="1" dirty="0" smtClean="0">
                <a:latin typeface="+mj-lt"/>
              </a:rPr>
              <a:t>경품 추첨을 조작하여 직원의 지인이 당첨되게 하거나</a:t>
            </a:r>
            <a:r>
              <a:rPr lang="en-US" altLang="ko-KR" b="1" dirty="0" smtClean="0">
                <a:latin typeface="+mj-lt"/>
              </a:rPr>
              <a:t>, </a:t>
            </a:r>
            <a:r>
              <a:rPr lang="ko-KR" altLang="en-US" b="1" dirty="0" smtClean="0">
                <a:latin typeface="+mj-lt"/>
              </a:rPr>
              <a:t>당첨자에게 연락하지 않는 방법으로 지급을 하지 않음</a:t>
            </a:r>
            <a:r>
              <a:rPr lang="en-US" altLang="ko-KR" b="1" dirty="0" smtClean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542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/>
          <p:cNvSpPr/>
          <p:nvPr/>
        </p:nvSpPr>
        <p:spPr>
          <a:xfrm>
            <a:off x="3040249" y="669558"/>
            <a:ext cx="9148762" cy="6196263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3043238" cy="6858000"/>
          </a:xfrm>
          <a:prstGeom prst="rect">
            <a:avLst/>
          </a:prstGeom>
          <a:solidFill>
            <a:srgbClr val="1B204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grpSp>
        <p:nvGrpSpPr>
          <p:cNvPr id="3" name="그룹 2"/>
          <p:cNvGrpSpPr/>
          <p:nvPr/>
        </p:nvGrpSpPr>
        <p:grpSpPr>
          <a:xfrm>
            <a:off x="72942" y="1250798"/>
            <a:ext cx="2870284" cy="378618"/>
            <a:chOff x="2393319" y="2095717"/>
            <a:chExt cx="7332338" cy="547255"/>
          </a:xfrm>
          <a:noFill/>
        </p:grpSpPr>
        <p:sp>
          <p:nvSpPr>
            <p:cNvPr id="5" name="직사각형 4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01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헌법 등이 보장하는 소비자 권리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72942" y="1765148"/>
            <a:ext cx="2870284" cy="378618"/>
            <a:chOff x="2393319" y="2095717"/>
            <a:chExt cx="7332338" cy="547255"/>
          </a:xfrm>
          <a:solidFill>
            <a:srgbClr val="05060B"/>
          </a:solidFill>
        </p:grpSpPr>
        <p:sp>
          <p:nvSpPr>
            <p:cNvPr id="8" name="직사각형 7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02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개인정보 보호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72942" y="2279498"/>
            <a:ext cx="2870284" cy="378618"/>
            <a:chOff x="2393319" y="2095717"/>
            <a:chExt cx="7332338" cy="547255"/>
          </a:xfrm>
        </p:grpSpPr>
        <p:sp>
          <p:nvSpPr>
            <p:cNvPr id="11" name="직사각형 10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03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금융사기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72942" y="2793848"/>
            <a:ext cx="2870284" cy="378618"/>
            <a:chOff x="2393319" y="2095717"/>
            <a:chExt cx="7332338" cy="547255"/>
          </a:xfrm>
        </p:grpSpPr>
        <p:sp>
          <p:nvSpPr>
            <p:cNvPr id="14" name="직사각형 13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04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건강기능식품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72942" y="3308198"/>
            <a:ext cx="2870284" cy="378618"/>
            <a:chOff x="2393319" y="2095717"/>
            <a:chExt cx="7332338" cy="547255"/>
          </a:xfrm>
        </p:grpSpPr>
        <p:sp>
          <p:nvSpPr>
            <p:cNvPr id="17" name="직사각형 16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05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상조서비스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72942" y="3822548"/>
            <a:ext cx="2870284" cy="378618"/>
            <a:chOff x="2393319" y="2095717"/>
            <a:chExt cx="7332338" cy="547255"/>
          </a:xfrm>
        </p:grpSpPr>
        <p:sp>
          <p:nvSpPr>
            <p:cNvPr id="20" name="직사각형 19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06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가정용 의료기기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72942" y="4336898"/>
            <a:ext cx="2870284" cy="378618"/>
            <a:chOff x="2393319" y="2095717"/>
            <a:chExt cx="7332338" cy="547255"/>
          </a:xfrm>
        </p:grpSpPr>
        <p:sp>
          <p:nvSpPr>
            <p:cNvPr id="23" name="직사각형 22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07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홍보관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13903"/>
            <a:ext cx="17177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2019 </a:t>
            </a:r>
            <a:r>
              <a:rPr lang="ko-KR" altLang="en-US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취약계층 소비자교육</a:t>
            </a:r>
            <a:endParaRPr lang="ko-KR" altLang="en-US" b="1" dirty="0">
              <a:solidFill>
                <a:schemeClr val="bg2"/>
              </a:solidFill>
              <a:ea typeface="돋움" panose="020B0600000101010101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88370" y="86095"/>
            <a:ext cx="72791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00" b="1" dirty="0" smtClean="0">
                <a:solidFill>
                  <a:schemeClr val="bg1">
                    <a:lumMod val="50000"/>
                  </a:schemeClr>
                </a:solidFill>
              </a:rPr>
              <a:t>2.1. </a:t>
            </a:r>
            <a:r>
              <a:rPr lang="ko-KR" altLang="en-US" sz="2600" b="1" dirty="0" smtClean="0">
                <a:solidFill>
                  <a:schemeClr val="bg1">
                    <a:lumMod val="50000"/>
                  </a:schemeClr>
                </a:solidFill>
              </a:rPr>
              <a:t>개인정보보호</a:t>
            </a:r>
            <a:endParaRPr lang="ko-KR" altLang="en-US" sz="2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텍스트 개체 틀 2"/>
          <p:cNvSpPr txBox="1">
            <a:spLocks/>
          </p:cNvSpPr>
          <p:nvPr/>
        </p:nvSpPr>
        <p:spPr>
          <a:xfrm>
            <a:off x="3421243" y="833864"/>
            <a:ext cx="5681814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ko-KR" altLang="en-US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개인정보 오남용 피해예방 </a:t>
            </a:r>
            <a:r>
              <a:rPr lang="en-US" altLang="ko-KR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10</a:t>
            </a:r>
            <a:r>
              <a:rPr lang="ko-KR" altLang="en-US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계명</a:t>
            </a:r>
            <a:endParaRPr lang="ko-KR" altLang="en-US" sz="2400" b="1" dirty="0">
              <a:solidFill>
                <a:srgbClr val="1B2040"/>
              </a:solidFill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</p:txBody>
      </p:sp>
      <p:pic>
        <p:nvPicPr>
          <p:cNvPr id="52" name="그림 5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70"/>
          <a:stretch/>
        </p:blipFill>
        <p:spPr>
          <a:xfrm>
            <a:off x="9900323" y="6361622"/>
            <a:ext cx="2120506" cy="353380"/>
          </a:xfrm>
          <a:prstGeom prst="rect">
            <a:avLst/>
          </a:prstGeom>
        </p:spPr>
      </p:pic>
      <p:sp>
        <p:nvSpPr>
          <p:cNvPr id="44" name="직사각형 43"/>
          <p:cNvSpPr/>
          <p:nvPr/>
        </p:nvSpPr>
        <p:spPr>
          <a:xfrm>
            <a:off x="0" y="1764248"/>
            <a:ext cx="72942" cy="378618"/>
          </a:xfrm>
          <a:prstGeom prst="rect">
            <a:avLst/>
          </a:prstGeom>
          <a:solidFill>
            <a:srgbClr val="7DD4E5"/>
          </a:solidFill>
          <a:ln>
            <a:solidFill>
              <a:srgbClr val="7DD4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1" name="그룹 30"/>
          <p:cNvGrpSpPr/>
          <p:nvPr/>
        </p:nvGrpSpPr>
        <p:grpSpPr>
          <a:xfrm>
            <a:off x="3790511" y="1948131"/>
            <a:ext cx="7318767" cy="4262672"/>
            <a:chOff x="1594222" y="2786350"/>
            <a:chExt cx="7168778" cy="1033463"/>
          </a:xfrm>
          <a:solidFill>
            <a:srgbClr val="1B2040">
              <a:alpha val="22000"/>
            </a:srgbClr>
          </a:solidFill>
        </p:grpSpPr>
        <p:sp>
          <p:nvSpPr>
            <p:cNvPr id="32" name="Rectangle 9"/>
            <p:cNvSpPr/>
            <p:nvPr/>
          </p:nvSpPr>
          <p:spPr bwMode="auto">
            <a:xfrm>
              <a:off x="1594222" y="2786350"/>
              <a:ext cx="7168778" cy="1033463"/>
            </a:xfrm>
            <a:prstGeom prst="rect">
              <a:avLst/>
            </a:prstGeom>
            <a:grpFill/>
            <a:ln w="3175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defTabSz="1128364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2000" kern="0" dirty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33" name="직사각형 32"/>
            <p:cNvSpPr/>
            <p:nvPr/>
          </p:nvSpPr>
          <p:spPr bwMode="auto">
            <a:xfrm>
              <a:off x="1872357" y="3168751"/>
              <a:ext cx="6639020" cy="276999"/>
            </a:xfrm>
            <a:prstGeom prst="rect">
              <a:avLst/>
            </a:prstGeom>
            <a:noFill/>
            <a:ln w="25400" algn="ctr">
              <a:noFill/>
              <a:round/>
              <a:headEnd/>
              <a:tailEnd/>
            </a:ln>
            <a:effectLst>
              <a:outerShdw sx="1000" sy="1000" algn="tl" rotWithShape="0">
                <a:prstClr val="black"/>
              </a:outerShdw>
            </a:effectLst>
            <a:scene3d>
              <a:camera prst="orthographicFront"/>
              <a:lightRig rig="threePt" dir="t"/>
            </a:scene3d>
          </p:spPr>
          <p:txBody>
            <a:bodyPr wrap="square" lIns="0" tIns="0" rIns="0" bIns="0" anchor="ctr">
              <a:spAutoFit/>
              <a:sp3d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4F81BD"/>
                </a:buClr>
                <a:buSzPct val="60000"/>
                <a:defRPr/>
              </a:pPr>
              <a:endParaRPr lang="ko-KR" altLang="en-US" b="1" spc="-150" dirty="0">
                <a:ea typeface="나눔스퀘어" panose="020B0600000101010101" pitchFamily="50" charset="-127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4071459" y="2145687"/>
            <a:ext cx="703781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ko-KR" altLang="en-US" b="1" dirty="0" smtClean="0"/>
              <a:t>개인정보처리방침 및 약관을 꼼꼼히 살펴 볼 것</a:t>
            </a:r>
            <a:r>
              <a:rPr lang="en-US" altLang="ko-KR" b="1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ko-KR" altLang="en-US" b="1" dirty="0" smtClean="0"/>
              <a:t>비밀번호를 타인이 유추하기 어렵도록 할 것</a:t>
            </a:r>
            <a:r>
              <a:rPr lang="en-US" altLang="ko-KR" b="1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ko-KR" altLang="en-US" b="1" dirty="0" smtClean="0"/>
              <a:t>비밀번호를 주기적으로 변경할 것</a:t>
            </a:r>
            <a:r>
              <a:rPr lang="en-US" altLang="ko-KR" b="1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ko-KR" altLang="en-US" b="1" dirty="0" smtClean="0"/>
              <a:t>주민번호 대신 대체수단</a:t>
            </a:r>
            <a:r>
              <a:rPr lang="en-US" altLang="ko-KR" b="1" dirty="0" smtClean="0"/>
              <a:t>(</a:t>
            </a:r>
            <a:r>
              <a:rPr lang="ko-KR" altLang="en-US" b="1" dirty="0" err="1" smtClean="0"/>
              <a:t>아이핀</a:t>
            </a:r>
            <a:r>
              <a:rPr lang="en-US" altLang="ko-KR" b="1" dirty="0" smtClean="0"/>
              <a:t>)</a:t>
            </a:r>
            <a:r>
              <a:rPr lang="ko-KR" altLang="en-US" b="1" dirty="0" smtClean="0"/>
              <a:t>으로 회원가입 할 것</a:t>
            </a:r>
            <a:r>
              <a:rPr lang="en-US" altLang="ko-KR" b="1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ko-KR" altLang="en-US" b="1" dirty="0" smtClean="0"/>
              <a:t>타인이 자신의 명의로 회원 가입 시 즉시 차단하고 명의도용  확인 서비스를 이용할 것</a:t>
            </a:r>
            <a:r>
              <a:rPr lang="en-US" altLang="ko-KR" b="1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ko-KR" altLang="en-US" b="1" dirty="0" smtClean="0"/>
              <a:t>자신의 아이디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비밀번호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주민번호 등 개인정보를 타인에게   알려주지 말 것</a:t>
            </a:r>
            <a:r>
              <a:rPr lang="en-US" altLang="ko-KR" b="1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ko-KR" altLang="en-US" b="1" dirty="0" smtClean="0"/>
              <a:t>공유폴더에 개인 정보를 저장하지 말 것</a:t>
            </a:r>
            <a:r>
              <a:rPr lang="en-US" altLang="ko-KR" b="1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ko-KR" altLang="en-US" b="1" dirty="0" smtClean="0"/>
              <a:t>금융거래 시 신용카드 번호와 같은 금융정보 등을 저장할 경우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암호화 할 것</a:t>
            </a:r>
            <a:r>
              <a:rPr lang="en-US" altLang="ko-KR" b="1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ko-KR" altLang="en-US" b="1" dirty="0" smtClean="0"/>
              <a:t>인터넷에서 </a:t>
            </a:r>
            <a:r>
              <a:rPr lang="ko-KR" altLang="en-US" b="1" dirty="0" err="1" smtClean="0"/>
              <a:t>아무자료나</a:t>
            </a:r>
            <a:r>
              <a:rPr lang="ko-KR" altLang="en-US" b="1" dirty="0" smtClean="0"/>
              <a:t> 다운로드 받지 말 것</a:t>
            </a:r>
            <a:r>
              <a:rPr lang="en-US" altLang="ko-KR" b="1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ko-KR" b="1" dirty="0"/>
              <a:t> </a:t>
            </a:r>
            <a:r>
              <a:rPr lang="ko-KR" altLang="en-US" b="1" dirty="0" smtClean="0"/>
              <a:t>개인정보가 유출된 경우 해당 사이트 관리자에게 삭제요청 할 것</a:t>
            </a:r>
            <a:r>
              <a:rPr lang="en-US" altLang="ko-KR" b="1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63577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/>
          <p:cNvSpPr/>
          <p:nvPr/>
        </p:nvSpPr>
        <p:spPr>
          <a:xfrm>
            <a:off x="3040249" y="669558"/>
            <a:ext cx="9148762" cy="6196263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3043238" cy="6858000"/>
          </a:xfrm>
          <a:prstGeom prst="rect">
            <a:avLst/>
          </a:prstGeom>
          <a:solidFill>
            <a:srgbClr val="1B204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grpSp>
        <p:nvGrpSpPr>
          <p:cNvPr id="3" name="그룹 2"/>
          <p:cNvGrpSpPr/>
          <p:nvPr/>
        </p:nvGrpSpPr>
        <p:grpSpPr>
          <a:xfrm>
            <a:off x="72942" y="1250798"/>
            <a:ext cx="2870284" cy="378618"/>
            <a:chOff x="2393319" y="2095717"/>
            <a:chExt cx="7332338" cy="547255"/>
          </a:xfrm>
          <a:noFill/>
        </p:grpSpPr>
        <p:sp>
          <p:nvSpPr>
            <p:cNvPr id="5" name="직사각형 4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01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헌법 등이 보장하는 소비자 권리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72942" y="1765148"/>
            <a:ext cx="2870284" cy="378618"/>
            <a:chOff x="2393319" y="2095717"/>
            <a:chExt cx="7332338" cy="547255"/>
          </a:xfrm>
          <a:solidFill>
            <a:srgbClr val="05060B"/>
          </a:solidFill>
        </p:grpSpPr>
        <p:sp>
          <p:nvSpPr>
            <p:cNvPr id="8" name="직사각형 7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02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개인정보 보호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72942" y="2279498"/>
            <a:ext cx="2870284" cy="378618"/>
            <a:chOff x="2393319" y="2095717"/>
            <a:chExt cx="7332338" cy="547255"/>
          </a:xfrm>
        </p:grpSpPr>
        <p:sp>
          <p:nvSpPr>
            <p:cNvPr id="11" name="직사각형 10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03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금융사기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72942" y="2793848"/>
            <a:ext cx="2870284" cy="378618"/>
            <a:chOff x="2393319" y="2095717"/>
            <a:chExt cx="7332338" cy="547255"/>
          </a:xfrm>
        </p:grpSpPr>
        <p:sp>
          <p:nvSpPr>
            <p:cNvPr id="14" name="직사각형 13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04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건강기능식품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72942" y="3308198"/>
            <a:ext cx="2870284" cy="378618"/>
            <a:chOff x="2393319" y="2095717"/>
            <a:chExt cx="7332338" cy="547255"/>
          </a:xfrm>
        </p:grpSpPr>
        <p:sp>
          <p:nvSpPr>
            <p:cNvPr id="17" name="직사각형 16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05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상조서비스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72942" y="3822548"/>
            <a:ext cx="2870284" cy="378618"/>
            <a:chOff x="2393319" y="2095717"/>
            <a:chExt cx="7332338" cy="547255"/>
          </a:xfrm>
        </p:grpSpPr>
        <p:sp>
          <p:nvSpPr>
            <p:cNvPr id="20" name="직사각형 19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06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가정용 의료기기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72942" y="4336898"/>
            <a:ext cx="2870284" cy="378618"/>
            <a:chOff x="2393319" y="2095717"/>
            <a:chExt cx="7332338" cy="547255"/>
          </a:xfrm>
        </p:grpSpPr>
        <p:sp>
          <p:nvSpPr>
            <p:cNvPr id="23" name="직사각형 22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07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홍보관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13903"/>
            <a:ext cx="17177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2019 </a:t>
            </a:r>
            <a:r>
              <a:rPr lang="ko-KR" altLang="en-US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취약계층 소비자교육</a:t>
            </a:r>
            <a:endParaRPr lang="ko-KR" altLang="en-US" b="1" dirty="0">
              <a:solidFill>
                <a:schemeClr val="bg2"/>
              </a:solidFill>
              <a:ea typeface="돋움" panose="020B0600000101010101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88370" y="86095"/>
            <a:ext cx="72791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00" b="1" dirty="0" smtClean="0">
                <a:solidFill>
                  <a:schemeClr val="bg1">
                    <a:lumMod val="50000"/>
                  </a:schemeClr>
                </a:solidFill>
              </a:rPr>
              <a:t>2.1. </a:t>
            </a:r>
            <a:r>
              <a:rPr lang="ko-KR" altLang="en-US" sz="2600" b="1" dirty="0" smtClean="0">
                <a:solidFill>
                  <a:schemeClr val="bg1">
                    <a:lumMod val="50000"/>
                  </a:schemeClr>
                </a:solidFill>
              </a:rPr>
              <a:t>개인정보보호</a:t>
            </a:r>
            <a:endParaRPr lang="ko-KR" altLang="en-US" sz="2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텍스트 개체 틀 2"/>
          <p:cNvSpPr txBox="1">
            <a:spLocks/>
          </p:cNvSpPr>
          <p:nvPr/>
        </p:nvSpPr>
        <p:spPr>
          <a:xfrm>
            <a:off x="3421242" y="833864"/>
            <a:ext cx="6070487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ko-KR" altLang="en-US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개인정보 유출 시 이것만은 꼭 알아두세요</a:t>
            </a:r>
            <a:r>
              <a:rPr lang="en-US" altLang="ko-KR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!</a:t>
            </a:r>
            <a:endParaRPr lang="ko-KR" altLang="en-US" sz="2400" b="1" dirty="0">
              <a:solidFill>
                <a:srgbClr val="1B2040"/>
              </a:solidFill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</p:txBody>
      </p:sp>
      <p:pic>
        <p:nvPicPr>
          <p:cNvPr id="52" name="그림 5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70"/>
          <a:stretch/>
        </p:blipFill>
        <p:spPr>
          <a:xfrm>
            <a:off x="9900323" y="6361622"/>
            <a:ext cx="2120506" cy="353380"/>
          </a:xfrm>
          <a:prstGeom prst="rect">
            <a:avLst/>
          </a:prstGeom>
        </p:spPr>
      </p:pic>
      <p:sp>
        <p:nvSpPr>
          <p:cNvPr id="44" name="직사각형 43"/>
          <p:cNvSpPr/>
          <p:nvPr/>
        </p:nvSpPr>
        <p:spPr>
          <a:xfrm>
            <a:off x="0" y="1764248"/>
            <a:ext cx="72942" cy="378618"/>
          </a:xfrm>
          <a:prstGeom prst="rect">
            <a:avLst/>
          </a:prstGeom>
          <a:solidFill>
            <a:srgbClr val="7DD4E5"/>
          </a:solidFill>
          <a:ln>
            <a:solidFill>
              <a:srgbClr val="7DD4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1" name="그룹 30"/>
          <p:cNvGrpSpPr/>
          <p:nvPr/>
        </p:nvGrpSpPr>
        <p:grpSpPr>
          <a:xfrm>
            <a:off x="3790511" y="1948131"/>
            <a:ext cx="7671686" cy="2388767"/>
            <a:chOff x="1594222" y="2786350"/>
            <a:chExt cx="7168778" cy="1033463"/>
          </a:xfrm>
          <a:solidFill>
            <a:srgbClr val="1B2040">
              <a:alpha val="22000"/>
            </a:srgbClr>
          </a:solidFill>
        </p:grpSpPr>
        <p:sp>
          <p:nvSpPr>
            <p:cNvPr id="32" name="Rectangle 9"/>
            <p:cNvSpPr/>
            <p:nvPr/>
          </p:nvSpPr>
          <p:spPr bwMode="auto">
            <a:xfrm>
              <a:off x="1594222" y="2786350"/>
              <a:ext cx="7168778" cy="1033463"/>
            </a:xfrm>
            <a:prstGeom prst="rect">
              <a:avLst/>
            </a:prstGeom>
            <a:grpFill/>
            <a:ln w="3175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defTabSz="1128364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2000" kern="0" dirty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33" name="직사각형 32"/>
            <p:cNvSpPr/>
            <p:nvPr/>
          </p:nvSpPr>
          <p:spPr bwMode="auto">
            <a:xfrm>
              <a:off x="1872357" y="3168751"/>
              <a:ext cx="6639020" cy="276999"/>
            </a:xfrm>
            <a:prstGeom prst="rect">
              <a:avLst/>
            </a:prstGeom>
            <a:noFill/>
            <a:ln w="25400" algn="ctr">
              <a:noFill/>
              <a:round/>
              <a:headEnd/>
              <a:tailEnd/>
            </a:ln>
            <a:effectLst>
              <a:outerShdw sx="1000" sy="1000" algn="tl" rotWithShape="0">
                <a:prstClr val="black"/>
              </a:outerShdw>
            </a:effectLst>
            <a:scene3d>
              <a:camera prst="orthographicFront"/>
              <a:lightRig rig="threePt" dir="t"/>
            </a:scene3d>
          </p:spPr>
          <p:txBody>
            <a:bodyPr wrap="square" lIns="0" tIns="0" rIns="0" bIns="0" anchor="ctr">
              <a:spAutoFit/>
              <a:sp3d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4F81BD"/>
                </a:buClr>
                <a:buSzPct val="60000"/>
                <a:defRPr/>
              </a:pPr>
              <a:endParaRPr lang="ko-KR" altLang="en-US" b="1" spc="-150" dirty="0">
                <a:ea typeface="나눔스퀘어" panose="020B0600000101010101" pitchFamily="50" charset="-127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4071459" y="2145687"/>
            <a:ext cx="73907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개인정보 유출하고 발생 시 개인정보 유출내역을 조회 확인합니다</a:t>
            </a:r>
            <a:r>
              <a:rPr lang="en-US" altLang="ko-KR" b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개인정보가 유출되었다고 생각되시면 개인정보침해신고센터</a:t>
            </a:r>
            <a:endParaRPr lang="en-US" altLang="ko-KR" b="1" dirty="0" smtClean="0"/>
          </a:p>
          <a:p>
            <a:r>
              <a:rPr lang="en-US" altLang="ko-KR" b="1" dirty="0" smtClean="0"/>
              <a:t>    (</a:t>
            </a:r>
            <a:r>
              <a:rPr lang="ko-KR" altLang="en-US" b="1" dirty="0" err="1" smtClean="0"/>
              <a:t>국번없이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118) </a:t>
            </a:r>
            <a:r>
              <a:rPr lang="ko-KR" altLang="en-US" b="1" dirty="0" smtClean="0"/>
              <a:t>상담 후 도움을 받으실 수 있습니다</a:t>
            </a:r>
            <a:r>
              <a:rPr lang="en-US" altLang="ko-KR" b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 smtClean="0"/>
              <a:t>e</a:t>
            </a:r>
            <a:r>
              <a:rPr lang="ko-KR" altLang="en-US" b="1" dirty="0" smtClean="0"/>
              <a:t>프라이버시 </a:t>
            </a:r>
            <a:r>
              <a:rPr lang="ko-KR" altLang="en-US" b="1" dirty="0" err="1" smtClean="0"/>
              <a:t>클린센터</a:t>
            </a:r>
            <a:r>
              <a:rPr lang="en-US" altLang="ko-KR" b="1" dirty="0" smtClean="0"/>
              <a:t>(</a:t>
            </a:r>
            <a:r>
              <a:rPr lang="en-US" altLang="ko-KR" b="1" dirty="0">
                <a:hlinkClick r:id="rId4"/>
              </a:rPr>
              <a:t>https://</a:t>
            </a:r>
            <a:r>
              <a:rPr lang="en-US" altLang="ko-KR" b="1" dirty="0" smtClean="0">
                <a:hlinkClick r:id="rId4"/>
              </a:rPr>
              <a:t>www.eprivacy.go.kr</a:t>
            </a:r>
            <a:r>
              <a:rPr lang="en-US" altLang="ko-KR" b="1" dirty="0" smtClean="0"/>
              <a:t>)</a:t>
            </a:r>
            <a:r>
              <a:rPr lang="ko-KR" altLang="en-US" b="1" dirty="0" smtClean="0"/>
              <a:t>를 통해서 </a:t>
            </a:r>
            <a:endParaRPr lang="en-US" altLang="ko-KR" b="1" dirty="0" smtClean="0"/>
          </a:p>
          <a:p>
            <a:r>
              <a:rPr lang="en-US" altLang="ko-KR" b="1" dirty="0" smtClean="0"/>
              <a:t>   </a:t>
            </a:r>
            <a:r>
              <a:rPr lang="ko-KR" altLang="en-US" b="1" dirty="0" smtClean="0"/>
              <a:t>주민번호가 도용되고 있는지 확인 할 수 있습니다</a:t>
            </a:r>
            <a:r>
              <a:rPr lang="en-US" altLang="ko-KR" b="1" dirty="0" smtClean="0"/>
              <a:t>.</a:t>
            </a:r>
            <a:endParaRPr lang="en-US" altLang="ko-K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 dirty="0" smtClean="0"/>
          </a:p>
        </p:txBody>
      </p:sp>
      <p:sp>
        <p:nvSpPr>
          <p:cNvPr id="37" name="텍스트 개체 틀 2"/>
          <p:cNvSpPr txBox="1">
            <a:spLocks/>
          </p:cNvSpPr>
          <p:nvPr/>
        </p:nvSpPr>
        <p:spPr>
          <a:xfrm>
            <a:off x="3600939" y="1463941"/>
            <a:ext cx="6757712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ko-KR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 Light" panose="020B0603020101020101" pitchFamily="50" charset="-127"/>
                <a:ea typeface="나눔바른고딕 Light" panose="020B0603020101020101"/>
              </a:rPr>
              <a:t>개인정보유출 시 대응 요령</a:t>
            </a:r>
            <a:endParaRPr lang="ko-KR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나눔바른고딕 Light" panose="020B0603020101020101" pitchFamily="50" charset="-127"/>
              <a:ea typeface="나눔바른고딕 Light" panose="020B0603020101020101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21011" y="4730843"/>
            <a:ext cx="6671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해킹 </a:t>
            </a:r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· </a:t>
            </a:r>
            <a:r>
              <a:rPr lang="ko-KR" alt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스팸</a:t>
            </a:r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· </a:t>
            </a:r>
            <a:r>
              <a:rPr lang="ko-KR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개인정보침해 신고는 </a:t>
            </a:r>
            <a:r>
              <a:rPr lang="ko-KR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☎</a:t>
            </a:r>
            <a:r>
              <a:rPr lang="en-US" altLang="ko-K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118</a:t>
            </a:r>
            <a:endParaRPr lang="ko-KR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444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/>
          <p:cNvSpPr/>
          <p:nvPr/>
        </p:nvSpPr>
        <p:spPr>
          <a:xfrm>
            <a:off x="3040249" y="669558"/>
            <a:ext cx="9148762" cy="6196263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3043238" cy="6858000"/>
          </a:xfrm>
          <a:prstGeom prst="rect">
            <a:avLst/>
          </a:prstGeom>
          <a:solidFill>
            <a:srgbClr val="1B204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grpSp>
        <p:nvGrpSpPr>
          <p:cNvPr id="3" name="그룹 2"/>
          <p:cNvGrpSpPr/>
          <p:nvPr/>
        </p:nvGrpSpPr>
        <p:grpSpPr>
          <a:xfrm>
            <a:off x="72942" y="1250798"/>
            <a:ext cx="2870284" cy="378618"/>
            <a:chOff x="2393319" y="2095717"/>
            <a:chExt cx="7332338" cy="547255"/>
          </a:xfrm>
          <a:noFill/>
        </p:grpSpPr>
        <p:sp>
          <p:nvSpPr>
            <p:cNvPr id="5" name="직사각형 4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01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헌법 등이 보장하는 소비자 권리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72942" y="1765148"/>
            <a:ext cx="2870284" cy="378618"/>
            <a:chOff x="2393319" y="2095717"/>
            <a:chExt cx="7332338" cy="547255"/>
          </a:xfrm>
          <a:solidFill>
            <a:srgbClr val="05060B"/>
          </a:solidFill>
        </p:grpSpPr>
        <p:sp>
          <p:nvSpPr>
            <p:cNvPr id="8" name="직사각형 7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02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개인정보 보호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72942" y="2279498"/>
            <a:ext cx="2870284" cy="378618"/>
            <a:chOff x="2393319" y="2095717"/>
            <a:chExt cx="7332338" cy="547255"/>
          </a:xfrm>
        </p:grpSpPr>
        <p:sp>
          <p:nvSpPr>
            <p:cNvPr id="11" name="직사각형 10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03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금융사기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72942" y="2793848"/>
            <a:ext cx="2870284" cy="378618"/>
            <a:chOff x="2393319" y="2095717"/>
            <a:chExt cx="7332338" cy="547255"/>
          </a:xfrm>
        </p:grpSpPr>
        <p:sp>
          <p:nvSpPr>
            <p:cNvPr id="14" name="직사각형 13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04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건강기능식품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72942" y="3308198"/>
            <a:ext cx="2870284" cy="378618"/>
            <a:chOff x="2393319" y="2095717"/>
            <a:chExt cx="7332338" cy="547255"/>
          </a:xfrm>
        </p:grpSpPr>
        <p:sp>
          <p:nvSpPr>
            <p:cNvPr id="17" name="직사각형 16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05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상조서비스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72942" y="3822548"/>
            <a:ext cx="2870284" cy="378618"/>
            <a:chOff x="2393319" y="2095717"/>
            <a:chExt cx="7332338" cy="547255"/>
          </a:xfrm>
        </p:grpSpPr>
        <p:sp>
          <p:nvSpPr>
            <p:cNvPr id="20" name="직사각형 19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06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가정용 의료기기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72942" y="4336898"/>
            <a:ext cx="2870284" cy="378618"/>
            <a:chOff x="2393319" y="2095717"/>
            <a:chExt cx="7332338" cy="547255"/>
          </a:xfrm>
        </p:grpSpPr>
        <p:sp>
          <p:nvSpPr>
            <p:cNvPr id="23" name="직사각형 22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07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홍보관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13903"/>
            <a:ext cx="17177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2019 </a:t>
            </a:r>
            <a:r>
              <a:rPr lang="ko-KR" altLang="en-US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취약계층 소비자교육</a:t>
            </a:r>
            <a:endParaRPr lang="ko-KR" altLang="en-US" b="1" dirty="0">
              <a:solidFill>
                <a:schemeClr val="bg2"/>
              </a:solidFill>
              <a:ea typeface="돋움" panose="020B0600000101010101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88370" y="86095"/>
            <a:ext cx="72791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00" b="1" dirty="0" smtClean="0">
                <a:solidFill>
                  <a:schemeClr val="bg1">
                    <a:lumMod val="50000"/>
                  </a:schemeClr>
                </a:solidFill>
              </a:rPr>
              <a:t>2.1. </a:t>
            </a:r>
            <a:r>
              <a:rPr lang="ko-KR" altLang="en-US" sz="2600" b="1" dirty="0" smtClean="0">
                <a:solidFill>
                  <a:schemeClr val="bg1">
                    <a:lumMod val="50000"/>
                  </a:schemeClr>
                </a:solidFill>
              </a:rPr>
              <a:t>개인정보보호</a:t>
            </a:r>
            <a:endParaRPr lang="ko-KR" altLang="en-US" sz="2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2" name="그림 5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70"/>
          <a:stretch/>
        </p:blipFill>
        <p:spPr>
          <a:xfrm>
            <a:off x="9900323" y="6361622"/>
            <a:ext cx="2120506" cy="353380"/>
          </a:xfrm>
          <a:prstGeom prst="rect">
            <a:avLst/>
          </a:prstGeom>
        </p:spPr>
      </p:pic>
      <p:sp>
        <p:nvSpPr>
          <p:cNvPr id="44" name="직사각형 43"/>
          <p:cNvSpPr/>
          <p:nvPr/>
        </p:nvSpPr>
        <p:spPr>
          <a:xfrm>
            <a:off x="0" y="1764248"/>
            <a:ext cx="72942" cy="378618"/>
          </a:xfrm>
          <a:prstGeom prst="rect">
            <a:avLst/>
          </a:prstGeom>
          <a:solidFill>
            <a:srgbClr val="7DD4E5"/>
          </a:solidFill>
          <a:ln>
            <a:solidFill>
              <a:srgbClr val="7DD4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3459880" y="660681"/>
            <a:ext cx="6671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해킹 </a:t>
            </a:r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· </a:t>
            </a:r>
            <a:r>
              <a:rPr lang="ko-KR" alt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스팸</a:t>
            </a:r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· </a:t>
            </a:r>
            <a:r>
              <a:rPr lang="ko-KR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개인정보침해 신고는 </a:t>
            </a:r>
            <a:r>
              <a:rPr lang="ko-KR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☎</a:t>
            </a:r>
            <a:r>
              <a:rPr lang="en-US" altLang="ko-K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118</a:t>
            </a:r>
            <a:endParaRPr lang="ko-KR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6" name="그림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"/>
          <a:stretch/>
        </p:blipFill>
        <p:spPr>
          <a:xfrm>
            <a:off x="3188370" y="1313644"/>
            <a:ext cx="8832459" cy="540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14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/>
          <p:cNvSpPr/>
          <p:nvPr/>
        </p:nvSpPr>
        <p:spPr>
          <a:xfrm>
            <a:off x="3040249" y="669558"/>
            <a:ext cx="9148762" cy="6196263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3043238" cy="6858000"/>
          </a:xfrm>
          <a:prstGeom prst="rect">
            <a:avLst/>
          </a:prstGeom>
          <a:solidFill>
            <a:srgbClr val="1B204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grpSp>
        <p:nvGrpSpPr>
          <p:cNvPr id="3" name="그룹 2"/>
          <p:cNvGrpSpPr/>
          <p:nvPr/>
        </p:nvGrpSpPr>
        <p:grpSpPr>
          <a:xfrm>
            <a:off x="72942" y="1250798"/>
            <a:ext cx="2870284" cy="378618"/>
            <a:chOff x="2393319" y="2095717"/>
            <a:chExt cx="7332338" cy="547255"/>
          </a:xfrm>
          <a:noFill/>
        </p:grpSpPr>
        <p:sp>
          <p:nvSpPr>
            <p:cNvPr id="5" name="직사각형 4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01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헌법 등이 보장하는 소비자 권리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72942" y="1765148"/>
            <a:ext cx="2870284" cy="378618"/>
            <a:chOff x="2393319" y="2095717"/>
            <a:chExt cx="7332338" cy="547255"/>
          </a:xfrm>
          <a:solidFill>
            <a:srgbClr val="05060B"/>
          </a:solidFill>
        </p:grpSpPr>
        <p:sp>
          <p:nvSpPr>
            <p:cNvPr id="8" name="직사각형 7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02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개인정보 보호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72942" y="2279498"/>
            <a:ext cx="2870284" cy="378618"/>
            <a:chOff x="2393319" y="2095717"/>
            <a:chExt cx="7332338" cy="547255"/>
          </a:xfrm>
        </p:grpSpPr>
        <p:sp>
          <p:nvSpPr>
            <p:cNvPr id="11" name="직사각형 10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03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금융사기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72942" y="2793848"/>
            <a:ext cx="2870284" cy="378618"/>
            <a:chOff x="2393319" y="2095717"/>
            <a:chExt cx="7332338" cy="547255"/>
          </a:xfrm>
        </p:grpSpPr>
        <p:sp>
          <p:nvSpPr>
            <p:cNvPr id="14" name="직사각형 13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04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건강기능식품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72942" y="3308198"/>
            <a:ext cx="2870284" cy="378618"/>
            <a:chOff x="2393319" y="2095717"/>
            <a:chExt cx="7332338" cy="547255"/>
          </a:xfrm>
        </p:grpSpPr>
        <p:sp>
          <p:nvSpPr>
            <p:cNvPr id="17" name="직사각형 16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05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상조서비스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72942" y="3822548"/>
            <a:ext cx="2870284" cy="378618"/>
            <a:chOff x="2393319" y="2095717"/>
            <a:chExt cx="7332338" cy="547255"/>
          </a:xfrm>
        </p:grpSpPr>
        <p:sp>
          <p:nvSpPr>
            <p:cNvPr id="20" name="직사각형 19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06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가정용 의료기기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72942" y="4336898"/>
            <a:ext cx="2870284" cy="378618"/>
            <a:chOff x="2393319" y="2095717"/>
            <a:chExt cx="7332338" cy="547255"/>
          </a:xfrm>
        </p:grpSpPr>
        <p:sp>
          <p:nvSpPr>
            <p:cNvPr id="23" name="직사각형 22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07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홍보관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13903"/>
            <a:ext cx="17177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2019 </a:t>
            </a:r>
            <a:r>
              <a:rPr lang="ko-KR" altLang="en-US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취약계층 소비자교육</a:t>
            </a:r>
            <a:endParaRPr lang="ko-KR" altLang="en-US" b="1" dirty="0">
              <a:solidFill>
                <a:schemeClr val="bg2"/>
              </a:solidFill>
              <a:ea typeface="돋움" panose="020B0600000101010101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88370" y="86095"/>
            <a:ext cx="72791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00" b="1" dirty="0" smtClean="0">
                <a:solidFill>
                  <a:schemeClr val="bg1">
                    <a:lumMod val="50000"/>
                  </a:schemeClr>
                </a:solidFill>
              </a:rPr>
              <a:t>2.1. </a:t>
            </a:r>
            <a:r>
              <a:rPr lang="ko-KR" altLang="en-US" sz="2600" b="1" dirty="0" smtClean="0">
                <a:solidFill>
                  <a:schemeClr val="bg1">
                    <a:lumMod val="50000"/>
                  </a:schemeClr>
                </a:solidFill>
              </a:rPr>
              <a:t>개인정보보호</a:t>
            </a:r>
            <a:endParaRPr lang="ko-KR" altLang="en-US" sz="2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텍스트 개체 틀 2"/>
          <p:cNvSpPr txBox="1">
            <a:spLocks/>
          </p:cNvSpPr>
          <p:nvPr/>
        </p:nvSpPr>
        <p:spPr>
          <a:xfrm>
            <a:off x="3421242" y="833864"/>
            <a:ext cx="6843220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ko-KR" altLang="en-US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온</a:t>
            </a:r>
            <a:r>
              <a:rPr lang="en-US" altLang="ko-KR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·</a:t>
            </a:r>
            <a:r>
              <a:rPr lang="ko-KR" altLang="en-US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오프라인 개인정보 이것만은 꼭 알아두세요</a:t>
            </a:r>
            <a:r>
              <a:rPr lang="en-US" altLang="ko-KR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!</a:t>
            </a:r>
            <a:endParaRPr lang="ko-KR" altLang="en-US" sz="2400" b="1" dirty="0">
              <a:solidFill>
                <a:srgbClr val="1B2040"/>
              </a:solidFill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</p:txBody>
      </p:sp>
      <p:pic>
        <p:nvPicPr>
          <p:cNvPr id="52" name="그림 5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70"/>
          <a:stretch/>
        </p:blipFill>
        <p:spPr>
          <a:xfrm>
            <a:off x="9900323" y="6361622"/>
            <a:ext cx="2120506" cy="353380"/>
          </a:xfrm>
          <a:prstGeom prst="rect">
            <a:avLst/>
          </a:prstGeom>
        </p:spPr>
      </p:pic>
      <p:sp>
        <p:nvSpPr>
          <p:cNvPr id="44" name="직사각형 43"/>
          <p:cNvSpPr/>
          <p:nvPr/>
        </p:nvSpPr>
        <p:spPr>
          <a:xfrm>
            <a:off x="0" y="1764248"/>
            <a:ext cx="72942" cy="378618"/>
          </a:xfrm>
          <a:prstGeom prst="rect">
            <a:avLst/>
          </a:prstGeom>
          <a:solidFill>
            <a:srgbClr val="7DD4E5"/>
          </a:solidFill>
          <a:ln>
            <a:solidFill>
              <a:srgbClr val="7DD4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1" name="그룹 30"/>
          <p:cNvGrpSpPr/>
          <p:nvPr/>
        </p:nvGrpSpPr>
        <p:grpSpPr>
          <a:xfrm>
            <a:off x="3790511" y="1948131"/>
            <a:ext cx="7402411" cy="2683234"/>
            <a:chOff x="1594222" y="2786350"/>
            <a:chExt cx="7168778" cy="1033463"/>
          </a:xfrm>
          <a:solidFill>
            <a:srgbClr val="1B2040">
              <a:alpha val="22000"/>
            </a:srgbClr>
          </a:solidFill>
        </p:grpSpPr>
        <p:sp>
          <p:nvSpPr>
            <p:cNvPr id="32" name="Rectangle 9"/>
            <p:cNvSpPr/>
            <p:nvPr/>
          </p:nvSpPr>
          <p:spPr bwMode="auto">
            <a:xfrm>
              <a:off x="1594222" y="2786350"/>
              <a:ext cx="7168778" cy="1033463"/>
            </a:xfrm>
            <a:prstGeom prst="rect">
              <a:avLst/>
            </a:prstGeom>
            <a:grpFill/>
            <a:ln w="3175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defTabSz="1128364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2000" kern="0" dirty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33" name="직사각형 32"/>
            <p:cNvSpPr/>
            <p:nvPr/>
          </p:nvSpPr>
          <p:spPr bwMode="auto">
            <a:xfrm>
              <a:off x="1872357" y="3168751"/>
              <a:ext cx="6639020" cy="276999"/>
            </a:xfrm>
            <a:prstGeom prst="rect">
              <a:avLst/>
            </a:prstGeom>
            <a:noFill/>
            <a:ln w="25400" algn="ctr">
              <a:noFill/>
              <a:round/>
              <a:headEnd/>
              <a:tailEnd/>
            </a:ln>
            <a:effectLst>
              <a:outerShdw sx="1000" sy="1000" algn="tl" rotWithShape="0">
                <a:prstClr val="black"/>
              </a:outerShdw>
            </a:effectLst>
            <a:scene3d>
              <a:camera prst="orthographicFront"/>
              <a:lightRig rig="threePt" dir="t"/>
            </a:scene3d>
          </p:spPr>
          <p:txBody>
            <a:bodyPr wrap="square" lIns="0" tIns="0" rIns="0" bIns="0" anchor="ctr">
              <a:spAutoFit/>
              <a:sp3d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4F81BD"/>
                </a:buClr>
                <a:buSzPct val="60000"/>
                <a:defRPr/>
              </a:pPr>
              <a:endParaRPr lang="ko-KR" altLang="en-US" b="1" spc="-150" dirty="0">
                <a:ea typeface="나눔스퀘어" panose="020B0600000101010101" pitchFamily="50" charset="-127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4071459" y="2145687"/>
            <a:ext cx="69013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비밀번호는 쉽게 유추하지 못하도록 설정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변경 합니다</a:t>
            </a:r>
            <a:r>
              <a:rPr lang="en-US" altLang="ko-KR" b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의심스러운 파일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애플리케이션은 다운로드 하지 않습니다</a:t>
            </a:r>
            <a:r>
              <a:rPr lang="en-US" altLang="ko-KR" b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보안이 되지 않은 무선 네트워크는 사용하지 않습니다</a:t>
            </a:r>
            <a:r>
              <a:rPr lang="en-US" altLang="ko-KR" b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공용</a:t>
            </a:r>
            <a:r>
              <a:rPr lang="en-US" altLang="ko-KR" b="1" dirty="0" smtClean="0"/>
              <a:t>PC(PC</a:t>
            </a:r>
            <a:r>
              <a:rPr lang="ko-KR" altLang="en-US" b="1" dirty="0" smtClean="0"/>
              <a:t>방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도서관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대합실</a:t>
            </a:r>
            <a:r>
              <a:rPr lang="en-US" altLang="ko-KR" b="1" dirty="0"/>
              <a:t> </a:t>
            </a:r>
            <a:r>
              <a:rPr lang="ko-KR" altLang="en-US" b="1" dirty="0" smtClean="0"/>
              <a:t>등</a:t>
            </a:r>
            <a:r>
              <a:rPr lang="en-US" altLang="ko-KR" b="1" dirty="0" smtClean="0"/>
              <a:t>)</a:t>
            </a:r>
            <a:r>
              <a:rPr lang="ko-KR" altLang="en-US" b="1" dirty="0" smtClean="0"/>
              <a:t>로 금융거래를 하지 않습니다</a:t>
            </a:r>
            <a:r>
              <a:rPr lang="en-US" altLang="ko-KR" b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신분증 사본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은행보안카드 등 중요한 정보를 </a:t>
            </a:r>
            <a:r>
              <a:rPr lang="en-US" altLang="ko-KR" b="1" dirty="0" smtClean="0"/>
              <a:t>PC</a:t>
            </a:r>
            <a:r>
              <a:rPr lang="ko-KR" altLang="en-US" b="1" dirty="0" smtClean="0"/>
              <a:t>나 </a:t>
            </a:r>
            <a:r>
              <a:rPr lang="ko-KR" altLang="en-US" b="1" dirty="0" err="1" smtClean="0"/>
              <a:t>스마트폰에</a:t>
            </a:r>
            <a:r>
              <a:rPr lang="ko-KR" altLang="en-US" b="1" dirty="0" smtClean="0"/>
              <a:t> 저장하지 않습니다</a:t>
            </a:r>
            <a:r>
              <a:rPr lang="en-US" altLang="ko-KR" b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개인정보의 동의 없는 수집이나 활용 등의 피해를 입은 경우 </a:t>
            </a:r>
            <a:r>
              <a:rPr lang="en-US" altLang="ko-KR" b="1" dirty="0" smtClean="0"/>
              <a:t>‘</a:t>
            </a:r>
            <a:r>
              <a:rPr lang="ko-KR" altLang="en-US" b="1" dirty="0" smtClean="0"/>
              <a:t>개인정보침해신고센터</a:t>
            </a:r>
            <a:r>
              <a:rPr lang="en-US" altLang="ko-KR" b="1" dirty="0" smtClean="0"/>
              <a:t>(</a:t>
            </a:r>
            <a:r>
              <a:rPr lang="ko-KR" altLang="en-US" b="1" dirty="0" err="1" smtClean="0"/>
              <a:t>국번없이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118)’</a:t>
            </a:r>
            <a:r>
              <a:rPr lang="ko-KR" altLang="en-US" b="1" dirty="0" smtClean="0"/>
              <a:t>에 신고합니다</a:t>
            </a:r>
            <a:r>
              <a:rPr lang="en-US" altLang="ko-KR" b="1" dirty="0" smtClean="0"/>
              <a:t>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895597" y="1277604"/>
            <a:ext cx="6083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해킹 </a:t>
            </a:r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· </a:t>
            </a:r>
            <a:r>
              <a:rPr lang="ko-KR" alt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스팸</a:t>
            </a:r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· </a:t>
            </a:r>
            <a:r>
              <a:rPr lang="ko-KR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개인정보침해 신고는 </a:t>
            </a:r>
            <a:r>
              <a:rPr lang="ko-KR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☎</a:t>
            </a:r>
            <a:r>
              <a:rPr lang="en-US" altLang="ko-K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118</a:t>
            </a:r>
            <a:endParaRPr lang="ko-KR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4768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/>
          <p:cNvSpPr/>
          <p:nvPr/>
        </p:nvSpPr>
        <p:spPr>
          <a:xfrm>
            <a:off x="3040249" y="669558"/>
            <a:ext cx="9148762" cy="6196263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3043238" cy="6858000"/>
          </a:xfrm>
          <a:prstGeom prst="rect">
            <a:avLst/>
          </a:prstGeom>
          <a:solidFill>
            <a:srgbClr val="1B204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grpSp>
        <p:nvGrpSpPr>
          <p:cNvPr id="3" name="그룹 2"/>
          <p:cNvGrpSpPr/>
          <p:nvPr/>
        </p:nvGrpSpPr>
        <p:grpSpPr>
          <a:xfrm>
            <a:off x="72942" y="1250798"/>
            <a:ext cx="2870284" cy="378618"/>
            <a:chOff x="2393319" y="2095717"/>
            <a:chExt cx="7332338" cy="547255"/>
          </a:xfrm>
          <a:noFill/>
        </p:grpSpPr>
        <p:sp>
          <p:nvSpPr>
            <p:cNvPr id="5" name="직사각형 4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01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헌법 등이 보장하는 소비자 권리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72942" y="2279498"/>
            <a:ext cx="2870284" cy="378618"/>
            <a:chOff x="2393319" y="2095717"/>
            <a:chExt cx="7332338" cy="547255"/>
          </a:xfrm>
        </p:grpSpPr>
        <p:sp>
          <p:nvSpPr>
            <p:cNvPr id="11" name="직사각형 10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03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금융사기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72942" y="2793848"/>
            <a:ext cx="2870284" cy="378618"/>
            <a:chOff x="2393319" y="2095717"/>
            <a:chExt cx="7332338" cy="547255"/>
          </a:xfrm>
        </p:grpSpPr>
        <p:sp>
          <p:nvSpPr>
            <p:cNvPr id="14" name="직사각형 13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04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건강기능식품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72942" y="3308198"/>
            <a:ext cx="2870284" cy="378618"/>
            <a:chOff x="2393319" y="2095717"/>
            <a:chExt cx="7332338" cy="547255"/>
          </a:xfrm>
        </p:grpSpPr>
        <p:sp>
          <p:nvSpPr>
            <p:cNvPr id="17" name="직사각형 16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05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상조서비스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72942" y="3822548"/>
            <a:ext cx="2870284" cy="378618"/>
            <a:chOff x="2393319" y="2095717"/>
            <a:chExt cx="7332338" cy="547255"/>
          </a:xfrm>
        </p:grpSpPr>
        <p:sp>
          <p:nvSpPr>
            <p:cNvPr id="20" name="직사각형 19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06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가정용 의료기기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72942" y="4336898"/>
            <a:ext cx="2870284" cy="378618"/>
            <a:chOff x="2393319" y="2095717"/>
            <a:chExt cx="7332338" cy="547255"/>
          </a:xfrm>
        </p:grpSpPr>
        <p:sp>
          <p:nvSpPr>
            <p:cNvPr id="23" name="직사각형 22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07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홍보관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13903"/>
            <a:ext cx="17177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2019 </a:t>
            </a:r>
            <a:r>
              <a:rPr lang="ko-KR" altLang="en-US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취약계층 소비자교육</a:t>
            </a:r>
            <a:endParaRPr lang="ko-KR" altLang="en-US" b="1" dirty="0">
              <a:solidFill>
                <a:schemeClr val="bg2"/>
              </a:solidFill>
              <a:ea typeface="돋움" panose="020B0600000101010101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88370" y="86095"/>
            <a:ext cx="72791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00" b="1" dirty="0" smtClean="0">
                <a:solidFill>
                  <a:schemeClr val="bg1">
                    <a:lumMod val="50000"/>
                  </a:schemeClr>
                </a:solidFill>
              </a:rPr>
              <a:t>3.1. </a:t>
            </a:r>
            <a:r>
              <a:rPr lang="ko-KR" altLang="en-US" sz="2600" b="1" dirty="0" smtClean="0">
                <a:solidFill>
                  <a:schemeClr val="bg1">
                    <a:lumMod val="50000"/>
                  </a:schemeClr>
                </a:solidFill>
              </a:rPr>
              <a:t>금융사기</a:t>
            </a:r>
            <a:endParaRPr lang="ko-KR" altLang="en-US" sz="2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텍스트 개체 틀 2"/>
          <p:cNvSpPr txBox="1">
            <a:spLocks/>
          </p:cNvSpPr>
          <p:nvPr/>
        </p:nvSpPr>
        <p:spPr>
          <a:xfrm>
            <a:off x="3421242" y="833864"/>
            <a:ext cx="6843220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ko-KR" altLang="en-US" sz="2400" b="1" dirty="0" err="1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보이스피싱이란</a:t>
            </a:r>
            <a:endParaRPr lang="ko-KR" altLang="en-US" sz="2400" b="1" dirty="0">
              <a:solidFill>
                <a:srgbClr val="1B2040"/>
              </a:solidFill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</p:txBody>
      </p:sp>
      <p:pic>
        <p:nvPicPr>
          <p:cNvPr id="52" name="그림 5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70"/>
          <a:stretch/>
        </p:blipFill>
        <p:spPr>
          <a:xfrm>
            <a:off x="9900323" y="6361622"/>
            <a:ext cx="2120506" cy="353380"/>
          </a:xfrm>
          <a:prstGeom prst="rect">
            <a:avLst/>
          </a:prstGeom>
        </p:spPr>
      </p:pic>
      <p:sp>
        <p:nvSpPr>
          <p:cNvPr id="44" name="직사각형 43"/>
          <p:cNvSpPr/>
          <p:nvPr/>
        </p:nvSpPr>
        <p:spPr>
          <a:xfrm>
            <a:off x="0" y="2279404"/>
            <a:ext cx="72942" cy="378618"/>
          </a:xfrm>
          <a:prstGeom prst="rect">
            <a:avLst/>
          </a:prstGeom>
          <a:solidFill>
            <a:srgbClr val="7DD4E5"/>
          </a:solidFill>
          <a:ln>
            <a:solidFill>
              <a:srgbClr val="7DD4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1" name="그룹 30"/>
          <p:cNvGrpSpPr/>
          <p:nvPr/>
        </p:nvGrpSpPr>
        <p:grpSpPr>
          <a:xfrm>
            <a:off x="3790511" y="1948131"/>
            <a:ext cx="7402411" cy="2044320"/>
            <a:chOff x="1594222" y="2786350"/>
            <a:chExt cx="7168778" cy="1033463"/>
          </a:xfrm>
          <a:solidFill>
            <a:srgbClr val="1B2040">
              <a:alpha val="22000"/>
            </a:srgbClr>
          </a:solidFill>
        </p:grpSpPr>
        <p:sp>
          <p:nvSpPr>
            <p:cNvPr id="32" name="Rectangle 9"/>
            <p:cNvSpPr/>
            <p:nvPr/>
          </p:nvSpPr>
          <p:spPr bwMode="auto">
            <a:xfrm>
              <a:off x="1594222" y="2786350"/>
              <a:ext cx="7168778" cy="1033463"/>
            </a:xfrm>
            <a:prstGeom prst="rect">
              <a:avLst/>
            </a:prstGeom>
            <a:grpFill/>
            <a:ln w="3175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defTabSz="1128364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2000" kern="0" dirty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33" name="직사각형 32"/>
            <p:cNvSpPr/>
            <p:nvPr/>
          </p:nvSpPr>
          <p:spPr bwMode="auto">
            <a:xfrm>
              <a:off x="1872357" y="3168751"/>
              <a:ext cx="6639020" cy="276999"/>
            </a:xfrm>
            <a:prstGeom prst="rect">
              <a:avLst/>
            </a:prstGeom>
            <a:noFill/>
            <a:ln w="25400" algn="ctr">
              <a:noFill/>
              <a:round/>
              <a:headEnd/>
              <a:tailEnd/>
            </a:ln>
            <a:effectLst>
              <a:outerShdw sx="1000" sy="1000" algn="tl" rotWithShape="0">
                <a:prstClr val="black"/>
              </a:outerShdw>
            </a:effectLst>
            <a:scene3d>
              <a:camera prst="orthographicFront"/>
              <a:lightRig rig="threePt" dir="t"/>
            </a:scene3d>
          </p:spPr>
          <p:txBody>
            <a:bodyPr wrap="square" lIns="0" tIns="0" rIns="0" bIns="0" anchor="ctr">
              <a:spAutoFit/>
              <a:sp3d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4F81BD"/>
                </a:buClr>
                <a:buSzPct val="60000"/>
                <a:defRPr/>
              </a:pPr>
              <a:endParaRPr lang="ko-KR" altLang="en-US" b="1" spc="-150" dirty="0">
                <a:ea typeface="나눔스퀘어" panose="020B0600000101010101" pitchFamily="50" charset="-127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4071459" y="2145687"/>
            <a:ext cx="69013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err="1" smtClean="0"/>
              <a:t>보이스피싱이란</a:t>
            </a:r>
            <a:r>
              <a:rPr lang="en-US" altLang="ko-KR" b="1" dirty="0"/>
              <a:t> </a:t>
            </a:r>
            <a:r>
              <a:rPr lang="ko-KR" altLang="en-US" b="1" dirty="0" smtClean="0"/>
              <a:t>전화나 문자로 공공기관을 사칭해 송금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예금인출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계좌이체 등을 유도하여 경제적 손실을 입히는 사기 수법</a:t>
            </a:r>
            <a:endParaRPr lang="en-US" altLang="ko-KR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유사 금융사이트 피해 발생 시</a:t>
            </a:r>
            <a:r>
              <a:rPr lang="en-US" altLang="ko-KR" b="1" dirty="0" smtClean="0"/>
              <a:t>,</a:t>
            </a:r>
          </a:p>
          <a:p>
            <a:r>
              <a:rPr lang="en-US" altLang="ko-KR" b="1" dirty="0" smtClean="0"/>
              <a:t>    </a:t>
            </a:r>
            <a:r>
              <a:rPr lang="ko-KR" altLang="en-US" b="1" dirty="0" smtClean="0"/>
              <a:t>은행과 금융감독원에 신고하면 인터넷진흥원</a:t>
            </a:r>
            <a:r>
              <a:rPr lang="en-US" altLang="ko-KR" b="1" dirty="0" smtClean="0"/>
              <a:t>(</a:t>
            </a:r>
            <a:r>
              <a:rPr lang="en-US" altLang="ko-KR" b="1" dirty="0" smtClean="0">
                <a:hlinkClick r:id="rId4"/>
              </a:rPr>
              <a:t>www.kisa.or.kr</a:t>
            </a:r>
            <a:r>
              <a:rPr lang="en-US" altLang="ko-KR" b="1" dirty="0" smtClean="0"/>
              <a:t>)       </a:t>
            </a:r>
          </a:p>
          <a:p>
            <a:r>
              <a:rPr lang="en-US" altLang="ko-KR" b="1" dirty="0"/>
              <a:t> </a:t>
            </a:r>
            <a:r>
              <a:rPr lang="en-US" altLang="ko-KR" b="1" dirty="0" smtClean="0"/>
              <a:t>   </a:t>
            </a:r>
            <a:r>
              <a:rPr lang="ko-KR" altLang="en-US" b="1" dirty="0" smtClean="0"/>
              <a:t>을 통해 사이트가 차단됨</a:t>
            </a:r>
            <a:endParaRPr lang="en-US" altLang="ko-KR" b="1" dirty="0" smtClean="0"/>
          </a:p>
        </p:txBody>
      </p:sp>
      <p:grpSp>
        <p:nvGrpSpPr>
          <p:cNvPr id="35" name="그룹 34"/>
          <p:cNvGrpSpPr/>
          <p:nvPr/>
        </p:nvGrpSpPr>
        <p:grpSpPr>
          <a:xfrm>
            <a:off x="82817" y="2279498"/>
            <a:ext cx="2870284" cy="378618"/>
            <a:chOff x="2393319" y="2095717"/>
            <a:chExt cx="7332338" cy="547255"/>
          </a:xfrm>
          <a:solidFill>
            <a:srgbClr val="05060B"/>
          </a:solidFill>
        </p:grpSpPr>
        <p:sp>
          <p:nvSpPr>
            <p:cNvPr id="37" name="직사각형 36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03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금융사기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42669" y="1798004"/>
            <a:ext cx="26835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02 / </a:t>
            </a:r>
            <a:r>
              <a:rPr lang="ko-KR" altLang="en-US" sz="1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개인정보 보호</a:t>
            </a:r>
            <a:endParaRPr lang="ko-KR" altLang="en-US" sz="1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48" name="그룹 47"/>
          <p:cNvGrpSpPr/>
          <p:nvPr/>
        </p:nvGrpSpPr>
        <p:grpSpPr>
          <a:xfrm>
            <a:off x="72942" y="1765148"/>
            <a:ext cx="2870284" cy="378618"/>
            <a:chOff x="2393319" y="2095717"/>
            <a:chExt cx="7332338" cy="547255"/>
          </a:xfrm>
        </p:grpSpPr>
        <p:sp>
          <p:nvSpPr>
            <p:cNvPr id="49" name="직사각형 48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02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개인정보 보호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954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/>
          <p:cNvSpPr/>
          <p:nvPr/>
        </p:nvSpPr>
        <p:spPr>
          <a:xfrm>
            <a:off x="3040249" y="669558"/>
            <a:ext cx="9148762" cy="6196263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3043238" cy="6858000"/>
          </a:xfrm>
          <a:prstGeom prst="rect">
            <a:avLst/>
          </a:prstGeom>
          <a:solidFill>
            <a:srgbClr val="1B204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grpSp>
        <p:nvGrpSpPr>
          <p:cNvPr id="3" name="그룹 2"/>
          <p:cNvGrpSpPr/>
          <p:nvPr/>
        </p:nvGrpSpPr>
        <p:grpSpPr>
          <a:xfrm>
            <a:off x="72942" y="1250798"/>
            <a:ext cx="2870284" cy="378618"/>
            <a:chOff x="2393319" y="2095717"/>
            <a:chExt cx="7332338" cy="547255"/>
          </a:xfrm>
          <a:noFill/>
        </p:grpSpPr>
        <p:sp>
          <p:nvSpPr>
            <p:cNvPr id="5" name="직사각형 4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01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헌법 등이 보장하는 소비자 권리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72942" y="2279498"/>
            <a:ext cx="2870284" cy="378618"/>
            <a:chOff x="2393319" y="2095717"/>
            <a:chExt cx="7332338" cy="547255"/>
          </a:xfrm>
        </p:grpSpPr>
        <p:sp>
          <p:nvSpPr>
            <p:cNvPr id="11" name="직사각형 10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03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금융사기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72942" y="2793848"/>
            <a:ext cx="2870284" cy="378618"/>
            <a:chOff x="2393319" y="2095717"/>
            <a:chExt cx="7332338" cy="547255"/>
          </a:xfrm>
        </p:grpSpPr>
        <p:sp>
          <p:nvSpPr>
            <p:cNvPr id="14" name="직사각형 13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04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건강기능식품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72942" y="3308198"/>
            <a:ext cx="2870284" cy="378618"/>
            <a:chOff x="2393319" y="2095717"/>
            <a:chExt cx="7332338" cy="547255"/>
          </a:xfrm>
        </p:grpSpPr>
        <p:sp>
          <p:nvSpPr>
            <p:cNvPr id="17" name="직사각형 16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05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상조서비스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72942" y="3822548"/>
            <a:ext cx="2870284" cy="378618"/>
            <a:chOff x="2393319" y="2095717"/>
            <a:chExt cx="7332338" cy="547255"/>
          </a:xfrm>
        </p:grpSpPr>
        <p:sp>
          <p:nvSpPr>
            <p:cNvPr id="20" name="직사각형 19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06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가정용 의료기기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72942" y="4336898"/>
            <a:ext cx="2870284" cy="378618"/>
            <a:chOff x="2393319" y="2095717"/>
            <a:chExt cx="7332338" cy="547255"/>
          </a:xfrm>
        </p:grpSpPr>
        <p:sp>
          <p:nvSpPr>
            <p:cNvPr id="23" name="직사각형 22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07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홍보관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13903"/>
            <a:ext cx="17177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2019 </a:t>
            </a:r>
            <a:r>
              <a:rPr lang="ko-KR" altLang="en-US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취약계층 소비자교육</a:t>
            </a:r>
            <a:endParaRPr lang="ko-KR" altLang="en-US" b="1" dirty="0">
              <a:solidFill>
                <a:schemeClr val="bg2"/>
              </a:solidFill>
              <a:ea typeface="돋움" panose="020B0600000101010101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88370" y="86095"/>
            <a:ext cx="72791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00" b="1" dirty="0" smtClean="0">
                <a:solidFill>
                  <a:schemeClr val="bg1">
                    <a:lumMod val="50000"/>
                  </a:schemeClr>
                </a:solidFill>
              </a:rPr>
              <a:t>3.1. </a:t>
            </a:r>
            <a:r>
              <a:rPr lang="ko-KR" altLang="en-US" sz="2600" b="1" dirty="0" smtClean="0">
                <a:solidFill>
                  <a:schemeClr val="bg1">
                    <a:lumMod val="50000"/>
                  </a:schemeClr>
                </a:solidFill>
              </a:rPr>
              <a:t>금융사기</a:t>
            </a:r>
            <a:endParaRPr lang="ko-KR" altLang="en-US" sz="2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텍스트 개체 틀 2"/>
          <p:cNvSpPr txBox="1">
            <a:spLocks/>
          </p:cNvSpPr>
          <p:nvPr/>
        </p:nvSpPr>
        <p:spPr>
          <a:xfrm>
            <a:off x="3421242" y="833864"/>
            <a:ext cx="6843220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ko-KR" altLang="en-US" sz="2400" b="1" dirty="0" err="1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보이스피싱</a:t>
            </a:r>
            <a:r>
              <a:rPr lang="ko-KR" altLang="en-US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 유인방법</a:t>
            </a:r>
            <a:endParaRPr lang="ko-KR" altLang="en-US" sz="2400" b="1" dirty="0">
              <a:solidFill>
                <a:srgbClr val="1B2040"/>
              </a:solidFill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</p:txBody>
      </p:sp>
      <p:pic>
        <p:nvPicPr>
          <p:cNvPr id="52" name="그림 5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70"/>
          <a:stretch/>
        </p:blipFill>
        <p:spPr>
          <a:xfrm>
            <a:off x="9900323" y="6361622"/>
            <a:ext cx="2120506" cy="353380"/>
          </a:xfrm>
          <a:prstGeom prst="rect">
            <a:avLst/>
          </a:prstGeom>
        </p:spPr>
      </p:pic>
      <p:sp>
        <p:nvSpPr>
          <p:cNvPr id="44" name="직사각형 43"/>
          <p:cNvSpPr/>
          <p:nvPr/>
        </p:nvSpPr>
        <p:spPr>
          <a:xfrm>
            <a:off x="0" y="2279404"/>
            <a:ext cx="72942" cy="378618"/>
          </a:xfrm>
          <a:prstGeom prst="rect">
            <a:avLst/>
          </a:prstGeom>
          <a:solidFill>
            <a:srgbClr val="7DD4E5"/>
          </a:solidFill>
          <a:ln>
            <a:solidFill>
              <a:srgbClr val="7DD4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1" name="그룹 30"/>
          <p:cNvGrpSpPr/>
          <p:nvPr/>
        </p:nvGrpSpPr>
        <p:grpSpPr>
          <a:xfrm>
            <a:off x="3790511" y="1948130"/>
            <a:ext cx="7402411" cy="3512512"/>
            <a:chOff x="1594222" y="2786350"/>
            <a:chExt cx="7168778" cy="1033463"/>
          </a:xfrm>
          <a:solidFill>
            <a:srgbClr val="1B2040">
              <a:alpha val="22000"/>
            </a:srgbClr>
          </a:solidFill>
        </p:grpSpPr>
        <p:sp>
          <p:nvSpPr>
            <p:cNvPr id="32" name="Rectangle 9"/>
            <p:cNvSpPr/>
            <p:nvPr/>
          </p:nvSpPr>
          <p:spPr bwMode="auto">
            <a:xfrm>
              <a:off x="1594222" y="2786350"/>
              <a:ext cx="7168778" cy="1033463"/>
            </a:xfrm>
            <a:prstGeom prst="rect">
              <a:avLst/>
            </a:prstGeom>
            <a:grpFill/>
            <a:ln w="3175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defTabSz="1128364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2000" kern="0" dirty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33" name="직사각형 32"/>
            <p:cNvSpPr/>
            <p:nvPr/>
          </p:nvSpPr>
          <p:spPr bwMode="auto">
            <a:xfrm>
              <a:off x="1872357" y="3168751"/>
              <a:ext cx="6639020" cy="276999"/>
            </a:xfrm>
            <a:prstGeom prst="rect">
              <a:avLst/>
            </a:prstGeom>
            <a:noFill/>
            <a:ln w="25400" algn="ctr">
              <a:noFill/>
              <a:round/>
              <a:headEnd/>
              <a:tailEnd/>
            </a:ln>
            <a:effectLst>
              <a:outerShdw sx="1000" sy="1000" algn="tl" rotWithShape="0">
                <a:prstClr val="black"/>
              </a:outerShdw>
            </a:effectLst>
            <a:scene3d>
              <a:camera prst="orthographicFront"/>
              <a:lightRig rig="threePt" dir="t"/>
            </a:scene3d>
          </p:spPr>
          <p:txBody>
            <a:bodyPr wrap="square" lIns="0" tIns="0" rIns="0" bIns="0" anchor="ctr">
              <a:spAutoFit/>
              <a:sp3d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4F81BD"/>
                </a:buClr>
                <a:buSzPct val="60000"/>
                <a:defRPr/>
              </a:pPr>
              <a:endParaRPr lang="ko-KR" altLang="en-US" b="1" spc="-150" dirty="0">
                <a:ea typeface="나눔스퀘어" panose="020B0600000101010101" pitchFamily="50" charset="-127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4071459" y="2145687"/>
            <a:ext cx="690134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당신의 신용카드가 범죄에 이용되고 있다</a:t>
            </a:r>
            <a:r>
              <a:rPr lang="en-US" altLang="ko-KR" b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세금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건강보험료를 환급해 준다</a:t>
            </a:r>
            <a:r>
              <a:rPr lang="en-US" altLang="ko-KR" b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카드대금이 연체되었다</a:t>
            </a:r>
            <a:r>
              <a:rPr lang="en-US" altLang="ko-KR" b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검찰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법원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경찰</a:t>
            </a:r>
            <a:r>
              <a:rPr lang="en-US" altLang="ko-KR" b="1" dirty="0" smtClean="0"/>
              <a:t>)</a:t>
            </a:r>
            <a:r>
              <a:rPr lang="ko-KR" altLang="en-US" b="1" dirty="0" smtClean="0"/>
              <a:t>인데 과태료를 내야 한다</a:t>
            </a:r>
            <a:r>
              <a:rPr lang="en-US" altLang="ko-KR" b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금융감독원인데 안전계좌로 예금을 옮겨야 한다</a:t>
            </a:r>
            <a:r>
              <a:rPr lang="en-US" altLang="ko-KR" b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메신저나 </a:t>
            </a:r>
            <a:r>
              <a:rPr lang="ko-KR" altLang="en-US" b="1" dirty="0" err="1" smtClean="0"/>
              <a:t>이메일로</a:t>
            </a:r>
            <a:r>
              <a:rPr lang="ko-KR" altLang="en-US" b="1" dirty="0" smtClean="0"/>
              <a:t> 친구를 가장하여 긴급 송금을 요청한다</a:t>
            </a:r>
            <a:r>
              <a:rPr lang="en-US" altLang="ko-KR" b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자녀가 납치</a:t>
            </a:r>
            <a:r>
              <a:rPr lang="en-US" altLang="ko-KR" b="1" dirty="0"/>
              <a:t> </a:t>
            </a:r>
            <a:r>
              <a:rPr lang="ko-KR" altLang="en-US" b="1" dirty="0" smtClean="0"/>
              <a:t>또는 사고로 입원했다며 급히 송금하라는 문자나 전화한다</a:t>
            </a:r>
            <a:r>
              <a:rPr lang="en-US" altLang="ko-KR" b="1" dirty="0" smtClean="0"/>
              <a:t>.(</a:t>
            </a:r>
            <a:r>
              <a:rPr lang="ko-KR" altLang="en-US" b="1" dirty="0" smtClean="0"/>
              <a:t>발신번호도 자녀의 번호로 도용</a:t>
            </a:r>
            <a:r>
              <a:rPr lang="en-US" altLang="ko-KR" b="1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개인정보유출 사고 피해자 명의의 대포통장이 개설되었으니 개인정보 침해 신고를 해야 한다</a:t>
            </a:r>
            <a:r>
              <a:rPr lang="en-US" altLang="ko-KR" b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이 외 전기요금 연체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택배반송 등</a:t>
            </a:r>
            <a:endParaRPr lang="en-US" altLang="ko-KR" b="1" dirty="0" smtClean="0"/>
          </a:p>
        </p:txBody>
      </p:sp>
      <p:grpSp>
        <p:nvGrpSpPr>
          <p:cNvPr id="35" name="그룹 34"/>
          <p:cNvGrpSpPr/>
          <p:nvPr/>
        </p:nvGrpSpPr>
        <p:grpSpPr>
          <a:xfrm>
            <a:off x="82817" y="2279498"/>
            <a:ext cx="2870284" cy="378618"/>
            <a:chOff x="2393319" y="2095717"/>
            <a:chExt cx="7332338" cy="547255"/>
          </a:xfrm>
          <a:solidFill>
            <a:srgbClr val="05060B"/>
          </a:solidFill>
        </p:grpSpPr>
        <p:sp>
          <p:nvSpPr>
            <p:cNvPr id="37" name="직사각형 36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03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금융사기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42669" y="1798004"/>
            <a:ext cx="26835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02 / </a:t>
            </a:r>
            <a:r>
              <a:rPr lang="ko-KR" altLang="en-US" sz="1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개인정보 보호</a:t>
            </a:r>
            <a:endParaRPr lang="ko-KR" altLang="en-US" sz="1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48" name="그룹 47"/>
          <p:cNvGrpSpPr/>
          <p:nvPr/>
        </p:nvGrpSpPr>
        <p:grpSpPr>
          <a:xfrm>
            <a:off x="72942" y="1765148"/>
            <a:ext cx="2870284" cy="378618"/>
            <a:chOff x="2393319" y="2095717"/>
            <a:chExt cx="7332338" cy="547255"/>
          </a:xfrm>
        </p:grpSpPr>
        <p:sp>
          <p:nvSpPr>
            <p:cNvPr id="49" name="직사각형 48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02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개인정보 보호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388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/>
          <p:cNvSpPr/>
          <p:nvPr/>
        </p:nvSpPr>
        <p:spPr>
          <a:xfrm>
            <a:off x="3031046" y="673095"/>
            <a:ext cx="9148762" cy="6196263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3043238" cy="6858000"/>
          </a:xfrm>
          <a:prstGeom prst="rect">
            <a:avLst/>
          </a:prstGeom>
          <a:solidFill>
            <a:srgbClr val="1B204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grpSp>
        <p:nvGrpSpPr>
          <p:cNvPr id="3" name="그룹 2"/>
          <p:cNvGrpSpPr/>
          <p:nvPr/>
        </p:nvGrpSpPr>
        <p:grpSpPr>
          <a:xfrm>
            <a:off x="72942" y="1250798"/>
            <a:ext cx="2870284" cy="378618"/>
            <a:chOff x="2393319" y="2095717"/>
            <a:chExt cx="7332338" cy="547255"/>
          </a:xfrm>
          <a:solidFill>
            <a:srgbClr val="00132A"/>
          </a:solidFill>
        </p:grpSpPr>
        <p:sp>
          <p:nvSpPr>
            <p:cNvPr id="5" name="직사각형 4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solidFill>
              <a:srgbClr val="05060B"/>
            </a:solidFill>
            <a:ln>
              <a:solidFill>
                <a:srgbClr val="0506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solidFill>
              <a:srgbClr val="05060B"/>
            </a:solidFill>
            <a:ln>
              <a:solidFill>
                <a:srgbClr val="05060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01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헌법 등이 보장하는 소비자 권리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72942" y="1765148"/>
            <a:ext cx="2870284" cy="378618"/>
            <a:chOff x="2393319" y="2095717"/>
            <a:chExt cx="7332338" cy="547255"/>
          </a:xfrm>
        </p:grpSpPr>
        <p:sp>
          <p:nvSpPr>
            <p:cNvPr id="8" name="직사각형 7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02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개인정보 보호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72942" y="2279498"/>
            <a:ext cx="2870284" cy="378618"/>
            <a:chOff x="2393319" y="2095717"/>
            <a:chExt cx="7332338" cy="547255"/>
          </a:xfrm>
        </p:grpSpPr>
        <p:sp>
          <p:nvSpPr>
            <p:cNvPr id="11" name="직사각형 10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03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금융사기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72942" y="2793848"/>
            <a:ext cx="2870284" cy="378618"/>
            <a:chOff x="2393319" y="2095717"/>
            <a:chExt cx="7332338" cy="547255"/>
          </a:xfrm>
        </p:grpSpPr>
        <p:sp>
          <p:nvSpPr>
            <p:cNvPr id="14" name="직사각형 13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04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건강기능식품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72942" y="3308198"/>
            <a:ext cx="2870284" cy="378618"/>
            <a:chOff x="2393319" y="2095717"/>
            <a:chExt cx="7332338" cy="547255"/>
          </a:xfrm>
        </p:grpSpPr>
        <p:sp>
          <p:nvSpPr>
            <p:cNvPr id="17" name="직사각형 16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05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상조서비스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72942" y="3822548"/>
            <a:ext cx="2870284" cy="378618"/>
            <a:chOff x="2393319" y="2095717"/>
            <a:chExt cx="7332338" cy="547255"/>
          </a:xfrm>
        </p:grpSpPr>
        <p:sp>
          <p:nvSpPr>
            <p:cNvPr id="20" name="직사각형 19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06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가정용 의료기기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72942" y="4336898"/>
            <a:ext cx="2870284" cy="378618"/>
            <a:chOff x="2393319" y="2095717"/>
            <a:chExt cx="7332338" cy="547255"/>
          </a:xfrm>
        </p:grpSpPr>
        <p:sp>
          <p:nvSpPr>
            <p:cNvPr id="23" name="직사각형 22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07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홍보관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13903"/>
            <a:ext cx="17177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2019 </a:t>
            </a:r>
            <a:r>
              <a:rPr lang="ko-KR" altLang="en-US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취약계층 소비자교육</a:t>
            </a:r>
            <a:endParaRPr lang="ko-KR" altLang="en-US" b="1" dirty="0">
              <a:solidFill>
                <a:schemeClr val="bg2"/>
              </a:solidFill>
              <a:ea typeface="돋움" panose="020B0600000101010101" pitchFamily="50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0" y="1248998"/>
            <a:ext cx="72942" cy="378618"/>
          </a:xfrm>
          <a:prstGeom prst="rect">
            <a:avLst/>
          </a:prstGeom>
          <a:solidFill>
            <a:srgbClr val="7DD4E5"/>
          </a:solidFill>
          <a:ln>
            <a:solidFill>
              <a:srgbClr val="7DD4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3188370" y="86095"/>
            <a:ext cx="72791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00" b="1" dirty="0" smtClean="0">
                <a:solidFill>
                  <a:schemeClr val="bg1">
                    <a:lumMod val="50000"/>
                  </a:schemeClr>
                </a:solidFill>
              </a:rPr>
              <a:t>1.1. </a:t>
            </a:r>
            <a:r>
              <a:rPr lang="ko-KR" altLang="en-US" sz="2600" b="1" dirty="0" smtClean="0">
                <a:solidFill>
                  <a:schemeClr val="bg1">
                    <a:lumMod val="50000"/>
                  </a:schemeClr>
                </a:solidFill>
              </a:rPr>
              <a:t>소비자 권리와 의무</a:t>
            </a:r>
            <a:endParaRPr lang="ko-KR" altLang="en-US" sz="2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텍스트 개체 틀 2"/>
          <p:cNvSpPr txBox="1">
            <a:spLocks/>
          </p:cNvSpPr>
          <p:nvPr/>
        </p:nvSpPr>
        <p:spPr>
          <a:xfrm>
            <a:off x="3421243" y="833864"/>
            <a:ext cx="4196376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ko-KR" altLang="en-US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소비자 기본법</a:t>
            </a:r>
            <a:endParaRPr lang="ko-KR" altLang="en-US" sz="2400" b="1" dirty="0">
              <a:solidFill>
                <a:srgbClr val="1B2040"/>
              </a:solidFill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</p:txBody>
      </p:sp>
      <p:grpSp>
        <p:nvGrpSpPr>
          <p:cNvPr id="32" name="그룹 31"/>
          <p:cNvGrpSpPr/>
          <p:nvPr/>
        </p:nvGrpSpPr>
        <p:grpSpPr>
          <a:xfrm>
            <a:off x="3518399" y="1464805"/>
            <a:ext cx="3093846" cy="1033463"/>
            <a:chOff x="1594222" y="2786350"/>
            <a:chExt cx="7168778" cy="1033463"/>
          </a:xfrm>
          <a:solidFill>
            <a:srgbClr val="1B2040">
              <a:alpha val="22000"/>
            </a:srgbClr>
          </a:solidFill>
        </p:grpSpPr>
        <p:sp>
          <p:nvSpPr>
            <p:cNvPr id="33" name="Rectangle 9"/>
            <p:cNvSpPr/>
            <p:nvPr/>
          </p:nvSpPr>
          <p:spPr bwMode="auto">
            <a:xfrm>
              <a:off x="1594222" y="2786350"/>
              <a:ext cx="7168778" cy="1033463"/>
            </a:xfrm>
            <a:prstGeom prst="rect">
              <a:avLst/>
            </a:prstGeom>
            <a:grpFill/>
            <a:ln w="3175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defTabSz="1128364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2000" kern="0" dirty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34" name="직사각형 33"/>
            <p:cNvSpPr/>
            <p:nvPr/>
          </p:nvSpPr>
          <p:spPr bwMode="auto">
            <a:xfrm>
              <a:off x="1725222" y="3042444"/>
              <a:ext cx="6639022" cy="553998"/>
            </a:xfrm>
            <a:prstGeom prst="rect">
              <a:avLst/>
            </a:prstGeom>
            <a:noFill/>
            <a:ln w="25400" algn="ctr">
              <a:noFill/>
              <a:round/>
              <a:headEnd/>
              <a:tailEnd/>
            </a:ln>
            <a:effectLst>
              <a:outerShdw sx="1000" sy="1000" algn="tl" rotWithShape="0">
                <a:prstClr val="black"/>
              </a:outerShdw>
            </a:effectLst>
            <a:scene3d>
              <a:camera prst="orthographicFront"/>
              <a:lightRig rig="threePt" dir="t"/>
            </a:scene3d>
          </p:spPr>
          <p:txBody>
            <a:bodyPr wrap="square" lIns="0" tIns="0" rIns="0" bIns="0" anchor="ctr">
              <a:spAutoFit/>
              <a:sp3d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4F81BD"/>
                </a:buClr>
                <a:buSzPct val="60000"/>
                <a:defRPr/>
              </a:pPr>
              <a:r>
                <a:rPr lang="ko-KR" altLang="en-US" b="1" spc="-150" dirty="0" smtClean="0">
                  <a:latin typeface="+mn-ea"/>
                </a:rPr>
                <a:t>소비자 보호법</a:t>
              </a:r>
              <a:endParaRPr lang="en-US" altLang="ko-KR" b="1" spc="-150" dirty="0" smtClean="0">
                <a:latin typeface="+mn-ea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4F81BD"/>
                </a:buClr>
                <a:buSzPct val="60000"/>
                <a:defRPr/>
              </a:pPr>
              <a:r>
                <a:rPr lang="en-US" altLang="ko-KR" b="1" spc="-150" dirty="0" smtClean="0">
                  <a:latin typeface="+mn-ea"/>
                </a:rPr>
                <a:t>(1979.12.03.)</a:t>
              </a:r>
              <a:endParaRPr lang="ko-KR" altLang="en-US" b="1" spc="-150" dirty="0">
                <a:latin typeface="+mn-ea"/>
              </a:endParaRPr>
            </a:p>
          </p:txBody>
        </p:sp>
      </p:grpSp>
      <p:grpSp>
        <p:nvGrpSpPr>
          <p:cNvPr id="35" name="그룹 34"/>
          <p:cNvGrpSpPr/>
          <p:nvPr/>
        </p:nvGrpSpPr>
        <p:grpSpPr>
          <a:xfrm>
            <a:off x="3524495" y="2604757"/>
            <a:ext cx="3093846" cy="1033463"/>
            <a:chOff x="1594222" y="2786350"/>
            <a:chExt cx="7168778" cy="1033463"/>
          </a:xfrm>
          <a:solidFill>
            <a:srgbClr val="1B2040">
              <a:alpha val="22000"/>
            </a:srgbClr>
          </a:solidFill>
        </p:grpSpPr>
        <p:sp>
          <p:nvSpPr>
            <p:cNvPr id="36" name="Rectangle 9"/>
            <p:cNvSpPr/>
            <p:nvPr/>
          </p:nvSpPr>
          <p:spPr bwMode="auto">
            <a:xfrm>
              <a:off x="1594222" y="2786350"/>
              <a:ext cx="7168778" cy="1033463"/>
            </a:xfrm>
            <a:prstGeom prst="rect">
              <a:avLst/>
            </a:prstGeom>
            <a:grpFill/>
            <a:ln w="3175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defTabSz="1128364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2000" kern="0" dirty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37" name="직사각형 36"/>
            <p:cNvSpPr/>
            <p:nvPr/>
          </p:nvSpPr>
          <p:spPr bwMode="auto">
            <a:xfrm>
              <a:off x="1872357" y="3168751"/>
              <a:ext cx="6639020" cy="276999"/>
            </a:xfrm>
            <a:prstGeom prst="rect">
              <a:avLst/>
            </a:prstGeom>
            <a:noFill/>
            <a:ln w="25400" algn="ctr">
              <a:noFill/>
              <a:round/>
              <a:headEnd/>
              <a:tailEnd/>
            </a:ln>
            <a:effectLst>
              <a:outerShdw sx="1000" sy="1000" algn="tl" rotWithShape="0">
                <a:prstClr val="black"/>
              </a:outerShdw>
            </a:effectLst>
            <a:scene3d>
              <a:camera prst="orthographicFront"/>
              <a:lightRig rig="threePt" dir="t"/>
            </a:scene3d>
          </p:spPr>
          <p:txBody>
            <a:bodyPr wrap="square" lIns="0" tIns="0" rIns="0" bIns="0" anchor="ctr">
              <a:spAutoFit/>
              <a:sp3d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4F81BD"/>
                </a:buClr>
                <a:buSzPct val="60000"/>
                <a:defRPr/>
              </a:pPr>
              <a:endParaRPr lang="ko-KR" altLang="en-US" b="1" spc="-150" dirty="0">
                <a:ea typeface="나눔스퀘어" panose="020B0600000101010101" pitchFamily="50" charset="-127"/>
              </a:endParaRPr>
            </a:p>
          </p:txBody>
        </p:sp>
      </p:grpSp>
      <p:grpSp>
        <p:nvGrpSpPr>
          <p:cNvPr id="38" name="그룹 37"/>
          <p:cNvGrpSpPr/>
          <p:nvPr/>
        </p:nvGrpSpPr>
        <p:grpSpPr>
          <a:xfrm>
            <a:off x="3532909" y="3744710"/>
            <a:ext cx="3087347" cy="2605854"/>
            <a:chOff x="1615856" y="2792033"/>
            <a:chExt cx="7445671" cy="2429136"/>
          </a:xfrm>
          <a:solidFill>
            <a:srgbClr val="1B2040">
              <a:alpha val="22000"/>
            </a:srgbClr>
          </a:solidFill>
        </p:grpSpPr>
        <p:sp>
          <p:nvSpPr>
            <p:cNvPr id="39" name="Rectangle 9"/>
            <p:cNvSpPr/>
            <p:nvPr/>
          </p:nvSpPr>
          <p:spPr bwMode="auto">
            <a:xfrm>
              <a:off x="1615856" y="2792033"/>
              <a:ext cx="7445671" cy="2429136"/>
            </a:xfrm>
            <a:prstGeom prst="rect">
              <a:avLst/>
            </a:prstGeom>
            <a:grpFill/>
            <a:ln w="3175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defTabSz="1128364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2000" kern="0" dirty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40" name="직사각형 39"/>
            <p:cNvSpPr/>
            <p:nvPr/>
          </p:nvSpPr>
          <p:spPr bwMode="auto">
            <a:xfrm>
              <a:off x="1791087" y="2997095"/>
              <a:ext cx="7060719" cy="2065712"/>
            </a:xfrm>
            <a:prstGeom prst="rect">
              <a:avLst/>
            </a:prstGeom>
            <a:noFill/>
            <a:ln w="25400" algn="ctr">
              <a:noFill/>
              <a:round/>
              <a:headEnd/>
              <a:tailEnd/>
            </a:ln>
            <a:effectLst>
              <a:outerShdw sx="1000" sy="1000" algn="tl" rotWithShape="0">
                <a:prstClr val="black"/>
              </a:outerShdw>
            </a:effectLst>
            <a:scene3d>
              <a:camera prst="orthographicFront"/>
              <a:lightRig rig="threePt" dir="t"/>
            </a:scene3d>
          </p:spPr>
          <p:txBody>
            <a:bodyPr wrap="square" lIns="0" tIns="0" rIns="0" bIns="0" anchor="ctr">
              <a:spAutoFit/>
              <a:sp3d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4F81BD"/>
                </a:buClr>
                <a:buSzPct val="60000"/>
                <a:defRPr/>
              </a:pPr>
              <a:r>
                <a:rPr lang="ko-KR" altLang="en-US" b="1" spc="-150" dirty="0" smtClean="0"/>
                <a:t>후견주의적 접근</a:t>
              </a:r>
              <a:endParaRPr lang="en-US" altLang="ko-KR" b="1" spc="-150" dirty="0" smtClean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4F81BD"/>
                </a:buClr>
                <a:buSzPct val="60000"/>
                <a:defRPr/>
              </a:pPr>
              <a:r>
                <a:rPr lang="ko-KR" altLang="en-US" b="1" spc="-150" dirty="0" smtClean="0"/>
                <a:t>소비자와 사업자간 균형 회복</a:t>
              </a:r>
              <a:endParaRPr lang="en-US" altLang="ko-KR" b="1" spc="-150" dirty="0" smtClean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4F81BD"/>
                </a:buClr>
                <a:buSzPct val="60000"/>
                <a:defRPr/>
              </a:pPr>
              <a:r>
                <a:rPr lang="ko-KR" altLang="en-US" b="1" spc="-150" dirty="0" smtClean="0"/>
                <a:t>취약한 시장지위 강화</a:t>
              </a:r>
              <a:endParaRPr lang="en-US" altLang="ko-KR" b="1" spc="-150" dirty="0" smtClean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4F81BD"/>
                </a:buClr>
                <a:buSzPct val="60000"/>
                <a:defRPr/>
              </a:pPr>
              <a:r>
                <a:rPr lang="ko-KR" altLang="en-US" b="1" spc="-150" dirty="0" smtClean="0"/>
                <a:t>국가의 적극적 개입</a:t>
              </a:r>
              <a:endParaRPr lang="en-US" altLang="ko-KR" b="1" spc="-150" dirty="0" smtClean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4F81BD"/>
                </a:buClr>
                <a:buSzPct val="60000"/>
                <a:defRPr/>
              </a:pPr>
              <a:r>
                <a:rPr lang="ko-KR" altLang="en-US" b="1" spc="-150" dirty="0" smtClean="0"/>
                <a:t>다양한 정보 공개 및 제공강제</a:t>
              </a:r>
              <a:endParaRPr lang="en-US" altLang="ko-KR" b="1" spc="-150" dirty="0" smtClean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4F81BD"/>
                </a:buClr>
                <a:buSzPct val="60000"/>
                <a:defRPr/>
              </a:pPr>
              <a:r>
                <a:rPr lang="ko-KR" altLang="en-US" b="1" spc="-150" dirty="0" smtClean="0"/>
                <a:t>거래내용의 규제</a:t>
              </a:r>
              <a:endParaRPr lang="en-US" altLang="ko-KR" b="1" spc="-150" dirty="0" smtClean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4F81BD"/>
                </a:buClr>
                <a:buSzPct val="60000"/>
                <a:defRPr/>
              </a:pPr>
              <a:r>
                <a:rPr lang="ko-KR" altLang="en-US" b="1" spc="-150" dirty="0" smtClean="0"/>
                <a:t>적극적 약관규제</a:t>
              </a:r>
              <a:endParaRPr lang="en-US" altLang="ko-KR" b="1" spc="-150" dirty="0" smtClean="0"/>
            </a:p>
          </p:txBody>
        </p:sp>
      </p:grpSp>
      <p:sp>
        <p:nvSpPr>
          <p:cNvPr id="41" name="직사각형 40"/>
          <p:cNvSpPr/>
          <p:nvPr/>
        </p:nvSpPr>
        <p:spPr bwMode="auto">
          <a:xfrm>
            <a:off x="3680264" y="2987158"/>
            <a:ext cx="2687468" cy="276999"/>
          </a:xfrm>
          <a:prstGeom prst="rect">
            <a:avLst/>
          </a:prstGeom>
          <a:noFill/>
          <a:ln w="25400" algn="ctr">
            <a:noFill/>
            <a:round/>
            <a:headEnd/>
            <a:tailEnd/>
          </a:ln>
          <a:effectLst>
            <a:outerShdw sx="1000" sy="1000" algn="tl" rotWithShape="0">
              <a:prstClr val="black"/>
            </a:outerShdw>
          </a:effectLst>
          <a:scene3d>
            <a:camera prst="orthographicFront"/>
            <a:lightRig rig="threePt" dir="t"/>
          </a:scene3d>
        </p:spPr>
        <p:txBody>
          <a:bodyPr wrap="square" lIns="0" tIns="0" rIns="0" bIns="0" anchor="ctr">
            <a:spAutoFit/>
            <a:sp3d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60000"/>
              <a:defRPr/>
            </a:pPr>
            <a:r>
              <a:rPr lang="ko-KR" altLang="en-US" b="1" spc="-150" dirty="0" smtClean="0">
                <a:latin typeface="+mn-ea"/>
              </a:rPr>
              <a:t>수동적 보호대상</a:t>
            </a:r>
            <a:endParaRPr lang="ko-KR" altLang="en-US" b="1" spc="-150" dirty="0">
              <a:latin typeface="+mn-ea"/>
            </a:endParaRPr>
          </a:p>
        </p:txBody>
      </p:sp>
      <p:sp>
        <p:nvSpPr>
          <p:cNvPr id="29" name="오른쪽 화살표 28"/>
          <p:cNvSpPr/>
          <p:nvPr/>
        </p:nvSpPr>
        <p:spPr>
          <a:xfrm>
            <a:off x="6986739" y="2987158"/>
            <a:ext cx="1370703" cy="1214008"/>
          </a:xfrm>
          <a:prstGeom prst="rightArrow">
            <a:avLst/>
          </a:prstGeom>
          <a:solidFill>
            <a:srgbClr val="1B2040"/>
          </a:solidFill>
          <a:ln>
            <a:solidFill>
              <a:srgbClr val="1B204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ysClr val="windowText" lastClr="000000"/>
                </a:solidFill>
              </a:ln>
              <a:solidFill>
                <a:srgbClr val="1B2040"/>
              </a:solidFill>
            </a:endParaRPr>
          </a:p>
        </p:txBody>
      </p:sp>
      <p:grpSp>
        <p:nvGrpSpPr>
          <p:cNvPr id="42" name="그룹 41"/>
          <p:cNvGrpSpPr/>
          <p:nvPr/>
        </p:nvGrpSpPr>
        <p:grpSpPr>
          <a:xfrm>
            <a:off x="8669519" y="1458709"/>
            <a:ext cx="3093846" cy="1033463"/>
            <a:chOff x="1594222" y="2786350"/>
            <a:chExt cx="7168778" cy="1033463"/>
          </a:xfrm>
          <a:solidFill>
            <a:srgbClr val="1B2040">
              <a:alpha val="22000"/>
            </a:srgbClr>
          </a:solidFill>
        </p:grpSpPr>
        <p:sp>
          <p:nvSpPr>
            <p:cNvPr id="43" name="Rectangle 9"/>
            <p:cNvSpPr/>
            <p:nvPr/>
          </p:nvSpPr>
          <p:spPr bwMode="auto">
            <a:xfrm>
              <a:off x="1594222" y="2786350"/>
              <a:ext cx="7168778" cy="1033463"/>
            </a:xfrm>
            <a:prstGeom prst="rect">
              <a:avLst/>
            </a:prstGeom>
            <a:grpFill/>
            <a:ln w="3175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defTabSz="1128364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2000" kern="0" dirty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44" name="직사각형 43"/>
            <p:cNvSpPr/>
            <p:nvPr/>
          </p:nvSpPr>
          <p:spPr bwMode="auto">
            <a:xfrm>
              <a:off x="1813504" y="3042444"/>
              <a:ext cx="6639022" cy="553998"/>
            </a:xfrm>
            <a:prstGeom prst="rect">
              <a:avLst/>
            </a:prstGeom>
            <a:noFill/>
            <a:ln w="25400" algn="ctr">
              <a:noFill/>
              <a:round/>
              <a:headEnd/>
              <a:tailEnd/>
            </a:ln>
            <a:effectLst>
              <a:outerShdw sx="1000" sy="1000" algn="tl" rotWithShape="0">
                <a:prstClr val="black"/>
              </a:outerShdw>
            </a:effectLst>
            <a:scene3d>
              <a:camera prst="orthographicFront"/>
              <a:lightRig rig="threePt" dir="t"/>
            </a:scene3d>
          </p:spPr>
          <p:txBody>
            <a:bodyPr wrap="square" lIns="0" tIns="0" rIns="0" bIns="0" anchor="ctr">
              <a:spAutoFit/>
              <a:sp3d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4F81BD"/>
                </a:buClr>
                <a:buSzPct val="60000"/>
                <a:defRPr/>
              </a:pPr>
              <a:r>
                <a:rPr lang="ko-KR" altLang="en-US" b="1" spc="-150" dirty="0" smtClean="0">
                  <a:latin typeface="+mn-ea"/>
                </a:rPr>
                <a:t>소비자 기본법</a:t>
              </a:r>
              <a:endParaRPr lang="en-US" altLang="ko-KR" b="1" spc="-150" dirty="0" smtClean="0">
                <a:latin typeface="+mn-ea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4F81BD"/>
                </a:buClr>
                <a:buSzPct val="60000"/>
                <a:defRPr/>
              </a:pPr>
              <a:r>
                <a:rPr lang="en-US" altLang="ko-KR" b="1" spc="-150" dirty="0" smtClean="0">
                  <a:latin typeface="+mn-ea"/>
                </a:rPr>
                <a:t>(2006.09.27.)</a:t>
              </a:r>
              <a:endParaRPr lang="ko-KR" altLang="en-US" b="1" spc="-150" dirty="0">
                <a:latin typeface="+mn-ea"/>
              </a:endParaRPr>
            </a:p>
          </p:txBody>
        </p:sp>
      </p:grpSp>
      <p:grpSp>
        <p:nvGrpSpPr>
          <p:cNvPr id="45" name="그룹 44"/>
          <p:cNvGrpSpPr/>
          <p:nvPr/>
        </p:nvGrpSpPr>
        <p:grpSpPr>
          <a:xfrm>
            <a:off x="8675615" y="2598661"/>
            <a:ext cx="3093846" cy="1033463"/>
            <a:chOff x="1594222" y="2786350"/>
            <a:chExt cx="7168778" cy="1033463"/>
          </a:xfrm>
          <a:solidFill>
            <a:srgbClr val="1B2040">
              <a:alpha val="22000"/>
            </a:srgbClr>
          </a:solidFill>
        </p:grpSpPr>
        <p:sp>
          <p:nvSpPr>
            <p:cNvPr id="46" name="Rectangle 9"/>
            <p:cNvSpPr/>
            <p:nvPr/>
          </p:nvSpPr>
          <p:spPr bwMode="auto">
            <a:xfrm>
              <a:off x="1594222" y="2786350"/>
              <a:ext cx="7168778" cy="1033463"/>
            </a:xfrm>
            <a:prstGeom prst="rect">
              <a:avLst/>
            </a:prstGeom>
            <a:grpFill/>
            <a:ln w="3175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defTabSz="1128364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2000" kern="0" dirty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47" name="직사각형 46"/>
            <p:cNvSpPr/>
            <p:nvPr/>
          </p:nvSpPr>
          <p:spPr bwMode="auto">
            <a:xfrm>
              <a:off x="1872357" y="3168751"/>
              <a:ext cx="6639020" cy="276999"/>
            </a:xfrm>
            <a:prstGeom prst="rect">
              <a:avLst/>
            </a:prstGeom>
            <a:noFill/>
            <a:ln w="25400" algn="ctr">
              <a:noFill/>
              <a:round/>
              <a:headEnd/>
              <a:tailEnd/>
            </a:ln>
            <a:effectLst>
              <a:outerShdw sx="1000" sy="1000" algn="tl" rotWithShape="0">
                <a:prstClr val="black"/>
              </a:outerShdw>
            </a:effectLst>
            <a:scene3d>
              <a:camera prst="orthographicFront"/>
              <a:lightRig rig="threePt" dir="t"/>
            </a:scene3d>
          </p:spPr>
          <p:txBody>
            <a:bodyPr wrap="square" lIns="0" tIns="0" rIns="0" bIns="0" anchor="ctr">
              <a:spAutoFit/>
              <a:sp3d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4F81BD"/>
                </a:buClr>
                <a:buSzPct val="60000"/>
                <a:defRPr/>
              </a:pPr>
              <a:endParaRPr lang="ko-KR" altLang="en-US" b="1" spc="-150" dirty="0">
                <a:ea typeface="나눔스퀘어" panose="020B0600000101010101" pitchFamily="50" charset="-127"/>
              </a:endParaRPr>
            </a:p>
          </p:txBody>
        </p:sp>
      </p:grpSp>
      <p:grpSp>
        <p:nvGrpSpPr>
          <p:cNvPr id="48" name="그룹 47"/>
          <p:cNvGrpSpPr/>
          <p:nvPr/>
        </p:nvGrpSpPr>
        <p:grpSpPr>
          <a:xfrm>
            <a:off x="8684029" y="3738614"/>
            <a:ext cx="3087347" cy="2605854"/>
            <a:chOff x="1615856" y="2792033"/>
            <a:chExt cx="7445671" cy="2429136"/>
          </a:xfrm>
          <a:solidFill>
            <a:srgbClr val="1B2040">
              <a:alpha val="22000"/>
            </a:srgbClr>
          </a:solidFill>
        </p:grpSpPr>
        <p:sp>
          <p:nvSpPr>
            <p:cNvPr id="49" name="Rectangle 9"/>
            <p:cNvSpPr/>
            <p:nvPr/>
          </p:nvSpPr>
          <p:spPr bwMode="auto">
            <a:xfrm>
              <a:off x="1615856" y="2792033"/>
              <a:ext cx="7445671" cy="2429136"/>
            </a:xfrm>
            <a:prstGeom prst="rect">
              <a:avLst/>
            </a:prstGeom>
            <a:grpFill/>
            <a:ln w="3175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defTabSz="1128364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2000" kern="0" dirty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50" name="직사각형 49"/>
            <p:cNvSpPr/>
            <p:nvPr/>
          </p:nvSpPr>
          <p:spPr bwMode="auto">
            <a:xfrm>
              <a:off x="1760460" y="3360740"/>
              <a:ext cx="7060720" cy="1291070"/>
            </a:xfrm>
            <a:prstGeom prst="rect">
              <a:avLst/>
            </a:prstGeom>
            <a:noFill/>
            <a:ln w="25400" algn="ctr">
              <a:noFill/>
              <a:round/>
              <a:headEnd/>
              <a:tailEnd/>
            </a:ln>
            <a:effectLst>
              <a:outerShdw sx="1000" sy="1000" algn="tl" rotWithShape="0">
                <a:prstClr val="black"/>
              </a:outerShdw>
            </a:effectLst>
            <a:scene3d>
              <a:camera prst="orthographicFront"/>
              <a:lightRig rig="threePt" dir="t"/>
            </a:scene3d>
          </p:spPr>
          <p:txBody>
            <a:bodyPr wrap="square" lIns="0" tIns="0" rIns="0" bIns="0" anchor="ctr">
              <a:spAutoFit/>
              <a:sp3d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4F81BD"/>
                </a:buClr>
                <a:buSzPct val="60000"/>
                <a:defRPr/>
              </a:pPr>
              <a:r>
                <a:rPr lang="ko-KR" altLang="en-US" b="1" spc="-150" dirty="0" smtClean="0"/>
                <a:t>자유주의적 접근</a:t>
              </a:r>
              <a:endParaRPr lang="en-US" altLang="ko-KR" b="1" spc="-150" dirty="0" smtClean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4F81BD"/>
                </a:buClr>
                <a:buSzPct val="60000"/>
                <a:defRPr/>
              </a:pPr>
              <a:r>
                <a:rPr lang="ko-KR" altLang="en-US" b="1" spc="-150" dirty="0" smtClean="0"/>
                <a:t>적극적 </a:t>
              </a:r>
              <a:r>
                <a:rPr lang="ko-KR" altLang="en-US" b="1" spc="-150" dirty="0" err="1" smtClean="0"/>
                <a:t>정보탐색자</a:t>
              </a:r>
              <a:endParaRPr lang="en-US" altLang="ko-KR" b="1" spc="-150" dirty="0" smtClean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4F81BD"/>
                </a:buClr>
                <a:buSzPct val="60000"/>
                <a:defRPr/>
              </a:pPr>
              <a:r>
                <a:rPr lang="ko-KR" altLang="en-US" b="1" spc="-150" dirty="0" smtClean="0"/>
                <a:t>자유롭고 경쟁적 시장환경</a:t>
              </a:r>
              <a:endParaRPr lang="en-US" altLang="ko-KR" b="1" spc="-150" dirty="0" smtClean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4F81BD"/>
                </a:buClr>
                <a:buSzPct val="60000"/>
                <a:defRPr/>
              </a:pPr>
              <a:r>
                <a:rPr lang="ko-KR" altLang="en-US" b="1" spc="-150" dirty="0" smtClean="0"/>
                <a:t>정보공개 중시</a:t>
              </a:r>
              <a:endParaRPr lang="en-US" altLang="ko-KR" b="1" spc="-150" dirty="0" smtClean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4F81BD"/>
                </a:buClr>
                <a:buSzPct val="60000"/>
                <a:defRPr/>
              </a:pPr>
              <a:r>
                <a:rPr lang="ko-KR" altLang="en-US" b="1" spc="-150" dirty="0" smtClean="0"/>
                <a:t>국가개입 최소화</a:t>
              </a:r>
              <a:endParaRPr lang="en-US" altLang="ko-KR" b="1" spc="-150" dirty="0" smtClean="0"/>
            </a:p>
          </p:txBody>
        </p:sp>
      </p:grpSp>
      <p:sp>
        <p:nvSpPr>
          <p:cNvPr id="51" name="직사각형 50"/>
          <p:cNvSpPr/>
          <p:nvPr/>
        </p:nvSpPr>
        <p:spPr bwMode="auto">
          <a:xfrm>
            <a:off x="8899491" y="2981062"/>
            <a:ext cx="2687468" cy="276999"/>
          </a:xfrm>
          <a:prstGeom prst="rect">
            <a:avLst/>
          </a:prstGeom>
          <a:noFill/>
          <a:ln w="25400" algn="ctr">
            <a:noFill/>
            <a:round/>
            <a:headEnd/>
            <a:tailEnd/>
          </a:ln>
          <a:effectLst>
            <a:outerShdw sx="1000" sy="1000" algn="tl" rotWithShape="0">
              <a:prstClr val="black"/>
            </a:outerShdw>
          </a:effectLst>
          <a:scene3d>
            <a:camera prst="orthographicFront"/>
            <a:lightRig rig="threePt" dir="t"/>
          </a:scene3d>
        </p:spPr>
        <p:txBody>
          <a:bodyPr wrap="square" lIns="0" tIns="0" rIns="0" bIns="0" anchor="ctr">
            <a:spAutoFit/>
            <a:sp3d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60000"/>
              <a:defRPr/>
            </a:pPr>
            <a:r>
              <a:rPr lang="ko-KR" altLang="en-US" b="1" spc="-150" dirty="0" smtClean="0">
                <a:latin typeface="+mn-ea"/>
              </a:rPr>
              <a:t>적극적 참여자</a:t>
            </a:r>
            <a:endParaRPr lang="ko-KR" altLang="en-US" b="1" spc="-150" dirty="0">
              <a:latin typeface="+mn-ea"/>
            </a:endParaRPr>
          </a:p>
        </p:txBody>
      </p:sp>
      <p:pic>
        <p:nvPicPr>
          <p:cNvPr id="52" name="그림 5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70"/>
          <a:stretch/>
        </p:blipFill>
        <p:spPr>
          <a:xfrm>
            <a:off x="9900323" y="6361622"/>
            <a:ext cx="2120506" cy="35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29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/>
          <p:cNvSpPr/>
          <p:nvPr/>
        </p:nvSpPr>
        <p:spPr>
          <a:xfrm>
            <a:off x="3040249" y="669558"/>
            <a:ext cx="9148762" cy="6196263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3043238" cy="6858000"/>
          </a:xfrm>
          <a:prstGeom prst="rect">
            <a:avLst/>
          </a:prstGeom>
          <a:solidFill>
            <a:srgbClr val="1B204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grpSp>
        <p:nvGrpSpPr>
          <p:cNvPr id="3" name="그룹 2"/>
          <p:cNvGrpSpPr/>
          <p:nvPr/>
        </p:nvGrpSpPr>
        <p:grpSpPr>
          <a:xfrm>
            <a:off x="72942" y="1250798"/>
            <a:ext cx="2870284" cy="378618"/>
            <a:chOff x="2393319" y="2095717"/>
            <a:chExt cx="7332338" cy="547255"/>
          </a:xfrm>
          <a:noFill/>
        </p:grpSpPr>
        <p:sp>
          <p:nvSpPr>
            <p:cNvPr id="5" name="직사각형 4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01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헌법 등이 보장하는 소비자 권리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72942" y="2279498"/>
            <a:ext cx="2870284" cy="378618"/>
            <a:chOff x="2393319" y="2095717"/>
            <a:chExt cx="7332338" cy="547255"/>
          </a:xfrm>
        </p:grpSpPr>
        <p:sp>
          <p:nvSpPr>
            <p:cNvPr id="11" name="직사각형 10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03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금융사기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72942" y="2793848"/>
            <a:ext cx="2870284" cy="378618"/>
            <a:chOff x="2393319" y="2095717"/>
            <a:chExt cx="7332338" cy="547255"/>
          </a:xfrm>
        </p:grpSpPr>
        <p:sp>
          <p:nvSpPr>
            <p:cNvPr id="14" name="직사각형 13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04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건강기능식품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72942" y="3308198"/>
            <a:ext cx="2870284" cy="378618"/>
            <a:chOff x="2393319" y="2095717"/>
            <a:chExt cx="7332338" cy="547255"/>
          </a:xfrm>
        </p:grpSpPr>
        <p:sp>
          <p:nvSpPr>
            <p:cNvPr id="17" name="직사각형 16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05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상조서비스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72942" y="3822548"/>
            <a:ext cx="2870284" cy="378618"/>
            <a:chOff x="2393319" y="2095717"/>
            <a:chExt cx="7332338" cy="547255"/>
          </a:xfrm>
        </p:grpSpPr>
        <p:sp>
          <p:nvSpPr>
            <p:cNvPr id="20" name="직사각형 19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06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가정용 의료기기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72942" y="4336898"/>
            <a:ext cx="2870284" cy="378618"/>
            <a:chOff x="2393319" y="2095717"/>
            <a:chExt cx="7332338" cy="547255"/>
          </a:xfrm>
        </p:grpSpPr>
        <p:sp>
          <p:nvSpPr>
            <p:cNvPr id="23" name="직사각형 22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07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홍보관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13903"/>
            <a:ext cx="17177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2019 </a:t>
            </a:r>
            <a:r>
              <a:rPr lang="ko-KR" altLang="en-US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취약계층 소비자교육</a:t>
            </a:r>
            <a:endParaRPr lang="ko-KR" altLang="en-US" b="1" dirty="0">
              <a:solidFill>
                <a:schemeClr val="bg2"/>
              </a:solidFill>
              <a:ea typeface="돋움" panose="020B0600000101010101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88370" y="86095"/>
            <a:ext cx="72791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00" b="1" dirty="0" smtClean="0">
                <a:solidFill>
                  <a:schemeClr val="bg1">
                    <a:lumMod val="50000"/>
                  </a:schemeClr>
                </a:solidFill>
              </a:rPr>
              <a:t>3.1. </a:t>
            </a:r>
            <a:r>
              <a:rPr lang="ko-KR" altLang="en-US" sz="2600" b="1" dirty="0" smtClean="0">
                <a:solidFill>
                  <a:schemeClr val="bg1">
                    <a:lumMod val="50000"/>
                  </a:schemeClr>
                </a:solidFill>
              </a:rPr>
              <a:t>금융사기</a:t>
            </a:r>
            <a:endParaRPr lang="ko-KR" altLang="en-US" sz="2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텍스트 개체 틀 2"/>
          <p:cNvSpPr txBox="1">
            <a:spLocks/>
          </p:cNvSpPr>
          <p:nvPr/>
        </p:nvSpPr>
        <p:spPr>
          <a:xfrm>
            <a:off x="3421242" y="833864"/>
            <a:ext cx="6843220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ko-KR" altLang="en-US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주요피해사례</a:t>
            </a:r>
            <a:r>
              <a:rPr lang="en-US" altLang="ko-KR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1</a:t>
            </a:r>
            <a:endParaRPr lang="ko-KR" altLang="en-US" sz="2400" b="1" dirty="0">
              <a:solidFill>
                <a:srgbClr val="1B2040"/>
              </a:solidFill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</p:txBody>
      </p:sp>
      <p:pic>
        <p:nvPicPr>
          <p:cNvPr id="52" name="그림 5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70"/>
          <a:stretch/>
        </p:blipFill>
        <p:spPr>
          <a:xfrm>
            <a:off x="9900323" y="6361622"/>
            <a:ext cx="2120506" cy="353380"/>
          </a:xfrm>
          <a:prstGeom prst="rect">
            <a:avLst/>
          </a:prstGeom>
        </p:spPr>
      </p:pic>
      <p:sp>
        <p:nvSpPr>
          <p:cNvPr id="44" name="직사각형 43"/>
          <p:cNvSpPr/>
          <p:nvPr/>
        </p:nvSpPr>
        <p:spPr>
          <a:xfrm>
            <a:off x="0" y="2279404"/>
            <a:ext cx="72942" cy="378618"/>
          </a:xfrm>
          <a:prstGeom prst="rect">
            <a:avLst/>
          </a:prstGeom>
          <a:solidFill>
            <a:srgbClr val="7DD4E5"/>
          </a:solidFill>
          <a:ln>
            <a:solidFill>
              <a:srgbClr val="7DD4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1" name="그룹 30"/>
          <p:cNvGrpSpPr/>
          <p:nvPr/>
        </p:nvGrpSpPr>
        <p:grpSpPr>
          <a:xfrm>
            <a:off x="3790511" y="1948130"/>
            <a:ext cx="7402411" cy="2683234"/>
            <a:chOff x="1594222" y="2786350"/>
            <a:chExt cx="7168778" cy="1033463"/>
          </a:xfrm>
          <a:solidFill>
            <a:srgbClr val="1B2040">
              <a:alpha val="22000"/>
            </a:srgbClr>
          </a:solidFill>
        </p:grpSpPr>
        <p:sp>
          <p:nvSpPr>
            <p:cNvPr id="32" name="Rectangle 9"/>
            <p:cNvSpPr/>
            <p:nvPr/>
          </p:nvSpPr>
          <p:spPr bwMode="auto">
            <a:xfrm>
              <a:off x="1594222" y="2786350"/>
              <a:ext cx="7168778" cy="1033463"/>
            </a:xfrm>
            <a:prstGeom prst="rect">
              <a:avLst/>
            </a:prstGeom>
            <a:grpFill/>
            <a:ln w="3175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defTabSz="1128364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2000" kern="0" dirty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33" name="직사각형 32"/>
            <p:cNvSpPr/>
            <p:nvPr/>
          </p:nvSpPr>
          <p:spPr bwMode="auto">
            <a:xfrm>
              <a:off x="1872357" y="3168751"/>
              <a:ext cx="6639020" cy="276999"/>
            </a:xfrm>
            <a:prstGeom prst="rect">
              <a:avLst/>
            </a:prstGeom>
            <a:noFill/>
            <a:ln w="25400" algn="ctr">
              <a:noFill/>
              <a:round/>
              <a:headEnd/>
              <a:tailEnd/>
            </a:ln>
            <a:effectLst>
              <a:outerShdw sx="1000" sy="1000" algn="tl" rotWithShape="0">
                <a:prstClr val="black"/>
              </a:outerShdw>
            </a:effectLst>
            <a:scene3d>
              <a:camera prst="orthographicFront"/>
              <a:lightRig rig="threePt" dir="t"/>
            </a:scene3d>
          </p:spPr>
          <p:txBody>
            <a:bodyPr wrap="square" lIns="0" tIns="0" rIns="0" bIns="0" anchor="ctr">
              <a:spAutoFit/>
              <a:sp3d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4F81BD"/>
                </a:buClr>
                <a:buSzPct val="60000"/>
                <a:defRPr/>
              </a:pPr>
              <a:endParaRPr lang="ko-KR" altLang="en-US" b="1" spc="-150" dirty="0">
                <a:ea typeface="나눔스퀘어" panose="020B0600000101010101" pitchFamily="50" charset="-127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4071459" y="2145687"/>
            <a:ext cx="69013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휴대폰으로 </a:t>
            </a:r>
            <a:r>
              <a:rPr lang="en-US" altLang="ko-KR" b="1" dirty="0" smtClean="0"/>
              <a:t>“</a:t>
            </a:r>
            <a:r>
              <a:rPr lang="ko-KR" altLang="en-US" b="1" dirty="0" smtClean="0"/>
              <a:t>안녕하세요</a:t>
            </a:r>
            <a:r>
              <a:rPr lang="en-US" altLang="ko-KR" b="1" dirty="0" smtClean="0"/>
              <a:t>~ </a:t>
            </a:r>
            <a:r>
              <a:rPr lang="ko-KR" altLang="en-US" b="1" dirty="0" smtClean="0"/>
              <a:t>고객님</a:t>
            </a:r>
            <a:r>
              <a:rPr lang="en-US" altLang="ko-KR" b="1" dirty="0" smtClean="0"/>
              <a:t>. A</a:t>
            </a:r>
            <a:r>
              <a:rPr lang="ko-KR" altLang="en-US" b="1" dirty="0" smtClean="0"/>
              <a:t>고객센터입니다</a:t>
            </a:r>
            <a:r>
              <a:rPr lang="en-US" altLang="ko-KR" b="1" dirty="0" smtClean="0"/>
              <a:t>. </a:t>
            </a:r>
            <a:r>
              <a:rPr lang="ko-KR" altLang="en-US" b="1" dirty="0" smtClean="0"/>
              <a:t>인터넷 전화 요금 미납으로 오늘부터 전화가 정지될 예정입니다</a:t>
            </a:r>
            <a:r>
              <a:rPr lang="en-US" altLang="ko-KR" b="1" dirty="0" smtClean="0"/>
              <a:t>. </a:t>
            </a:r>
            <a:r>
              <a:rPr lang="ko-KR" altLang="en-US" b="1" dirty="0" smtClean="0"/>
              <a:t>자세한 문의를 원하시면 </a:t>
            </a:r>
            <a:r>
              <a:rPr lang="en-US" altLang="ko-KR" b="1" dirty="0" smtClean="0"/>
              <a:t>0</a:t>
            </a:r>
            <a:r>
              <a:rPr lang="ko-KR" altLang="en-US" b="1" dirty="0" smtClean="0"/>
              <a:t>번을 눌러주세요</a:t>
            </a:r>
            <a:r>
              <a:rPr lang="en-US" altLang="ko-KR" b="1" dirty="0" smtClean="0"/>
              <a:t>.”</a:t>
            </a:r>
            <a:r>
              <a:rPr lang="ko-KR" altLang="en-US" b="1" dirty="0" smtClean="0"/>
              <a:t>라고 전화 안내가 옴</a:t>
            </a:r>
            <a:r>
              <a:rPr lang="en-US" altLang="ko-KR" b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전화에서 안내한 대로 </a:t>
            </a:r>
            <a:r>
              <a:rPr lang="en-US" altLang="ko-KR" b="1" dirty="0" smtClean="0"/>
              <a:t>0</a:t>
            </a:r>
            <a:r>
              <a:rPr lang="ko-KR" altLang="en-US" b="1" dirty="0" smtClean="0"/>
              <a:t>번을 누르니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상담원은 </a:t>
            </a:r>
            <a:r>
              <a:rPr lang="en-US" altLang="ko-KR" b="1" dirty="0" smtClean="0"/>
              <a:t>070 </a:t>
            </a:r>
            <a:r>
              <a:rPr lang="ko-KR" altLang="en-US" b="1" dirty="0" smtClean="0"/>
              <a:t>인터넷전화 미납요금 </a:t>
            </a:r>
            <a:r>
              <a:rPr lang="en-US" altLang="ko-KR" b="1" dirty="0" smtClean="0"/>
              <a:t>27</a:t>
            </a:r>
            <a:r>
              <a:rPr lang="ko-KR" altLang="en-US" b="1" dirty="0" smtClean="0"/>
              <a:t>만원 입금을 요구하여 인터넷 </a:t>
            </a:r>
            <a:r>
              <a:rPr lang="ko-KR" altLang="en-US" b="1" dirty="0" err="1" smtClean="0"/>
              <a:t>뱅킹으로</a:t>
            </a:r>
            <a:r>
              <a:rPr lang="ko-KR" altLang="en-US" b="1" dirty="0" smtClean="0"/>
              <a:t> 입금함</a:t>
            </a:r>
            <a:r>
              <a:rPr lang="en-US" altLang="ko-KR" b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이상해서 확인해 보니 미납된 내역이 없었음</a:t>
            </a:r>
            <a:r>
              <a:rPr lang="en-US" altLang="ko-KR" b="1" dirty="0" smtClean="0"/>
              <a:t>.</a:t>
            </a:r>
          </a:p>
        </p:txBody>
      </p:sp>
      <p:grpSp>
        <p:nvGrpSpPr>
          <p:cNvPr id="35" name="그룹 34"/>
          <p:cNvGrpSpPr/>
          <p:nvPr/>
        </p:nvGrpSpPr>
        <p:grpSpPr>
          <a:xfrm>
            <a:off x="82817" y="2279498"/>
            <a:ext cx="2870284" cy="378618"/>
            <a:chOff x="2393319" y="2095717"/>
            <a:chExt cx="7332338" cy="547255"/>
          </a:xfrm>
          <a:solidFill>
            <a:srgbClr val="05060B"/>
          </a:solidFill>
        </p:grpSpPr>
        <p:sp>
          <p:nvSpPr>
            <p:cNvPr id="37" name="직사각형 36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03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금융사기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42669" y="1798004"/>
            <a:ext cx="26835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02 / </a:t>
            </a:r>
            <a:r>
              <a:rPr lang="ko-KR" altLang="en-US" sz="1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개인정보 보호</a:t>
            </a:r>
            <a:endParaRPr lang="ko-KR" altLang="en-US" sz="1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48" name="그룹 47"/>
          <p:cNvGrpSpPr/>
          <p:nvPr/>
        </p:nvGrpSpPr>
        <p:grpSpPr>
          <a:xfrm>
            <a:off x="72942" y="1765148"/>
            <a:ext cx="2870284" cy="378618"/>
            <a:chOff x="2393319" y="2095717"/>
            <a:chExt cx="7332338" cy="547255"/>
          </a:xfrm>
        </p:grpSpPr>
        <p:sp>
          <p:nvSpPr>
            <p:cNvPr id="49" name="직사각형 48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02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개인정보 보호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39" name="텍스트 개체 틀 2"/>
          <p:cNvSpPr txBox="1">
            <a:spLocks/>
          </p:cNvSpPr>
          <p:nvPr/>
        </p:nvSpPr>
        <p:spPr>
          <a:xfrm>
            <a:off x="3600939" y="1463941"/>
            <a:ext cx="6757712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ko-KR" alt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 Light" panose="020B0603020101020101" pitchFamily="50" charset="-127"/>
                <a:ea typeface="나눔바른고딕 Light" panose="020B0603020101020101"/>
              </a:rPr>
              <a:t>보이스피싱</a:t>
            </a:r>
            <a:r>
              <a:rPr lang="ko-KR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 Light" panose="020B0603020101020101" pitchFamily="50" charset="-127"/>
                <a:ea typeface="나눔바른고딕 Light" panose="020B0603020101020101"/>
              </a:rPr>
              <a:t> 피해사례 </a:t>
            </a:r>
            <a:endParaRPr lang="ko-KR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나눔바른고딕 Light" panose="020B0603020101020101" pitchFamily="50" charset="-127"/>
              <a:ea typeface="나눔바른고딕 Light" panose="020B0603020101020101"/>
            </a:endParaRPr>
          </a:p>
        </p:txBody>
      </p:sp>
    </p:spTree>
    <p:extLst>
      <p:ext uri="{BB962C8B-B14F-4D97-AF65-F5344CB8AC3E}">
        <p14:creationId xmlns:p14="http://schemas.microsoft.com/office/powerpoint/2010/main" val="96300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/>
          <p:cNvSpPr/>
          <p:nvPr/>
        </p:nvSpPr>
        <p:spPr>
          <a:xfrm>
            <a:off x="3040249" y="669558"/>
            <a:ext cx="9148762" cy="6196263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3043238" cy="6858000"/>
          </a:xfrm>
          <a:prstGeom prst="rect">
            <a:avLst/>
          </a:prstGeom>
          <a:solidFill>
            <a:srgbClr val="1B204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grpSp>
        <p:nvGrpSpPr>
          <p:cNvPr id="3" name="그룹 2"/>
          <p:cNvGrpSpPr/>
          <p:nvPr/>
        </p:nvGrpSpPr>
        <p:grpSpPr>
          <a:xfrm>
            <a:off x="72942" y="1250798"/>
            <a:ext cx="2870284" cy="378618"/>
            <a:chOff x="2393319" y="2095717"/>
            <a:chExt cx="7332338" cy="547255"/>
          </a:xfrm>
          <a:noFill/>
        </p:grpSpPr>
        <p:sp>
          <p:nvSpPr>
            <p:cNvPr id="5" name="직사각형 4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01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헌법 등이 보장하는 소비자 권리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72942" y="2279498"/>
            <a:ext cx="2870284" cy="378618"/>
            <a:chOff x="2393319" y="2095717"/>
            <a:chExt cx="7332338" cy="547255"/>
          </a:xfrm>
        </p:grpSpPr>
        <p:sp>
          <p:nvSpPr>
            <p:cNvPr id="11" name="직사각형 10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03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금융사기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72942" y="2793848"/>
            <a:ext cx="2870284" cy="378618"/>
            <a:chOff x="2393319" y="2095717"/>
            <a:chExt cx="7332338" cy="547255"/>
          </a:xfrm>
        </p:grpSpPr>
        <p:sp>
          <p:nvSpPr>
            <p:cNvPr id="14" name="직사각형 13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04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건강기능식품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72942" y="3308198"/>
            <a:ext cx="2870284" cy="378618"/>
            <a:chOff x="2393319" y="2095717"/>
            <a:chExt cx="7332338" cy="547255"/>
          </a:xfrm>
        </p:grpSpPr>
        <p:sp>
          <p:nvSpPr>
            <p:cNvPr id="17" name="직사각형 16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05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상조서비스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72942" y="3822548"/>
            <a:ext cx="2870284" cy="378618"/>
            <a:chOff x="2393319" y="2095717"/>
            <a:chExt cx="7332338" cy="547255"/>
          </a:xfrm>
        </p:grpSpPr>
        <p:sp>
          <p:nvSpPr>
            <p:cNvPr id="20" name="직사각형 19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06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가정용 의료기기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72942" y="4336898"/>
            <a:ext cx="2870284" cy="378618"/>
            <a:chOff x="2393319" y="2095717"/>
            <a:chExt cx="7332338" cy="547255"/>
          </a:xfrm>
        </p:grpSpPr>
        <p:sp>
          <p:nvSpPr>
            <p:cNvPr id="23" name="직사각형 22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07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홍보관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13903"/>
            <a:ext cx="17177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2019 </a:t>
            </a:r>
            <a:r>
              <a:rPr lang="ko-KR" altLang="en-US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취약계층 소비자교육</a:t>
            </a:r>
            <a:endParaRPr lang="ko-KR" altLang="en-US" b="1" dirty="0">
              <a:solidFill>
                <a:schemeClr val="bg2"/>
              </a:solidFill>
              <a:ea typeface="돋움" panose="020B0600000101010101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88370" y="86095"/>
            <a:ext cx="72791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00" b="1" dirty="0" smtClean="0">
                <a:solidFill>
                  <a:schemeClr val="bg1">
                    <a:lumMod val="50000"/>
                  </a:schemeClr>
                </a:solidFill>
              </a:rPr>
              <a:t>3.1. </a:t>
            </a:r>
            <a:r>
              <a:rPr lang="ko-KR" altLang="en-US" sz="2600" b="1" dirty="0" smtClean="0">
                <a:solidFill>
                  <a:schemeClr val="bg1">
                    <a:lumMod val="50000"/>
                  </a:schemeClr>
                </a:solidFill>
              </a:rPr>
              <a:t>금융사기</a:t>
            </a:r>
            <a:endParaRPr lang="ko-KR" altLang="en-US" sz="2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텍스트 개체 틀 2"/>
          <p:cNvSpPr txBox="1">
            <a:spLocks/>
          </p:cNvSpPr>
          <p:nvPr/>
        </p:nvSpPr>
        <p:spPr>
          <a:xfrm>
            <a:off x="3421242" y="833864"/>
            <a:ext cx="6843220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ko-KR" altLang="en-US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주요피해사례</a:t>
            </a:r>
            <a:r>
              <a:rPr lang="en-US" altLang="ko-KR" sz="2400" b="1" dirty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2</a:t>
            </a:r>
            <a:endParaRPr lang="ko-KR" altLang="en-US" sz="2400" b="1" dirty="0">
              <a:solidFill>
                <a:srgbClr val="1B2040"/>
              </a:solidFill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</p:txBody>
      </p:sp>
      <p:pic>
        <p:nvPicPr>
          <p:cNvPr id="52" name="그림 5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70"/>
          <a:stretch/>
        </p:blipFill>
        <p:spPr>
          <a:xfrm>
            <a:off x="9900323" y="6361622"/>
            <a:ext cx="2120506" cy="353380"/>
          </a:xfrm>
          <a:prstGeom prst="rect">
            <a:avLst/>
          </a:prstGeom>
        </p:spPr>
      </p:pic>
      <p:sp>
        <p:nvSpPr>
          <p:cNvPr id="44" name="직사각형 43"/>
          <p:cNvSpPr/>
          <p:nvPr/>
        </p:nvSpPr>
        <p:spPr>
          <a:xfrm>
            <a:off x="0" y="2279404"/>
            <a:ext cx="72942" cy="378618"/>
          </a:xfrm>
          <a:prstGeom prst="rect">
            <a:avLst/>
          </a:prstGeom>
          <a:solidFill>
            <a:srgbClr val="7DD4E5"/>
          </a:solidFill>
          <a:ln>
            <a:solidFill>
              <a:srgbClr val="7DD4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1" name="그룹 30"/>
          <p:cNvGrpSpPr/>
          <p:nvPr/>
        </p:nvGrpSpPr>
        <p:grpSpPr>
          <a:xfrm>
            <a:off x="3790511" y="1948130"/>
            <a:ext cx="7402411" cy="3151904"/>
            <a:chOff x="1594222" y="2786350"/>
            <a:chExt cx="7168778" cy="1033463"/>
          </a:xfrm>
          <a:solidFill>
            <a:srgbClr val="1B2040">
              <a:alpha val="22000"/>
            </a:srgbClr>
          </a:solidFill>
        </p:grpSpPr>
        <p:sp>
          <p:nvSpPr>
            <p:cNvPr id="32" name="Rectangle 9"/>
            <p:cNvSpPr/>
            <p:nvPr/>
          </p:nvSpPr>
          <p:spPr bwMode="auto">
            <a:xfrm>
              <a:off x="1594222" y="2786350"/>
              <a:ext cx="7168778" cy="1033463"/>
            </a:xfrm>
            <a:prstGeom prst="rect">
              <a:avLst/>
            </a:prstGeom>
            <a:grpFill/>
            <a:ln w="3175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defTabSz="1128364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2000" kern="0" dirty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33" name="직사각형 32"/>
            <p:cNvSpPr/>
            <p:nvPr/>
          </p:nvSpPr>
          <p:spPr bwMode="auto">
            <a:xfrm>
              <a:off x="1872357" y="3168751"/>
              <a:ext cx="6639020" cy="276999"/>
            </a:xfrm>
            <a:prstGeom prst="rect">
              <a:avLst/>
            </a:prstGeom>
            <a:noFill/>
            <a:ln w="25400" algn="ctr">
              <a:noFill/>
              <a:round/>
              <a:headEnd/>
              <a:tailEnd/>
            </a:ln>
            <a:effectLst>
              <a:outerShdw sx="1000" sy="1000" algn="tl" rotWithShape="0">
                <a:prstClr val="black"/>
              </a:outerShdw>
            </a:effectLst>
            <a:scene3d>
              <a:camera prst="orthographicFront"/>
              <a:lightRig rig="threePt" dir="t"/>
            </a:scene3d>
          </p:spPr>
          <p:txBody>
            <a:bodyPr wrap="square" lIns="0" tIns="0" rIns="0" bIns="0" anchor="ctr">
              <a:spAutoFit/>
              <a:sp3d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4F81BD"/>
                </a:buClr>
                <a:buSzPct val="60000"/>
                <a:defRPr/>
              </a:pPr>
              <a:endParaRPr lang="ko-KR" altLang="en-US" b="1" spc="-150" dirty="0">
                <a:ea typeface="나눔스퀘어" panose="020B0600000101010101" pitchFamily="50" charset="-127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4071459" y="2145687"/>
            <a:ext cx="690134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경찰청 사이버수사대라고 전화를 받았음</a:t>
            </a:r>
            <a:r>
              <a:rPr lang="en-US" altLang="ko-KR" b="1" dirty="0" smtClean="0"/>
              <a:t>. </a:t>
            </a:r>
            <a:r>
              <a:rPr lang="ko-KR" altLang="en-US" b="1" dirty="0" smtClean="0"/>
              <a:t>최근 주요은행 및 방송사의 해킹사고로 보안강화가 필요하다며 </a:t>
            </a:r>
            <a:r>
              <a:rPr lang="ko-KR" altLang="en-US" b="1" dirty="0" err="1" smtClean="0"/>
              <a:t>인터넷뱅킹</a:t>
            </a:r>
            <a:r>
              <a:rPr lang="ko-KR" altLang="en-US" b="1" dirty="0" smtClean="0"/>
              <a:t> 거래는 위험하니 </a:t>
            </a:r>
            <a:r>
              <a:rPr lang="ko-KR" altLang="en-US" b="1" dirty="0" err="1" smtClean="0"/>
              <a:t>텔레뱅킹</a:t>
            </a:r>
            <a:r>
              <a:rPr lang="ko-KR" altLang="en-US" b="1" dirty="0" smtClean="0"/>
              <a:t> 거래를 </a:t>
            </a:r>
            <a:r>
              <a:rPr lang="ko-KR" altLang="en-US" b="1" dirty="0" err="1" smtClean="0"/>
              <a:t>해야한다고</a:t>
            </a:r>
            <a:r>
              <a:rPr lang="ko-KR" altLang="en-US" b="1" dirty="0" smtClean="0"/>
              <a:t> 하였음</a:t>
            </a:r>
            <a:r>
              <a:rPr lang="en-US" altLang="ko-KR" b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 smtClean="0"/>
              <a:t>N</a:t>
            </a:r>
            <a:r>
              <a:rPr lang="ko-KR" altLang="en-US" b="1" dirty="0" smtClean="0"/>
              <a:t>은행에 </a:t>
            </a:r>
            <a:r>
              <a:rPr lang="ko-KR" altLang="en-US" b="1" dirty="0" err="1" smtClean="0"/>
              <a:t>텔레뱅킹</a:t>
            </a:r>
            <a:r>
              <a:rPr lang="ko-KR" altLang="en-US" b="1" dirty="0" smtClean="0"/>
              <a:t> 거래를 신청하고 걸려온 사이버수사대의 사람에게 </a:t>
            </a:r>
            <a:r>
              <a:rPr lang="ko-KR" altLang="en-US" b="1" dirty="0" err="1" smtClean="0"/>
              <a:t>텔레뱅킹</a:t>
            </a:r>
            <a:r>
              <a:rPr lang="ko-KR" altLang="en-US" b="1" dirty="0" smtClean="0"/>
              <a:t> 이용을 위한 계좌번호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비밀번호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보안카드코드번호 등을 알려주었음</a:t>
            </a:r>
            <a:r>
              <a:rPr lang="en-US" altLang="ko-KR" b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이후 확인해 보니 다른 사람이 </a:t>
            </a:r>
            <a:r>
              <a:rPr lang="ko-KR" altLang="en-US" b="1" dirty="0" err="1" smtClean="0"/>
              <a:t>텔레뱅킹으로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190</a:t>
            </a:r>
            <a:r>
              <a:rPr lang="ko-KR" altLang="en-US" b="1" dirty="0" smtClean="0"/>
              <a:t>만원을 이체해 간 것을 확인 하고 경찰에 신고함</a:t>
            </a:r>
            <a:r>
              <a:rPr lang="en-US" altLang="ko-KR" b="1" dirty="0" smtClean="0"/>
              <a:t>.</a:t>
            </a:r>
          </a:p>
        </p:txBody>
      </p:sp>
      <p:grpSp>
        <p:nvGrpSpPr>
          <p:cNvPr id="35" name="그룹 34"/>
          <p:cNvGrpSpPr/>
          <p:nvPr/>
        </p:nvGrpSpPr>
        <p:grpSpPr>
          <a:xfrm>
            <a:off x="82817" y="2279498"/>
            <a:ext cx="2870284" cy="378618"/>
            <a:chOff x="2393319" y="2095717"/>
            <a:chExt cx="7332338" cy="547255"/>
          </a:xfrm>
          <a:solidFill>
            <a:srgbClr val="05060B"/>
          </a:solidFill>
        </p:grpSpPr>
        <p:sp>
          <p:nvSpPr>
            <p:cNvPr id="37" name="직사각형 36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03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금융사기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42669" y="1798004"/>
            <a:ext cx="26835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02 / </a:t>
            </a:r>
            <a:r>
              <a:rPr lang="ko-KR" altLang="en-US" sz="1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개인정보 보호</a:t>
            </a:r>
            <a:endParaRPr lang="ko-KR" altLang="en-US" sz="1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48" name="그룹 47"/>
          <p:cNvGrpSpPr/>
          <p:nvPr/>
        </p:nvGrpSpPr>
        <p:grpSpPr>
          <a:xfrm>
            <a:off x="72942" y="1765148"/>
            <a:ext cx="2870284" cy="378618"/>
            <a:chOff x="2393319" y="2095717"/>
            <a:chExt cx="7332338" cy="547255"/>
          </a:xfrm>
        </p:grpSpPr>
        <p:sp>
          <p:nvSpPr>
            <p:cNvPr id="49" name="직사각형 48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02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개인정보 보호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39" name="텍스트 개체 틀 2"/>
          <p:cNvSpPr txBox="1">
            <a:spLocks/>
          </p:cNvSpPr>
          <p:nvPr/>
        </p:nvSpPr>
        <p:spPr>
          <a:xfrm>
            <a:off x="3600939" y="1463941"/>
            <a:ext cx="6757712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ko-KR" alt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 Light" panose="020B0603020101020101" pitchFamily="50" charset="-127"/>
                <a:ea typeface="나눔바른고딕 Light" panose="020B0603020101020101"/>
              </a:rPr>
              <a:t>보이스피싱</a:t>
            </a:r>
            <a:r>
              <a:rPr lang="ko-KR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 Light" panose="020B0603020101020101" pitchFamily="50" charset="-127"/>
                <a:ea typeface="나눔바른고딕 Light" panose="020B0603020101020101"/>
              </a:rPr>
              <a:t> 피해사례 </a:t>
            </a:r>
            <a:endParaRPr lang="ko-KR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나눔바른고딕 Light" panose="020B0603020101020101" pitchFamily="50" charset="-127"/>
              <a:ea typeface="나눔바른고딕 Light" panose="020B0603020101020101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655572" y="5335911"/>
            <a:ext cx="76512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>
                <a:latin typeface="+mj-lt"/>
              </a:rPr>
              <a:t>피해 즉시 </a:t>
            </a:r>
            <a:r>
              <a:rPr lang="en-US" altLang="ko-KR" b="1" dirty="0" smtClean="0">
                <a:solidFill>
                  <a:srgbClr val="FF0000"/>
                </a:solidFill>
                <a:latin typeface="+mj-lt"/>
              </a:rPr>
              <a:t>112</a:t>
            </a:r>
            <a:r>
              <a:rPr lang="ko-KR" altLang="en-US" b="1" dirty="0" smtClean="0">
                <a:solidFill>
                  <a:srgbClr val="FF0000"/>
                </a:solidFill>
                <a:latin typeface="+mj-lt"/>
              </a:rPr>
              <a:t>센터나 금융기관 </a:t>
            </a:r>
            <a:r>
              <a:rPr lang="ko-KR" altLang="en-US" b="1" dirty="0" err="1" smtClean="0">
                <a:solidFill>
                  <a:srgbClr val="FF0000"/>
                </a:solidFill>
                <a:latin typeface="+mj-lt"/>
              </a:rPr>
              <a:t>콜센터를</a:t>
            </a:r>
            <a:r>
              <a:rPr lang="ko-KR" altLang="en-US" b="1" dirty="0" smtClean="0">
                <a:solidFill>
                  <a:srgbClr val="FF0000"/>
                </a:solidFill>
                <a:latin typeface="+mj-lt"/>
              </a:rPr>
              <a:t> 통해 지급정지를 요청</a:t>
            </a:r>
            <a:r>
              <a:rPr lang="ko-KR" altLang="en-US" b="1" dirty="0" smtClean="0">
                <a:latin typeface="+mj-lt"/>
              </a:rPr>
              <a:t>하도록 함</a:t>
            </a:r>
            <a:r>
              <a:rPr lang="en-US" altLang="ko-KR" b="1" dirty="0" smtClean="0">
                <a:latin typeface="+mj-lt"/>
              </a:rPr>
              <a:t>. </a:t>
            </a:r>
            <a:r>
              <a:rPr lang="ko-KR" altLang="en-US" b="1" dirty="0" smtClean="0">
                <a:latin typeface="+mj-lt"/>
              </a:rPr>
              <a:t>이후 해당 </a:t>
            </a:r>
            <a:r>
              <a:rPr lang="ko-KR" altLang="en-US" b="1" dirty="0" smtClean="0">
                <a:solidFill>
                  <a:srgbClr val="FF0000"/>
                </a:solidFill>
                <a:latin typeface="+mj-lt"/>
              </a:rPr>
              <a:t>은행에 경찰이 발급한 </a:t>
            </a:r>
            <a:r>
              <a:rPr lang="en-US" altLang="ko-KR" b="1" dirty="0" smtClean="0">
                <a:solidFill>
                  <a:srgbClr val="FF0000"/>
                </a:solidFill>
                <a:latin typeface="+mj-lt"/>
              </a:rPr>
              <a:t>‘</a:t>
            </a:r>
            <a:r>
              <a:rPr lang="ko-KR" altLang="en-US" b="1" dirty="0" smtClean="0">
                <a:solidFill>
                  <a:srgbClr val="FF0000"/>
                </a:solidFill>
                <a:latin typeface="+mj-lt"/>
              </a:rPr>
              <a:t>사건사고 사실 </a:t>
            </a:r>
            <a:r>
              <a:rPr lang="ko-KR" altLang="en-US" b="1" dirty="0" err="1" smtClean="0">
                <a:solidFill>
                  <a:srgbClr val="FF0000"/>
                </a:solidFill>
                <a:latin typeface="+mj-lt"/>
              </a:rPr>
              <a:t>확인원</a:t>
            </a:r>
            <a:r>
              <a:rPr lang="en-US" altLang="ko-KR" b="1" dirty="0" smtClean="0">
                <a:solidFill>
                  <a:srgbClr val="FF0000"/>
                </a:solidFill>
                <a:latin typeface="+mj-lt"/>
              </a:rPr>
              <a:t>’ </a:t>
            </a:r>
            <a:r>
              <a:rPr lang="ko-KR" altLang="en-US" b="1" dirty="0" smtClean="0">
                <a:solidFill>
                  <a:srgbClr val="FF0000"/>
                </a:solidFill>
                <a:latin typeface="+mj-lt"/>
              </a:rPr>
              <a:t>을 제출</a:t>
            </a:r>
            <a:r>
              <a:rPr lang="ko-KR" altLang="en-US" b="1" dirty="0" smtClean="0">
                <a:latin typeface="+mj-lt"/>
              </a:rPr>
              <a:t>하여 </a:t>
            </a:r>
            <a:r>
              <a:rPr lang="ko-KR" altLang="en-US" b="1" dirty="0" err="1" smtClean="0">
                <a:solidFill>
                  <a:srgbClr val="FF0000"/>
                </a:solidFill>
                <a:latin typeface="+mj-lt"/>
              </a:rPr>
              <a:t>피해금</a:t>
            </a:r>
            <a:r>
              <a:rPr lang="ko-KR" altLang="en-US" b="1" dirty="0" smtClean="0">
                <a:solidFill>
                  <a:srgbClr val="FF0000"/>
                </a:solidFill>
                <a:latin typeface="+mj-lt"/>
              </a:rPr>
              <a:t> 환급을 신청</a:t>
            </a:r>
            <a:r>
              <a:rPr lang="ko-KR" altLang="en-US" b="1" dirty="0" smtClean="0">
                <a:latin typeface="+mj-lt"/>
              </a:rPr>
              <a:t>하도록 함</a:t>
            </a:r>
            <a:r>
              <a:rPr lang="en-US" altLang="ko-KR" b="1" dirty="0" smtClean="0">
                <a:latin typeface="+mj-lt"/>
              </a:rPr>
              <a:t>.</a:t>
            </a:r>
            <a:endParaRPr lang="en-US" altLang="ko-KR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4083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/>
          <p:cNvSpPr/>
          <p:nvPr/>
        </p:nvSpPr>
        <p:spPr>
          <a:xfrm>
            <a:off x="3040249" y="669558"/>
            <a:ext cx="9148762" cy="6196263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3043238" cy="6858000"/>
          </a:xfrm>
          <a:prstGeom prst="rect">
            <a:avLst/>
          </a:prstGeom>
          <a:solidFill>
            <a:srgbClr val="1B204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grpSp>
        <p:nvGrpSpPr>
          <p:cNvPr id="3" name="그룹 2"/>
          <p:cNvGrpSpPr/>
          <p:nvPr/>
        </p:nvGrpSpPr>
        <p:grpSpPr>
          <a:xfrm>
            <a:off x="72942" y="1250798"/>
            <a:ext cx="2870284" cy="378618"/>
            <a:chOff x="2393319" y="2095717"/>
            <a:chExt cx="7332338" cy="547255"/>
          </a:xfrm>
          <a:noFill/>
        </p:grpSpPr>
        <p:sp>
          <p:nvSpPr>
            <p:cNvPr id="5" name="직사각형 4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01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헌법 등이 보장하는 소비자 권리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72942" y="2279498"/>
            <a:ext cx="2870284" cy="378618"/>
            <a:chOff x="2393319" y="2095717"/>
            <a:chExt cx="7332338" cy="547255"/>
          </a:xfrm>
        </p:grpSpPr>
        <p:sp>
          <p:nvSpPr>
            <p:cNvPr id="11" name="직사각형 10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03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금융사기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72942" y="2793848"/>
            <a:ext cx="2870284" cy="378618"/>
            <a:chOff x="2393319" y="2095717"/>
            <a:chExt cx="7332338" cy="547255"/>
          </a:xfrm>
        </p:grpSpPr>
        <p:sp>
          <p:nvSpPr>
            <p:cNvPr id="14" name="직사각형 13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04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건강기능식품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72942" y="3308198"/>
            <a:ext cx="2870284" cy="378618"/>
            <a:chOff x="2393319" y="2095717"/>
            <a:chExt cx="7332338" cy="547255"/>
          </a:xfrm>
        </p:grpSpPr>
        <p:sp>
          <p:nvSpPr>
            <p:cNvPr id="17" name="직사각형 16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05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상조서비스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72942" y="3822548"/>
            <a:ext cx="2870284" cy="378618"/>
            <a:chOff x="2393319" y="2095717"/>
            <a:chExt cx="7332338" cy="547255"/>
          </a:xfrm>
        </p:grpSpPr>
        <p:sp>
          <p:nvSpPr>
            <p:cNvPr id="20" name="직사각형 19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06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가정용 의료기기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72942" y="4336898"/>
            <a:ext cx="2870284" cy="378618"/>
            <a:chOff x="2393319" y="2095717"/>
            <a:chExt cx="7332338" cy="547255"/>
          </a:xfrm>
        </p:grpSpPr>
        <p:sp>
          <p:nvSpPr>
            <p:cNvPr id="23" name="직사각형 22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07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홍보관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13903"/>
            <a:ext cx="17177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2019 </a:t>
            </a:r>
            <a:r>
              <a:rPr lang="ko-KR" altLang="en-US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취약계층 소비자교육</a:t>
            </a:r>
            <a:endParaRPr lang="ko-KR" altLang="en-US" b="1" dirty="0">
              <a:solidFill>
                <a:schemeClr val="bg2"/>
              </a:solidFill>
              <a:ea typeface="돋움" panose="020B0600000101010101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88370" y="86095"/>
            <a:ext cx="72791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00" b="1" dirty="0" smtClean="0">
                <a:solidFill>
                  <a:schemeClr val="bg1">
                    <a:lumMod val="50000"/>
                  </a:schemeClr>
                </a:solidFill>
              </a:rPr>
              <a:t>3.1. </a:t>
            </a:r>
            <a:r>
              <a:rPr lang="ko-KR" altLang="en-US" sz="2600" b="1" dirty="0" smtClean="0">
                <a:solidFill>
                  <a:schemeClr val="bg1">
                    <a:lumMod val="50000"/>
                  </a:schemeClr>
                </a:solidFill>
              </a:rPr>
              <a:t>금융사기</a:t>
            </a:r>
            <a:endParaRPr lang="ko-KR" altLang="en-US" sz="2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텍스트 개체 틀 2"/>
          <p:cNvSpPr txBox="1">
            <a:spLocks/>
          </p:cNvSpPr>
          <p:nvPr/>
        </p:nvSpPr>
        <p:spPr>
          <a:xfrm>
            <a:off x="3421242" y="833864"/>
            <a:ext cx="6843220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ko-KR" altLang="en-US" sz="2400" b="1" dirty="0" err="1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스미싱이란</a:t>
            </a:r>
            <a:endParaRPr lang="ko-KR" altLang="en-US" sz="2400" b="1" dirty="0">
              <a:solidFill>
                <a:srgbClr val="1B2040"/>
              </a:solidFill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</p:txBody>
      </p:sp>
      <p:pic>
        <p:nvPicPr>
          <p:cNvPr id="52" name="그림 5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70"/>
          <a:stretch/>
        </p:blipFill>
        <p:spPr>
          <a:xfrm>
            <a:off x="9900323" y="6361622"/>
            <a:ext cx="2120506" cy="353380"/>
          </a:xfrm>
          <a:prstGeom prst="rect">
            <a:avLst/>
          </a:prstGeom>
        </p:spPr>
      </p:pic>
      <p:sp>
        <p:nvSpPr>
          <p:cNvPr id="44" name="직사각형 43"/>
          <p:cNvSpPr/>
          <p:nvPr/>
        </p:nvSpPr>
        <p:spPr>
          <a:xfrm>
            <a:off x="0" y="2279404"/>
            <a:ext cx="72942" cy="378618"/>
          </a:xfrm>
          <a:prstGeom prst="rect">
            <a:avLst/>
          </a:prstGeom>
          <a:solidFill>
            <a:srgbClr val="7DD4E5"/>
          </a:solidFill>
          <a:ln>
            <a:solidFill>
              <a:srgbClr val="7DD4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1" name="그룹 30"/>
          <p:cNvGrpSpPr/>
          <p:nvPr/>
        </p:nvGrpSpPr>
        <p:grpSpPr>
          <a:xfrm>
            <a:off x="3790511" y="1948130"/>
            <a:ext cx="7402411" cy="2388767"/>
            <a:chOff x="1594222" y="2786350"/>
            <a:chExt cx="7168778" cy="1033463"/>
          </a:xfrm>
          <a:solidFill>
            <a:srgbClr val="1B2040">
              <a:alpha val="22000"/>
            </a:srgbClr>
          </a:solidFill>
        </p:grpSpPr>
        <p:sp>
          <p:nvSpPr>
            <p:cNvPr id="32" name="Rectangle 9"/>
            <p:cNvSpPr/>
            <p:nvPr/>
          </p:nvSpPr>
          <p:spPr bwMode="auto">
            <a:xfrm>
              <a:off x="1594222" y="2786350"/>
              <a:ext cx="7168778" cy="1033463"/>
            </a:xfrm>
            <a:prstGeom prst="rect">
              <a:avLst/>
            </a:prstGeom>
            <a:grpFill/>
            <a:ln w="3175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defTabSz="1128364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2000" kern="0" dirty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33" name="직사각형 32"/>
            <p:cNvSpPr/>
            <p:nvPr/>
          </p:nvSpPr>
          <p:spPr bwMode="auto">
            <a:xfrm>
              <a:off x="1872357" y="3168751"/>
              <a:ext cx="6639020" cy="276999"/>
            </a:xfrm>
            <a:prstGeom prst="rect">
              <a:avLst/>
            </a:prstGeom>
            <a:noFill/>
            <a:ln w="25400" algn="ctr">
              <a:noFill/>
              <a:round/>
              <a:headEnd/>
              <a:tailEnd/>
            </a:ln>
            <a:effectLst>
              <a:outerShdw sx="1000" sy="1000" algn="tl" rotWithShape="0">
                <a:prstClr val="black"/>
              </a:outerShdw>
            </a:effectLst>
            <a:scene3d>
              <a:camera prst="orthographicFront"/>
              <a:lightRig rig="threePt" dir="t"/>
            </a:scene3d>
          </p:spPr>
          <p:txBody>
            <a:bodyPr wrap="square" lIns="0" tIns="0" rIns="0" bIns="0" anchor="ctr">
              <a:spAutoFit/>
              <a:sp3d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4F81BD"/>
                </a:buClr>
                <a:buSzPct val="60000"/>
                <a:defRPr/>
              </a:pPr>
              <a:endParaRPr lang="ko-KR" altLang="en-US" b="1" spc="-150" dirty="0">
                <a:ea typeface="나눔스퀘어" panose="020B0600000101010101" pitchFamily="50" charset="-127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4071459" y="2145687"/>
            <a:ext cx="70172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err="1" smtClean="0"/>
              <a:t>스미싱이란</a:t>
            </a:r>
            <a:r>
              <a:rPr lang="ko-KR" altLang="en-US" b="1" dirty="0" smtClean="0"/>
              <a:t> 악성링크가 포함된 문자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무료쿠폰 제공</a:t>
            </a:r>
            <a:r>
              <a:rPr lang="en-US" altLang="ko-KR" b="1" dirty="0" smtClean="0"/>
              <a:t>, </a:t>
            </a:r>
            <a:r>
              <a:rPr lang="ko-KR" altLang="en-US" b="1" dirty="0" err="1" smtClean="0"/>
              <a:t>모바일상품권</a:t>
            </a:r>
            <a:r>
              <a:rPr lang="ko-KR" altLang="en-US" b="1" dirty="0" smtClean="0"/>
              <a:t> 도착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스마트명세서 발송 등</a:t>
            </a:r>
            <a:r>
              <a:rPr lang="en-US" altLang="ko-KR" b="1" dirty="0" smtClean="0"/>
              <a:t>)</a:t>
            </a:r>
            <a:r>
              <a:rPr lang="ko-KR" altLang="en-US" b="1" dirty="0" smtClean="0"/>
              <a:t>를 보내 휴대폰 사용자가 링크를 클릭하면 범죄자가 휴대폰을 통제 할 수 있게 하는 사기수법</a:t>
            </a:r>
            <a:endParaRPr lang="en-US" altLang="ko-KR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피해자가 문자메시지 내 인터넷주소 클릭 → </a:t>
            </a:r>
            <a:r>
              <a:rPr lang="ko-KR" altLang="en-US" b="1" dirty="0" err="1" smtClean="0"/>
              <a:t>스마트폰에</a:t>
            </a:r>
            <a:r>
              <a:rPr lang="ko-KR" altLang="en-US" b="1" dirty="0" smtClean="0"/>
              <a:t> 악성코드 설치 → 소액결제 인증번호 전송 → 범죄자는 게임 아이템 또는 </a:t>
            </a:r>
            <a:r>
              <a:rPr lang="ko-KR" altLang="en-US" b="1" dirty="0" err="1" smtClean="0"/>
              <a:t>사이버머니</a:t>
            </a:r>
            <a:r>
              <a:rPr lang="ko-KR" altLang="en-US" b="1" dirty="0" smtClean="0"/>
              <a:t> 구입 → 소액결제 대금청구</a:t>
            </a:r>
            <a:r>
              <a:rPr lang="en-US" altLang="ko-KR" b="1" dirty="0" smtClean="0"/>
              <a:t>(</a:t>
            </a:r>
            <a:r>
              <a:rPr lang="ko-KR" altLang="en-US" b="1" dirty="0" err="1" smtClean="0"/>
              <a:t>스마트폰</a:t>
            </a:r>
            <a:r>
              <a:rPr lang="ko-KR" altLang="en-US" b="1" dirty="0" smtClean="0"/>
              <a:t> 피해자</a:t>
            </a:r>
            <a:r>
              <a:rPr lang="en-US" altLang="ko-KR" b="1" dirty="0" smtClean="0"/>
              <a:t>)</a:t>
            </a:r>
          </a:p>
        </p:txBody>
      </p:sp>
      <p:grpSp>
        <p:nvGrpSpPr>
          <p:cNvPr id="35" name="그룹 34"/>
          <p:cNvGrpSpPr/>
          <p:nvPr/>
        </p:nvGrpSpPr>
        <p:grpSpPr>
          <a:xfrm>
            <a:off x="82817" y="2279498"/>
            <a:ext cx="2870284" cy="378618"/>
            <a:chOff x="2393319" y="2095717"/>
            <a:chExt cx="7332338" cy="547255"/>
          </a:xfrm>
          <a:solidFill>
            <a:srgbClr val="05060B"/>
          </a:solidFill>
        </p:grpSpPr>
        <p:sp>
          <p:nvSpPr>
            <p:cNvPr id="37" name="직사각형 36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03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금융사기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42669" y="1798004"/>
            <a:ext cx="26835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02 / </a:t>
            </a:r>
            <a:r>
              <a:rPr lang="ko-KR" altLang="en-US" sz="1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개인정보 보호</a:t>
            </a:r>
            <a:endParaRPr lang="ko-KR" altLang="en-US" sz="1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48" name="그룹 47"/>
          <p:cNvGrpSpPr/>
          <p:nvPr/>
        </p:nvGrpSpPr>
        <p:grpSpPr>
          <a:xfrm>
            <a:off x="72942" y="1765148"/>
            <a:ext cx="2870284" cy="378618"/>
            <a:chOff x="2393319" y="2095717"/>
            <a:chExt cx="7332338" cy="547255"/>
          </a:xfrm>
        </p:grpSpPr>
        <p:sp>
          <p:nvSpPr>
            <p:cNvPr id="49" name="직사각형 48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02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개인정보 보호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066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/>
          <p:cNvSpPr/>
          <p:nvPr/>
        </p:nvSpPr>
        <p:spPr>
          <a:xfrm>
            <a:off x="3040249" y="669558"/>
            <a:ext cx="9148762" cy="6196263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3043238" cy="6858000"/>
          </a:xfrm>
          <a:prstGeom prst="rect">
            <a:avLst/>
          </a:prstGeom>
          <a:solidFill>
            <a:srgbClr val="1B204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grpSp>
        <p:nvGrpSpPr>
          <p:cNvPr id="3" name="그룹 2"/>
          <p:cNvGrpSpPr/>
          <p:nvPr/>
        </p:nvGrpSpPr>
        <p:grpSpPr>
          <a:xfrm>
            <a:off x="72942" y="1250798"/>
            <a:ext cx="2870284" cy="378618"/>
            <a:chOff x="2393319" y="2095717"/>
            <a:chExt cx="7332338" cy="547255"/>
          </a:xfrm>
          <a:noFill/>
        </p:grpSpPr>
        <p:sp>
          <p:nvSpPr>
            <p:cNvPr id="5" name="직사각형 4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01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헌법 등이 보장하는 소비자 권리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72942" y="2279498"/>
            <a:ext cx="2870284" cy="378618"/>
            <a:chOff x="2393319" y="2095717"/>
            <a:chExt cx="7332338" cy="547255"/>
          </a:xfrm>
        </p:grpSpPr>
        <p:sp>
          <p:nvSpPr>
            <p:cNvPr id="11" name="직사각형 10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03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금융사기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72942" y="2793848"/>
            <a:ext cx="2870284" cy="378618"/>
            <a:chOff x="2393319" y="2095717"/>
            <a:chExt cx="7332338" cy="547255"/>
          </a:xfrm>
        </p:grpSpPr>
        <p:sp>
          <p:nvSpPr>
            <p:cNvPr id="14" name="직사각형 13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04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건강기능식품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72942" y="3308198"/>
            <a:ext cx="2870284" cy="378618"/>
            <a:chOff x="2393319" y="2095717"/>
            <a:chExt cx="7332338" cy="547255"/>
          </a:xfrm>
        </p:grpSpPr>
        <p:sp>
          <p:nvSpPr>
            <p:cNvPr id="17" name="직사각형 16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05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상조서비스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72942" y="3822548"/>
            <a:ext cx="2870284" cy="378618"/>
            <a:chOff x="2393319" y="2095717"/>
            <a:chExt cx="7332338" cy="547255"/>
          </a:xfrm>
        </p:grpSpPr>
        <p:sp>
          <p:nvSpPr>
            <p:cNvPr id="20" name="직사각형 19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06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가정용 의료기기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72942" y="4336898"/>
            <a:ext cx="2870284" cy="378618"/>
            <a:chOff x="2393319" y="2095717"/>
            <a:chExt cx="7332338" cy="547255"/>
          </a:xfrm>
        </p:grpSpPr>
        <p:sp>
          <p:nvSpPr>
            <p:cNvPr id="23" name="직사각형 22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07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홍보관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13903"/>
            <a:ext cx="17177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2019 </a:t>
            </a:r>
            <a:r>
              <a:rPr lang="ko-KR" altLang="en-US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취약계층 소비자교육</a:t>
            </a:r>
            <a:endParaRPr lang="ko-KR" altLang="en-US" b="1" dirty="0">
              <a:solidFill>
                <a:schemeClr val="bg2"/>
              </a:solidFill>
              <a:ea typeface="돋움" panose="020B0600000101010101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88370" y="86095"/>
            <a:ext cx="72791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00" b="1" dirty="0" smtClean="0">
                <a:solidFill>
                  <a:schemeClr val="bg1">
                    <a:lumMod val="50000"/>
                  </a:schemeClr>
                </a:solidFill>
              </a:rPr>
              <a:t>3.1. </a:t>
            </a:r>
            <a:r>
              <a:rPr lang="ko-KR" altLang="en-US" sz="2600" b="1" dirty="0" smtClean="0">
                <a:solidFill>
                  <a:schemeClr val="bg1">
                    <a:lumMod val="50000"/>
                  </a:schemeClr>
                </a:solidFill>
              </a:rPr>
              <a:t>금융사기</a:t>
            </a:r>
            <a:endParaRPr lang="ko-KR" altLang="en-US" sz="2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텍스트 개체 틀 2"/>
          <p:cNvSpPr txBox="1">
            <a:spLocks/>
          </p:cNvSpPr>
          <p:nvPr/>
        </p:nvSpPr>
        <p:spPr>
          <a:xfrm>
            <a:off x="3421242" y="833864"/>
            <a:ext cx="6843220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ko-KR" altLang="en-US" sz="2400" b="1" dirty="0" err="1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스미싱</a:t>
            </a:r>
            <a:r>
              <a:rPr lang="ko-KR" altLang="en-US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 유인사례</a:t>
            </a:r>
            <a:endParaRPr lang="ko-KR" altLang="en-US" sz="2400" b="1" dirty="0">
              <a:solidFill>
                <a:srgbClr val="1B2040"/>
              </a:solidFill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</p:txBody>
      </p:sp>
      <p:pic>
        <p:nvPicPr>
          <p:cNvPr id="52" name="그림 5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70"/>
          <a:stretch/>
        </p:blipFill>
        <p:spPr>
          <a:xfrm>
            <a:off x="9900323" y="6361622"/>
            <a:ext cx="2120506" cy="353380"/>
          </a:xfrm>
          <a:prstGeom prst="rect">
            <a:avLst/>
          </a:prstGeom>
        </p:spPr>
      </p:pic>
      <p:sp>
        <p:nvSpPr>
          <p:cNvPr id="44" name="직사각형 43"/>
          <p:cNvSpPr/>
          <p:nvPr/>
        </p:nvSpPr>
        <p:spPr>
          <a:xfrm>
            <a:off x="0" y="2279404"/>
            <a:ext cx="72942" cy="378618"/>
          </a:xfrm>
          <a:prstGeom prst="rect">
            <a:avLst/>
          </a:prstGeom>
          <a:solidFill>
            <a:srgbClr val="7DD4E5"/>
          </a:solidFill>
          <a:ln>
            <a:solidFill>
              <a:srgbClr val="7DD4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5" name="그룹 34"/>
          <p:cNvGrpSpPr/>
          <p:nvPr/>
        </p:nvGrpSpPr>
        <p:grpSpPr>
          <a:xfrm>
            <a:off x="82817" y="2279498"/>
            <a:ext cx="2870284" cy="378618"/>
            <a:chOff x="2393319" y="2095717"/>
            <a:chExt cx="7332338" cy="547255"/>
          </a:xfrm>
          <a:solidFill>
            <a:srgbClr val="05060B"/>
          </a:solidFill>
        </p:grpSpPr>
        <p:sp>
          <p:nvSpPr>
            <p:cNvPr id="37" name="직사각형 36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03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금융사기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42669" y="1798004"/>
            <a:ext cx="26835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02 / </a:t>
            </a:r>
            <a:r>
              <a:rPr lang="ko-KR" altLang="en-US" sz="1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개인정보 보호</a:t>
            </a:r>
            <a:endParaRPr lang="ko-KR" altLang="en-US" sz="1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48" name="그룹 47"/>
          <p:cNvGrpSpPr/>
          <p:nvPr/>
        </p:nvGrpSpPr>
        <p:grpSpPr>
          <a:xfrm>
            <a:off x="72942" y="1765148"/>
            <a:ext cx="2870284" cy="378618"/>
            <a:chOff x="2393319" y="2095717"/>
            <a:chExt cx="7332338" cy="547255"/>
          </a:xfrm>
        </p:grpSpPr>
        <p:sp>
          <p:nvSpPr>
            <p:cNvPr id="49" name="직사각형 48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02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개인정보 보호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1230" y="1294298"/>
            <a:ext cx="3606800" cy="545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404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/>
          <p:cNvSpPr/>
          <p:nvPr/>
        </p:nvSpPr>
        <p:spPr>
          <a:xfrm>
            <a:off x="3040249" y="669558"/>
            <a:ext cx="9148762" cy="6196263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3043238" cy="6858000"/>
          </a:xfrm>
          <a:prstGeom prst="rect">
            <a:avLst/>
          </a:prstGeom>
          <a:solidFill>
            <a:srgbClr val="1B204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grpSp>
        <p:nvGrpSpPr>
          <p:cNvPr id="3" name="그룹 2"/>
          <p:cNvGrpSpPr/>
          <p:nvPr/>
        </p:nvGrpSpPr>
        <p:grpSpPr>
          <a:xfrm>
            <a:off x="72942" y="1250798"/>
            <a:ext cx="2870284" cy="378618"/>
            <a:chOff x="2393319" y="2095717"/>
            <a:chExt cx="7332338" cy="547255"/>
          </a:xfrm>
          <a:noFill/>
        </p:grpSpPr>
        <p:sp>
          <p:nvSpPr>
            <p:cNvPr id="5" name="직사각형 4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01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헌법 등이 보장하는 소비자 권리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72942" y="2279498"/>
            <a:ext cx="2870284" cy="378618"/>
            <a:chOff x="2393319" y="2095717"/>
            <a:chExt cx="7332338" cy="547255"/>
          </a:xfrm>
        </p:grpSpPr>
        <p:sp>
          <p:nvSpPr>
            <p:cNvPr id="11" name="직사각형 10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03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금융사기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72942" y="2793848"/>
            <a:ext cx="2870284" cy="378618"/>
            <a:chOff x="2393319" y="2095717"/>
            <a:chExt cx="7332338" cy="547255"/>
          </a:xfrm>
        </p:grpSpPr>
        <p:sp>
          <p:nvSpPr>
            <p:cNvPr id="14" name="직사각형 13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04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건강기능식품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72942" y="3308198"/>
            <a:ext cx="2870284" cy="378618"/>
            <a:chOff x="2393319" y="2095717"/>
            <a:chExt cx="7332338" cy="547255"/>
          </a:xfrm>
        </p:grpSpPr>
        <p:sp>
          <p:nvSpPr>
            <p:cNvPr id="17" name="직사각형 16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05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상조서비스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72942" y="3822548"/>
            <a:ext cx="2870284" cy="378618"/>
            <a:chOff x="2393319" y="2095717"/>
            <a:chExt cx="7332338" cy="547255"/>
          </a:xfrm>
        </p:grpSpPr>
        <p:sp>
          <p:nvSpPr>
            <p:cNvPr id="20" name="직사각형 19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06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가정용 의료기기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72942" y="4336898"/>
            <a:ext cx="2870284" cy="378618"/>
            <a:chOff x="2393319" y="2095717"/>
            <a:chExt cx="7332338" cy="547255"/>
          </a:xfrm>
        </p:grpSpPr>
        <p:sp>
          <p:nvSpPr>
            <p:cNvPr id="23" name="직사각형 22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07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홍보관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13903"/>
            <a:ext cx="17177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2019 </a:t>
            </a:r>
            <a:r>
              <a:rPr lang="ko-KR" altLang="en-US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취약계층 소비자교육</a:t>
            </a:r>
            <a:endParaRPr lang="ko-KR" altLang="en-US" b="1" dirty="0">
              <a:solidFill>
                <a:schemeClr val="bg2"/>
              </a:solidFill>
              <a:ea typeface="돋움" panose="020B0600000101010101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88370" y="86095"/>
            <a:ext cx="72791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00" b="1" dirty="0" smtClean="0">
                <a:solidFill>
                  <a:schemeClr val="bg1">
                    <a:lumMod val="50000"/>
                  </a:schemeClr>
                </a:solidFill>
              </a:rPr>
              <a:t>3.1. </a:t>
            </a:r>
            <a:r>
              <a:rPr lang="ko-KR" altLang="en-US" sz="2600" b="1" dirty="0" smtClean="0">
                <a:solidFill>
                  <a:schemeClr val="bg1">
                    <a:lumMod val="50000"/>
                  </a:schemeClr>
                </a:solidFill>
              </a:rPr>
              <a:t>금융사기</a:t>
            </a:r>
            <a:endParaRPr lang="ko-KR" altLang="en-US" sz="2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텍스트 개체 틀 2"/>
          <p:cNvSpPr txBox="1">
            <a:spLocks/>
          </p:cNvSpPr>
          <p:nvPr/>
        </p:nvSpPr>
        <p:spPr>
          <a:xfrm>
            <a:off x="3421242" y="833864"/>
            <a:ext cx="6843220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ko-KR" altLang="en-US" sz="2400" b="1" dirty="0" err="1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스미싱</a:t>
            </a:r>
            <a:r>
              <a:rPr lang="ko-KR" altLang="en-US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 유인사례</a:t>
            </a:r>
            <a:endParaRPr lang="ko-KR" altLang="en-US" sz="2400" b="1" dirty="0">
              <a:solidFill>
                <a:srgbClr val="1B2040"/>
              </a:solidFill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</p:txBody>
      </p:sp>
      <p:pic>
        <p:nvPicPr>
          <p:cNvPr id="52" name="그림 5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70"/>
          <a:stretch/>
        </p:blipFill>
        <p:spPr>
          <a:xfrm>
            <a:off x="9900323" y="6361622"/>
            <a:ext cx="2120506" cy="353380"/>
          </a:xfrm>
          <a:prstGeom prst="rect">
            <a:avLst/>
          </a:prstGeom>
        </p:spPr>
      </p:pic>
      <p:sp>
        <p:nvSpPr>
          <p:cNvPr id="44" name="직사각형 43"/>
          <p:cNvSpPr/>
          <p:nvPr/>
        </p:nvSpPr>
        <p:spPr>
          <a:xfrm>
            <a:off x="0" y="2279404"/>
            <a:ext cx="72942" cy="378618"/>
          </a:xfrm>
          <a:prstGeom prst="rect">
            <a:avLst/>
          </a:prstGeom>
          <a:solidFill>
            <a:srgbClr val="7DD4E5"/>
          </a:solidFill>
          <a:ln>
            <a:solidFill>
              <a:srgbClr val="7DD4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5" name="그룹 34"/>
          <p:cNvGrpSpPr/>
          <p:nvPr/>
        </p:nvGrpSpPr>
        <p:grpSpPr>
          <a:xfrm>
            <a:off x="82817" y="2279498"/>
            <a:ext cx="2870284" cy="378618"/>
            <a:chOff x="2393319" y="2095717"/>
            <a:chExt cx="7332338" cy="547255"/>
          </a:xfrm>
          <a:solidFill>
            <a:srgbClr val="05060B"/>
          </a:solidFill>
        </p:grpSpPr>
        <p:sp>
          <p:nvSpPr>
            <p:cNvPr id="37" name="직사각형 36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03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금융사기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42669" y="1798004"/>
            <a:ext cx="26835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02 / </a:t>
            </a:r>
            <a:r>
              <a:rPr lang="ko-KR" altLang="en-US" sz="1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개인정보 보호</a:t>
            </a:r>
            <a:endParaRPr lang="ko-KR" altLang="en-US" sz="1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48" name="그룹 47"/>
          <p:cNvGrpSpPr/>
          <p:nvPr/>
        </p:nvGrpSpPr>
        <p:grpSpPr>
          <a:xfrm>
            <a:off x="72942" y="1765148"/>
            <a:ext cx="2870284" cy="378618"/>
            <a:chOff x="2393319" y="2095717"/>
            <a:chExt cx="7332338" cy="547255"/>
          </a:xfrm>
        </p:grpSpPr>
        <p:sp>
          <p:nvSpPr>
            <p:cNvPr id="49" name="직사각형 48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02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개인정보 보호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pic>
        <p:nvPicPr>
          <p:cNvPr id="36" name="내용 개체 틀 5" descr="20130319384733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979162" y="1458362"/>
            <a:ext cx="7273925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16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/>
          <p:cNvSpPr/>
          <p:nvPr/>
        </p:nvSpPr>
        <p:spPr>
          <a:xfrm>
            <a:off x="3040249" y="669558"/>
            <a:ext cx="9148762" cy="6196263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3043238" cy="6858000"/>
          </a:xfrm>
          <a:prstGeom prst="rect">
            <a:avLst/>
          </a:prstGeom>
          <a:solidFill>
            <a:srgbClr val="1B204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grpSp>
        <p:nvGrpSpPr>
          <p:cNvPr id="3" name="그룹 2"/>
          <p:cNvGrpSpPr/>
          <p:nvPr/>
        </p:nvGrpSpPr>
        <p:grpSpPr>
          <a:xfrm>
            <a:off x="72942" y="1250798"/>
            <a:ext cx="2870284" cy="378618"/>
            <a:chOff x="2393319" y="2095717"/>
            <a:chExt cx="7332338" cy="547255"/>
          </a:xfrm>
          <a:noFill/>
        </p:grpSpPr>
        <p:sp>
          <p:nvSpPr>
            <p:cNvPr id="5" name="직사각형 4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01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헌법 등이 보장하는 소비자 권리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72942" y="2279498"/>
            <a:ext cx="2870284" cy="378618"/>
            <a:chOff x="2393319" y="2095717"/>
            <a:chExt cx="7332338" cy="547255"/>
          </a:xfrm>
        </p:grpSpPr>
        <p:sp>
          <p:nvSpPr>
            <p:cNvPr id="11" name="직사각형 10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03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금융사기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72942" y="2793848"/>
            <a:ext cx="2870284" cy="378618"/>
            <a:chOff x="2393319" y="2095717"/>
            <a:chExt cx="7332338" cy="547255"/>
          </a:xfrm>
        </p:grpSpPr>
        <p:sp>
          <p:nvSpPr>
            <p:cNvPr id="14" name="직사각형 13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04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건강기능식품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72942" y="3308198"/>
            <a:ext cx="2870284" cy="378618"/>
            <a:chOff x="2393319" y="2095717"/>
            <a:chExt cx="7332338" cy="547255"/>
          </a:xfrm>
        </p:grpSpPr>
        <p:sp>
          <p:nvSpPr>
            <p:cNvPr id="17" name="직사각형 16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05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상조서비스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72942" y="3822548"/>
            <a:ext cx="2870284" cy="378618"/>
            <a:chOff x="2393319" y="2095717"/>
            <a:chExt cx="7332338" cy="547255"/>
          </a:xfrm>
        </p:grpSpPr>
        <p:sp>
          <p:nvSpPr>
            <p:cNvPr id="20" name="직사각형 19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06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가정용 의료기기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72942" y="4336898"/>
            <a:ext cx="2870284" cy="378618"/>
            <a:chOff x="2393319" y="2095717"/>
            <a:chExt cx="7332338" cy="547255"/>
          </a:xfrm>
        </p:grpSpPr>
        <p:sp>
          <p:nvSpPr>
            <p:cNvPr id="23" name="직사각형 22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07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홍보관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13903"/>
            <a:ext cx="17177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2019 </a:t>
            </a:r>
            <a:r>
              <a:rPr lang="ko-KR" altLang="en-US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취약계층 소비자교육</a:t>
            </a:r>
            <a:endParaRPr lang="ko-KR" altLang="en-US" b="1" dirty="0">
              <a:solidFill>
                <a:schemeClr val="bg2"/>
              </a:solidFill>
              <a:ea typeface="돋움" panose="020B0600000101010101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88370" y="86095"/>
            <a:ext cx="72791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00" b="1" dirty="0" smtClean="0">
                <a:solidFill>
                  <a:schemeClr val="bg1">
                    <a:lumMod val="50000"/>
                  </a:schemeClr>
                </a:solidFill>
              </a:rPr>
              <a:t>3.1. </a:t>
            </a:r>
            <a:r>
              <a:rPr lang="ko-KR" altLang="en-US" sz="2600" b="1" dirty="0" smtClean="0">
                <a:solidFill>
                  <a:schemeClr val="bg1">
                    <a:lumMod val="50000"/>
                  </a:schemeClr>
                </a:solidFill>
              </a:rPr>
              <a:t>금융사기</a:t>
            </a:r>
            <a:endParaRPr lang="ko-KR" altLang="en-US" sz="2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텍스트 개체 틀 2"/>
          <p:cNvSpPr txBox="1">
            <a:spLocks/>
          </p:cNvSpPr>
          <p:nvPr/>
        </p:nvSpPr>
        <p:spPr>
          <a:xfrm>
            <a:off x="3421242" y="833864"/>
            <a:ext cx="6843220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ko-KR" altLang="en-US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주요피해사례</a:t>
            </a:r>
            <a:r>
              <a:rPr lang="en-US" altLang="ko-KR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1</a:t>
            </a:r>
            <a:endParaRPr lang="ko-KR" altLang="en-US" sz="2400" b="1" dirty="0">
              <a:solidFill>
                <a:srgbClr val="1B2040"/>
              </a:solidFill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</p:txBody>
      </p:sp>
      <p:pic>
        <p:nvPicPr>
          <p:cNvPr id="52" name="그림 5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70"/>
          <a:stretch/>
        </p:blipFill>
        <p:spPr>
          <a:xfrm>
            <a:off x="9900323" y="6361622"/>
            <a:ext cx="2120506" cy="353380"/>
          </a:xfrm>
          <a:prstGeom prst="rect">
            <a:avLst/>
          </a:prstGeom>
        </p:spPr>
      </p:pic>
      <p:sp>
        <p:nvSpPr>
          <p:cNvPr id="44" name="직사각형 43"/>
          <p:cNvSpPr/>
          <p:nvPr/>
        </p:nvSpPr>
        <p:spPr>
          <a:xfrm>
            <a:off x="0" y="2279404"/>
            <a:ext cx="72942" cy="378618"/>
          </a:xfrm>
          <a:prstGeom prst="rect">
            <a:avLst/>
          </a:prstGeom>
          <a:solidFill>
            <a:srgbClr val="7DD4E5"/>
          </a:solidFill>
          <a:ln>
            <a:solidFill>
              <a:srgbClr val="7DD4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1" name="그룹 30"/>
          <p:cNvGrpSpPr/>
          <p:nvPr/>
        </p:nvGrpSpPr>
        <p:grpSpPr>
          <a:xfrm>
            <a:off x="3790511" y="1948130"/>
            <a:ext cx="7402411" cy="1490529"/>
            <a:chOff x="1594222" y="2786350"/>
            <a:chExt cx="7168778" cy="1033463"/>
          </a:xfrm>
          <a:solidFill>
            <a:srgbClr val="1B2040">
              <a:alpha val="22000"/>
            </a:srgbClr>
          </a:solidFill>
        </p:grpSpPr>
        <p:sp>
          <p:nvSpPr>
            <p:cNvPr id="32" name="Rectangle 9"/>
            <p:cNvSpPr/>
            <p:nvPr/>
          </p:nvSpPr>
          <p:spPr bwMode="auto">
            <a:xfrm>
              <a:off x="1594222" y="2786350"/>
              <a:ext cx="7168778" cy="1033463"/>
            </a:xfrm>
            <a:prstGeom prst="rect">
              <a:avLst/>
            </a:prstGeom>
            <a:grpFill/>
            <a:ln w="3175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defTabSz="1128364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2000" kern="0" dirty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33" name="직사각형 32"/>
            <p:cNvSpPr/>
            <p:nvPr/>
          </p:nvSpPr>
          <p:spPr bwMode="auto">
            <a:xfrm>
              <a:off x="1872357" y="3168751"/>
              <a:ext cx="6639020" cy="276999"/>
            </a:xfrm>
            <a:prstGeom prst="rect">
              <a:avLst/>
            </a:prstGeom>
            <a:noFill/>
            <a:ln w="25400" algn="ctr">
              <a:noFill/>
              <a:round/>
              <a:headEnd/>
              <a:tailEnd/>
            </a:ln>
            <a:effectLst>
              <a:outerShdw sx="1000" sy="1000" algn="tl" rotWithShape="0">
                <a:prstClr val="black"/>
              </a:outerShdw>
            </a:effectLst>
            <a:scene3d>
              <a:camera prst="orthographicFront"/>
              <a:lightRig rig="threePt" dir="t"/>
            </a:scene3d>
          </p:spPr>
          <p:txBody>
            <a:bodyPr wrap="square" lIns="0" tIns="0" rIns="0" bIns="0" anchor="ctr">
              <a:spAutoFit/>
              <a:sp3d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4F81BD"/>
                </a:buClr>
                <a:buSzPct val="60000"/>
                <a:defRPr/>
              </a:pPr>
              <a:endParaRPr lang="ko-KR" altLang="en-US" b="1" spc="-150" dirty="0">
                <a:ea typeface="나눔스퀘어" panose="020B0600000101010101" pitchFamily="50" charset="-127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4071459" y="2145687"/>
            <a:ext cx="69013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문자메시지로 카드 </a:t>
            </a:r>
            <a:r>
              <a:rPr lang="ko-KR" altLang="en-US" b="1" dirty="0" err="1" smtClean="0"/>
              <a:t>연체금</a:t>
            </a:r>
            <a:r>
              <a:rPr lang="ko-KR" altLang="en-US" b="1" dirty="0" smtClean="0"/>
              <a:t> 법원통지서가 왔고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아래 </a:t>
            </a:r>
            <a:r>
              <a:rPr lang="en-US" altLang="ko-KR" b="1" dirty="0" smtClean="0"/>
              <a:t>URL</a:t>
            </a:r>
            <a:r>
              <a:rPr lang="ko-KR" altLang="en-US" b="1" dirty="0" smtClean="0"/>
              <a:t>를 클릭하라고 하여 클릭함</a:t>
            </a:r>
            <a:r>
              <a:rPr lang="en-US" altLang="ko-KR" b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이후 소액결제로 </a:t>
            </a:r>
            <a:r>
              <a:rPr lang="en-US" altLang="ko-KR" b="1" dirty="0" smtClean="0"/>
              <a:t>25</a:t>
            </a:r>
            <a:r>
              <a:rPr lang="ko-KR" altLang="en-US" b="1" dirty="0" smtClean="0"/>
              <a:t>만원이 청구 되었음</a:t>
            </a:r>
            <a:r>
              <a:rPr lang="en-US" altLang="ko-KR" b="1" dirty="0"/>
              <a:t>.</a:t>
            </a:r>
            <a:endParaRPr lang="en-US" altLang="ko-KR" b="1" dirty="0" smtClean="0"/>
          </a:p>
        </p:txBody>
      </p:sp>
      <p:grpSp>
        <p:nvGrpSpPr>
          <p:cNvPr id="35" name="그룹 34"/>
          <p:cNvGrpSpPr/>
          <p:nvPr/>
        </p:nvGrpSpPr>
        <p:grpSpPr>
          <a:xfrm>
            <a:off x="82817" y="2279498"/>
            <a:ext cx="2870284" cy="378618"/>
            <a:chOff x="2393319" y="2095717"/>
            <a:chExt cx="7332338" cy="547255"/>
          </a:xfrm>
          <a:solidFill>
            <a:srgbClr val="05060B"/>
          </a:solidFill>
        </p:grpSpPr>
        <p:sp>
          <p:nvSpPr>
            <p:cNvPr id="37" name="직사각형 36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03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금융사기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42669" y="1798004"/>
            <a:ext cx="26835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02 / </a:t>
            </a:r>
            <a:r>
              <a:rPr lang="ko-KR" altLang="en-US" sz="1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개인정보 보호</a:t>
            </a:r>
            <a:endParaRPr lang="ko-KR" altLang="en-US" sz="1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48" name="그룹 47"/>
          <p:cNvGrpSpPr/>
          <p:nvPr/>
        </p:nvGrpSpPr>
        <p:grpSpPr>
          <a:xfrm>
            <a:off x="72942" y="1765148"/>
            <a:ext cx="2870284" cy="378618"/>
            <a:chOff x="2393319" y="2095717"/>
            <a:chExt cx="7332338" cy="547255"/>
          </a:xfrm>
        </p:grpSpPr>
        <p:sp>
          <p:nvSpPr>
            <p:cNvPr id="49" name="직사각형 48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02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개인정보 보호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39" name="텍스트 개체 틀 2"/>
          <p:cNvSpPr txBox="1">
            <a:spLocks/>
          </p:cNvSpPr>
          <p:nvPr/>
        </p:nvSpPr>
        <p:spPr>
          <a:xfrm>
            <a:off x="3600939" y="1463941"/>
            <a:ext cx="6757712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ko-KR" alt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 Light" panose="020B0603020101020101" pitchFamily="50" charset="-127"/>
                <a:ea typeface="나눔바른고딕 Light" panose="020B0603020101020101"/>
              </a:rPr>
              <a:t>스미싱</a:t>
            </a:r>
            <a:r>
              <a:rPr lang="ko-KR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 Light" panose="020B0603020101020101" pitchFamily="50" charset="-127"/>
                <a:ea typeface="나눔바른고딕 Light" panose="020B0603020101020101"/>
              </a:rPr>
              <a:t> 피해사례 </a:t>
            </a:r>
            <a:endParaRPr lang="ko-KR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나눔바른고딕 Light" panose="020B0603020101020101" pitchFamily="50" charset="-127"/>
              <a:ea typeface="나눔바른고딕 Light" panose="020B0603020101020101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561747" y="3754201"/>
            <a:ext cx="78360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>
                <a:latin typeface="+mj-lt"/>
              </a:rPr>
              <a:t>피해 즉시 경찰서에 신고하여 </a:t>
            </a:r>
            <a:r>
              <a:rPr lang="en-US" altLang="ko-KR" b="1" dirty="0" smtClean="0">
                <a:solidFill>
                  <a:srgbClr val="FF0000"/>
                </a:solidFill>
                <a:latin typeface="+mj-lt"/>
              </a:rPr>
              <a:t>‘</a:t>
            </a:r>
            <a:r>
              <a:rPr lang="ko-KR" altLang="en-US" b="1" dirty="0" smtClean="0">
                <a:solidFill>
                  <a:srgbClr val="FF0000"/>
                </a:solidFill>
                <a:latin typeface="+mj-lt"/>
              </a:rPr>
              <a:t>사건사고 사실 </a:t>
            </a:r>
            <a:r>
              <a:rPr lang="ko-KR" altLang="en-US" b="1" dirty="0" err="1" smtClean="0">
                <a:solidFill>
                  <a:srgbClr val="FF0000"/>
                </a:solidFill>
                <a:latin typeface="+mj-lt"/>
              </a:rPr>
              <a:t>확인원</a:t>
            </a:r>
            <a:r>
              <a:rPr lang="en-US" altLang="ko-KR" b="1" dirty="0" smtClean="0">
                <a:solidFill>
                  <a:srgbClr val="FF0000"/>
                </a:solidFill>
                <a:latin typeface="+mj-lt"/>
              </a:rPr>
              <a:t>’</a:t>
            </a:r>
            <a:r>
              <a:rPr lang="ko-KR" altLang="en-US" b="1" dirty="0" smtClean="0">
                <a:latin typeface="+mj-lt"/>
              </a:rPr>
              <a:t>을</a:t>
            </a:r>
            <a:r>
              <a:rPr lang="ko-KR" altLang="en-US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ko-KR" altLang="en-US" b="1" dirty="0" smtClean="0">
                <a:latin typeface="+mj-lt"/>
              </a:rPr>
              <a:t>이동통신사</a:t>
            </a:r>
            <a:r>
              <a:rPr lang="en-US" altLang="ko-KR" b="1" dirty="0" smtClean="0">
                <a:latin typeface="+mj-lt"/>
              </a:rPr>
              <a:t>, </a:t>
            </a:r>
            <a:r>
              <a:rPr lang="ko-KR" altLang="en-US" b="1" dirty="0" err="1" smtClean="0">
                <a:latin typeface="+mj-lt"/>
              </a:rPr>
              <a:t>게임사</a:t>
            </a:r>
            <a:r>
              <a:rPr lang="en-US" altLang="ko-KR" b="1" dirty="0" smtClean="0">
                <a:latin typeface="+mj-lt"/>
              </a:rPr>
              <a:t>, </a:t>
            </a:r>
            <a:r>
              <a:rPr lang="ko-KR" altLang="en-US" b="1" dirty="0" smtClean="0">
                <a:latin typeface="+mj-lt"/>
              </a:rPr>
              <a:t>결제대행사 등 </a:t>
            </a:r>
            <a:r>
              <a:rPr lang="ko-KR" altLang="en-US" b="1" dirty="0" smtClean="0">
                <a:solidFill>
                  <a:srgbClr val="FF0000"/>
                </a:solidFill>
                <a:latin typeface="+mj-lt"/>
              </a:rPr>
              <a:t>관련 사업자에게 제출</a:t>
            </a:r>
            <a:r>
              <a:rPr lang="ko-KR" altLang="en-US" b="1" dirty="0" smtClean="0">
                <a:latin typeface="+mj-lt"/>
              </a:rPr>
              <a:t>하도록 하여 </a:t>
            </a:r>
            <a:r>
              <a:rPr lang="ko-KR" altLang="en-US" b="1" dirty="0" smtClean="0">
                <a:solidFill>
                  <a:srgbClr val="FF0000"/>
                </a:solidFill>
                <a:latin typeface="+mj-lt"/>
              </a:rPr>
              <a:t>피해금액을 </a:t>
            </a:r>
            <a:r>
              <a:rPr lang="ko-KR" altLang="en-US" b="1" dirty="0" err="1" smtClean="0">
                <a:solidFill>
                  <a:srgbClr val="FF0000"/>
                </a:solidFill>
                <a:latin typeface="+mj-lt"/>
              </a:rPr>
              <a:t>환급</a:t>
            </a:r>
            <a:r>
              <a:rPr lang="ko-KR" altLang="en-US" b="1" dirty="0" err="1" smtClean="0">
                <a:latin typeface="+mj-lt"/>
              </a:rPr>
              <a:t>받도록</a:t>
            </a:r>
            <a:r>
              <a:rPr lang="ko-KR" altLang="en-US" b="1" dirty="0" smtClean="0">
                <a:latin typeface="+mj-lt"/>
              </a:rPr>
              <a:t> 함</a:t>
            </a:r>
            <a:r>
              <a:rPr lang="en-US" altLang="ko-KR" b="1" dirty="0" smtClean="0">
                <a:latin typeface="+mj-l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>
                <a:latin typeface="+mj-lt"/>
              </a:rPr>
              <a:t>이후 </a:t>
            </a:r>
            <a:r>
              <a:rPr lang="ko-KR" altLang="en-US" b="1" dirty="0" err="1" smtClean="0">
                <a:latin typeface="+mj-lt"/>
              </a:rPr>
              <a:t>스마트폰</a:t>
            </a:r>
            <a:r>
              <a:rPr lang="ko-KR" altLang="en-US" b="1" dirty="0" smtClean="0">
                <a:latin typeface="+mj-lt"/>
              </a:rPr>
              <a:t> 내 </a:t>
            </a:r>
            <a:r>
              <a:rPr lang="en-US" altLang="ko-KR" b="1" dirty="0" smtClean="0">
                <a:latin typeface="+mj-lt"/>
              </a:rPr>
              <a:t>‘</a:t>
            </a:r>
            <a:r>
              <a:rPr lang="ko-KR" altLang="en-US" b="1" dirty="0" smtClean="0">
                <a:latin typeface="+mj-lt"/>
              </a:rPr>
              <a:t>다운로드</a:t>
            </a:r>
            <a:r>
              <a:rPr lang="en-US" altLang="ko-KR" b="1" dirty="0" smtClean="0">
                <a:latin typeface="+mj-lt"/>
              </a:rPr>
              <a:t>‘</a:t>
            </a:r>
            <a:r>
              <a:rPr lang="ko-KR" altLang="en-US" b="1" dirty="0" err="1" smtClean="0">
                <a:latin typeface="+mj-lt"/>
              </a:rPr>
              <a:t>앱을</a:t>
            </a:r>
            <a:r>
              <a:rPr lang="ko-KR" altLang="en-US" b="1" dirty="0" smtClean="0">
                <a:latin typeface="+mj-lt"/>
              </a:rPr>
              <a:t> 실행하여 문자를 클릭한 시점 이후</a:t>
            </a:r>
            <a:r>
              <a:rPr lang="en-US" altLang="ko-KR" b="1" dirty="0" smtClean="0">
                <a:latin typeface="+mj-lt"/>
              </a:rPr>
              <a:t>,</a:t>
            </a:r>
          </a:p>
          <a:p>
            <a:r>
              <a:rPr lang="en-US" altLang="ko-KR" b="1" dirty="0" smtClean="0">
                <a:latin typeface="+mj-lt"/>
              </a:rPr>
              <a:t>   </a:t>
            </a:r>
            <a:r>
              <a:rPr lang="ko-KR" altLang="en-US" b="1" dirty="0" smtClean="0">
                <a:latin typeface="+mj-lt"/>
              </a:rPr>
              <a:t>확장자명이 </a:t>
            </a:r>
            <a:r>
              <a:rPr lang="en-US" altLang="ko-KR" b="1" dirty="0" err="1" smtClean="0">
                <a:latin typeface="+mj-lt"/>
              </a:rPr>
              <a:t>apk</a:t>
            </a:r>
            <a:r>
              <a:rPr lang="ko-KR" altLang="en-US" b="1" dirty="0" smtClean="0">
                <a:latin typeface="+mj-lt"/>
              </a:rPr>
              <a:t>인 파일 저장여부를 확인하고 </a:t>
            </a:r>
            <a:r>
              <a:rPr lang="en-US" altLang="ko-KR" b="1" dirty="0" err="1" smtClean="0">
                <a:latin typeface="+mj-lt"/>
              </a:rPr>
              <a:t>apk</a:t>
            </a:r>
            <a:r>
              <a:rPr lang="ko-KR" altLang="en-US" b="1" dirty="0" smtClean="0">
                <a:latin typeface="+mj-lt"/>
              </a:rPr>
              <a:t>파일을 삭제하도록 함</a:t>
            </a:r>
            <a:r>
              <a:rPr lang="en-US" altLang="ko-KR" b="1" dirty="0" smtClean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023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/>
          <p:cNvSpPr/>
          <p:nvPr/>
        </p:nvSpPr>
        <p:spPr>
          <a:xfrm>
            <a:off x="3040249" y="669558"/>
            <a:ext cx="9148762" cy="6196263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3043238" cy="6858000"/>
          </a:xfrm>
          <a:prstGeom prst="rect">
            <a:avLst/>
          </a:prstGeom>
          <a:solidFill>
            <a:srgbClr val="1B204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grpSp>
        <p:nvGrpSpPr>
          <p:cNvPr id="3" name="그룹 2"/>
          <p:cNvGrpSpPr/>
          <p:nvPr/>
        </p:nvGrpSpPr>
        <p:grpSpPr>
          <a:xfrm>
            <a:off x="72942" y="1250798"/>
            <a:ext cx="2870284" cy="378618"/>
            <a:chOff x="2393319" y="2095717"/>
            <a:chExt cx="7332338" cy="547255"/>
          </a:xfrm>
          <a:noFill/>
        </p:grpSpPr>
        <p:sp>
          <p:nvSpPr>
            <p:cNvPr id="5" name="직사각형 4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01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헌법 등이 보장하는 소비자 권리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72942" y="2279498"/>
            <a:ext cx="2870284" cy="378618"/>
            <a:chOff x="2393319" y="2095717"/>
            <a:chExt cx="7332338" cy="547255"/>
          </a:xfrm>
        </p:grpSpPr>
        <p:sp>
          <p:nvSpPr>
            <p:cNvPr id="11" name="직사각형 10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03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금융사기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72942" y="2793848"/>
            <a:ext cx="2870284" cy="378618"/>
            <a:chOff x="2393319" y="2095717"/>
            <a:chExt cx="7332338" cy="547255"/>
          </a:xfrm>
        </p:grpSpPr>
        <p:sp>
          <p:nvSpPr>
            <p:cNvPr id="14" name="직사각형 13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04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건강기능식품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72942" y="3308198"/>
            <a:ext cx="2870284" cy="378618"/>
            <a:chOff x="2393319" y="2095717"/>
            <a:chExt cx="7332338" cy="547255"/>
          </a:xfrm>
        </p:grpSpPr>
        <p:sp>
          <p:nvSpPr>
            <p:cNvPr id="17" name="직사각형 16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05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상조서비스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72942" y="3822548"/>
            <a:ext cx="2870284" cy="378618"/>
            <a:chOff x="2393319" y="2095717"/>
            <a:chExt cx="7332338" cy="547255"/>
          </a:xfrm>
        </p:grpSpPr>
        <p:sp>
          <p:nvSpPr>
            <p:cNvPr id="20" name="직사각형 19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06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가정용 의료기기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72942" y="4336898"/>
            <a:ext cx="2870284" cy="378618"/>
            <a:chOff x="2393319" y="2095717"/>
            <a:chExt cx="7332338" cy="547255"/>
          </a:xfrm>
        </p:grpSpPr>
        <p:sp>
          <p:nvSpPr>
            <p:cNvPr id="23" name="직사각형 22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07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홍보관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13903"/>
            <a:ext cx="17177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2019 </a:t>
            </a:r>
            <a:r>
              <a:rPr lang="ko-KR" altLang="en-US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취약계층 소비자교육</a:t>
            </a:r>
            <a:endParaRPr lang="ko-KR" altLang="en-US" b="1" dirty="0">
              <a:solidFill>
                <a:schemeClr val="bg2"/>
              </a:solidFill>
              <a:ea typeface="돋움" panose="020B0600000101010101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88370" y="86095"/>
            <a:ext cx="72791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00" b="1" dirty="0" smtClean="0">
                <a:solidFill>
                  <a:schemeClr val="bg1">
                    <a:lumMod val="50000"/>
                  </a:schemeClr>
                </a:solidFill>
              </a:rPr>
              <a:t>3.1. </a:t>
            </a:r>
            <a:r>
              <a:rPr lang="ko-KR" altLang="en-US" sz="2600" b="1" dirty="0" smtClean="0">
                <a:solidFill>
                  <a:schemeClr val="bg1">
                    <a:lumMod val="50000"/>
                  </a:schemeClr>
                </a:solidFill>
              </a:rPr>
              <a:t>금융사기</a:t>
            </a:r>
            <a:endParaRPr lang="ko-KR" altLang="en-US" sz="2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텍스트 개체 틀 2"/>
          <p:cNvSpPr txBox="1">
            <a:spLocks/>
          </p:cNvSpPr>
          <p:nvPr/>
        </p:nvSpPr>
        <p:spPr>
          <a:xfrm>
            <a:off x="3421242" y="833864"/>
            <a:ext cx="6843220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ko-KR" altLang="en-US" sz="2400" b="1" dirty="0" err="1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스미싱</a:t>
            </a:r>
            <a:r>
              <a:rPr lang="ko-KR" altLang="en-US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 피해 발생 시</a:t>
            </a:r>
            <a:endParaRPr lang="ko-KR" altLang="en-US" sz="2400" b="1" dirty="0">
              <a:solidFill>
                <a:srgbClr val="1B2040"/>
              </a:solidFill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</p:txBody>
      </p:sp>
      <p:pic>
        <p:nvPicPr>
          <p:cNvPr id="52" name="그림 5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70"/>
          <a:stretch/>
        </p:blipFill>
        <p:spPr>
          <a:xfrm>
            <a:off x="9900323" y="6361622"/>
            <a:ext cx="2120506" cy="353380"/>
          </a:xfrm>
          <a:prstGeom prst="rect">
            <a:avLst/>
          </a:prstGeom>
        </p:spPr>
      </p:pic>
      <p:sp>
        <p:nvSpPr>
          <p:cNvPr id="44" name="직사각형 43"/>
          <p:cNvSpPr/>
          <p:nvPr/>
        </p:nvSpPr>
        <p:spPr>
          <a:xfrm>
            <a:off x="0" y="2279404"/>
            <a:ext cx="72942" cy="378618"/>
          </a:xfrm>
          <a:prstGeom prst="rect">
            <a:avLst/>
          </a:prstGeom>
          <a:solidFill>
            <a:srgbClr val="7DD4E5"/>
          </a:solidFill>
          <a:ln>
            <a:solidFill>
              <a:srgbClr val="7DD4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1" name="그룹 30"/>
          <p:cNvGrpSpPr/>
          <p:nvPr/>
        </p:nvGrpSpPr>
        <p:grpSpPr>
          <a:xfrm>
            <a:off x="3790511" y="1948130"/>
            <a:ext cx="7402411" cy="3190540"/>
            <a:chOff x="1594222" y="2786350"/>
            <a:chExt cx="7168778" cy="1033463"/>
          </a:xfrm>
          <a:solidFill>
            <a:srgbClr val="1B2040">
              <a:alpha val="22000"/>
            </a:srgbClr>
          </a:solidFill>
        </p:grpSpPr>
        <p:sp>
          <p:nvSpPr>
            <p:cNvPr id="32" name="Rectangle 9"/>
            <p:cNvSpPr/>
            <p:nvPr/>
          </p:nvSpPr>
          <p:spPr bwMode="auto">
            <a:xfrm>
              <a:off x="1594222" y="2786350"/>
              <a:ext cx="7168778" cy="1033463"/>
            </a:xfrm>
            <a:prstGeom prst="rect">
              <a:avLst/>
            </a:prstGeom>
            <a:grpFill/>
            <a:ln w="3175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defTabSz="1128364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2000" kern="0" dirty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33" name="직사각형 32"/>
            <p:cNvSpPr/>
            <p:nvPr/>
          </p:nvSpPr>
          <p:spPr bwMode="auto">
            <a:xfrm>
              <a:off x="1872357" y="3168751"/>
              <a:ext cx="6639020" cy="276999"/>
            </a:xfrm>
            <a:prstGeom prst="rect">
              <a:avLst/>
            </a:prstGeom>
            <a:noFill/>
            <a:ln w="25400" algn="ctr">
              <a:noFill/>
              <a:round/>
              <a:headEnd/>
              <a:tailEnd/>
            </a:ln>
            <a:effectLst>
              <a:outerShdw sx="1000" sy="1000" algn="tl" rotWithShape="0">
                <a:prstClr val="black"/>
              </a:outerShdw>
            </a:effectLst>
            <a:scene3d>
              <a:camera prst="orthographicFront"/>
              <a:lightRig rig="threePt" dir="t"/>
            </a:scene3d>
          </p:spPr>
          <p:txBody>
            <a:bodyPr wrap="square" lIns="0" tIns="0" rIns="0" bIns="0" anchor="ctr">
              <a:spAutoFit/>
              <a:sp3d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4F81BD"/>
                </a:buClr>
                <a:buSzPct val="60000"/>
                <a:defRPr/>
              </a:pPr>
              <a:endParaRPr lang="ko-KR" altLang="en-US" b="1" spc="-150" dirty="0">
                <a:ea typeface="나눔스퀘어" panose="020B0600000101010101" pitchFamily="50" charset="-127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4071459" y="2145687"/>
            <a:ext cx="690134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>
                <a:solidFill>
                  <a:srgbClr val="FF0000"/>
                </a:solidFill>
              </a:rPr>
              <a:t>금융기관 </a:t>
            </a:r>
            <a:r>
              <a:rPr lang="ko-KR" altLang="en-US" b="1" dirty="0" err="1" smtClean="0">
                <a:solidFill>
                  <a:srgbClr val="FF0000"/>
                </a:solidFill>
              </a:rPr>
              <a:t>콜센터</a:t>
            </a:r>
            <a:r>
              <a:rPr lang="ko-KR" altLang="en-US" b="1" dirty="0" smtClean="0">
                <a:solidFill>
                  <a:srgbClr val="FF0000"/>
                </a:solidFill>
              </a:rPr>
              <a:t> 전화</a:t>
            </a:r>
            <a:endParaRPr lang="en-US" altLang="ko-KR" b="1" dirty="0" smtClean="0">
              <a:solidFill>
                <a:srgbClr val="FF0000"/>
              </a:solidFill>
            </a:endParaRPr>
          </a:p>
          <a:p>
            <a:r>
              <a:rPr lang="ko-KR" altLang="en-US" b="1" dirty="0" smtClean="0"/>
              <a:t>경찰서에서 발급받은 </a:t>
            </a:r>
            <a:r>
              <a:rPr lang="en-US" altLang="ko-KR" b="1" dirty="0" smtClean="0"/>
              <a:t>‘</a:t>
            </a:r>
            <a:r>
              <a:rPr lang="ko-KR" altLang="en-US" b="1" dirty="0" smtClean="0"/>
              <a:t>사건사고 사실 확인서</a:t>
            </a:r>
            <a:r>
              <a:rPr lang="en-US" altLang="ko-KR" b="1" dirty="0" smtClean="0"/>
              <a:t>’</a:t>
            </a:r>
            <a:r>
              <a:rPr lang="ko-KR" altLang="en-US" b="1" dirty="0" smtClean="0"/>
              <a:t>를 이동통신사</a:t>
            </a:r>
            <a:r>
              <a:rPr lang="en-US" altLang="ko-KR" b="1" dirty="0" smtClean="0"/>
              <a:t>, </a:t>
            </a:r>
            <a:r>
              <a:rPr lang="ko-KR" altLang="en-US" b="1" dirty="0" err="1" smtClean="0"/>
              <a:t>게임사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결제대행사 등 관련업자에게 제출</a:t>
            </a:r>
            <a:endParaRPr lang="en-US" altLang="ko-KR" b="1" dirty="0" smtClean="0"/>
          </a:p>
          <a:p>
            <a:endParaRPr lang="en-US" altLang="ko-K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>
                <a:solidFill>
                  <a:srgbClr val="FF0000"/>
                </a:solidFill>
              </a:rPr>
              <a:t>악성파일 삭제</a:t>
            </a:r>
            <a:endParaRPr lang="en-US" altLang="ko-KR" b="1" dirty="0" smtClean="0">
              <a:solidFill>
                <a:srgbClr val="FF0000"/>
              </a:solidFill>
            </a:endParaRPr>
          </a:p>
          <a:p>
            <a:r>
              <a:rPr lang="ko-KR" altLang="en-US" b="1" dirty="0" err="1" smtClean="0"/>
              <a:t>스마트폰내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‘</a:t>
            </a:r>
            <a:r>
              <a:rPr lang="ko-KR" altLang="en-US" b="1" dirty="0" smtClean="0"/>
              <a:t>다운로드</a:t>
            </a:r>
            <a:r>
              <a:rPr lang="en-US" altLang="ko-KR" b="1" dirty="0" smtClean="0"/>
              <a:t>‘</a:t>
            </a:r>
            <a:r>
              <a:rPr lang="ko-KR" altLang="en-US" b="1" dirty="0" err="1" smtClean="0"/>
              <a:t>앱</a:t>
            </a:r>
            <a:r>
              <a:rPr lang="ko-KR" altLang="en-US" b="1" dirty="0" smtClean="0"/>
              <a:t> 실행 문자를 클릭한 시점 이후 확장자명이 </a:t>
            </a:r>
            <a:r>
              <a:rPr lang="en-US" altLang="ko-KR" b="1" dirty="0" err="1" smtClean="0"/>
              <a:t>apk</a:t>
            </a:r>
            <a:r>
              <a:rPr lang="ko-KR" altLang="en-US" b="1" dirty="0" smtClean="0"/>
              <a:t>인 파일 저장 여부 확인 → 해당 </a:t>
            </a:r>
            <a:r>
              <a:rPr lang="en-US" altLang="ko-KR" b="1" dirty="0" err="1" smtClean="0"/>
              <a:t>apk</a:t>
            </a:r>
            <a:r>
              <a:rPr lang="ko-KR" altLang="en-US" b="1" dirty="0" smtClean="0"/>
              <a:t>파일 삭제</a:t>
            </a:r>
            <a:endParaRPr lang="en-US" altLang="ko-KR" b="1" dirty="0" smtClean="0"/>
          </a:p>
          <a:p>
            <a:endParaRPr lang="en-US" altLang="ko-K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>
                <a:solidFill>
                  <a:srgbClr val="FF0000"/>
                </a:solidFill>
              </a:rPr>
              <a:t>악성코드 삭제</a:t>
            </a:r>
            <a:endParaRPr lang="en-US" altLang="ko-KR" b="1" dirty="0" smtClean="0">
              <a:solidFill>
                <a:srgbClr val="FF0000"/>
              </a:solidFill>
            </a:endParaRPr>
          </a:p>
          <a:p>
            <a:r>
              <a:rPr lang="ko-KR" altLang="en-US" b="1" dirty="0" smtClean="0"/>
              <a:t>백신프로그램을 이용하여 치료하거나 피해 컴퓨터 포맷 조치</a:t>
            </a:r>
            <a:endParaRPr lang="en-US" altLang="ko-KR" b="1" dirty="0" smtClean="0"/>
          </a:p>
        </p:txBody>
      </p:sp>
      <p:grpSp>
        <p:nvGrpSpPr>
          <p:cNvPr id="35" name="그룹 34"/>
          <p:cNvGrpSpPr/>
          <p:nvPr/>
        </p:nvGrpSpPr>
        <p:grpSpPr>
          <a:xfrm>
            <a:off x="82817" y="2279498"/>
            <a:ext cx="2870284" cy="378618"/>
            <a:chOff x="2393319" y="2095717"/>
            <a:chExt cx="7332338" cy="547255"/>
          </a:xfrm>
          <a:solidFill>
            <a:srgbClr val="05060B"/>
          </a:solidFill>
        </p:grpSpPr>
        <p:sp>
          <p:nvSpPr>
            <p:cNvPr id="37" name="직사각형 36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03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금융사기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42669" y="1798004"/>
            <a:ext cx="26835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02 / </a:t>
            </a:r>
            <a:r>
              <a:rPr lang="ko-KR" altLang="en-US" sz="1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개인정보 보호</a:t>
            </a:r>
            <a:endParaRPr lang="ko-KR" altLang="en-US" sz="1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48" name="그룹 47"/>
          <p:cNvGrpSpPr/>
          <p:nvPr/>
        </p:nvGrpSpPr>
        <p:grpSpPr>
          <a:xfrm>
            <a:off x="72942" y="1765148"/>
            <a:ext cx="2870284" cy="378618"/>
            <a:chOff x="2393319" y="2095717"/>
            <a:chExt cx="7332338" cy="547255"/>
          </a:xfrm>
        </p:grpSpPr>
        <p:sp>
          <p:nvSpPr>
            <p:cNvPr id="49" name="직사각형 48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02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개인정보 보호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39" name="텍스트 개체 틀 2"/>
          <p:cNvSpPr txBox="1">
            <a:spLocks/>
          </p:cNvSpPr>
          <p:nvPr/>
        </p:nvSpPr>
        <p:spPr>
          <a:xfrm>
            <a:off x="3600939" y="1463941"/>
            <a:ext cx="6757712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ko-KR" alt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 Light" panose="020B0603020101020101" pitchFamily="50" charset="-127"/>
                <a:ea typeface="나눔바른고딕 Light" panose="020B0603020101020101"/>
              </a:rPr>
              <a:t>스미싱</a:t>
            </a:r>
            <a:r>
              <a:rPr lang="ko-KR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 Light" panose="020B0603020101020101" pitchFamily="50" charset="-127"/>
                <a:ea typeface="나눔바른고딕 Light" panose="020B0603020101020101"/>
              </a:rPr>
              <a:t> 피해 발생 시 대처요령</a:t>
            </a:r>
            <a:endParaRPr lang="ko-KR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나눔바른고딕 Light" panose="020B0603020101020101" pitchFamily="50" charset="-127"/>
              <a:ea typeface="나눔바른고딕 Light" panose="020B0603020101020101"/>
            </a:endParaRPr>
          </a:p>
        </p:txBody>
      </p:sp>
    </p:spTree>
    <p:extLst>
      <p:ext uri="{BB962C8B-B14F-4D97-AF65-F5344CB8AC3E}">
        <p14:creationId xmlns:p14="http://schemas.microsoft.com/office/powerpoint/2010/main" val="23024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/>
          <p:cNvSpPr/>
          <p:nvPr/>
        </p:nvSpPr>
        <p:spPr>
          <a:xfrm>
            <a:off x="3040249" y="669558"/>
            <a:ext cx="9148762" cy="6196263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3043238" cy="6858000"/>
          </a:xfrm>
          <a:prstGeom prst="rect">
            <a:avLst/>
          </a:prstGeom>
          <a:solidFill>
            <a:srgbClr val="1B204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grpSp>
        <p:nvGrpSpPr>
          <p:cNvPr id="3" name="그룹 2"/>
          <p:cNvGrpSpPr/>
          <p:nvPr/>
        </p:nvGrpSpPr>
        <p:grpSpPr>
          <a:xfrm>
            <a:off x="72942" y="1250798"/>
            <a:ext cx="2870284" cy="378618"/>
            <a:chOff x="2393319" y="2095717"/>
            <a:chExt cx="7332338" cy="547255"/>
          </a:xfrm>
          <a:noFill/>
        </p:grpSpPr>
        <p:sp>
          <p:nvSpPr>
            <p:cNvPr id="5" name="직사각형 4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01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헌법 등이 보장하는 소비자 권리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72942" y="2279498"/>
            <a:ext cx="2870284" cy="378618"/>
            <a:chOff x="2393319" y="2095717"/>
            <a:chExt cx="7332338" cy="547255"/>
          </a:xfrm>
        </p:grpSpPr>
        <p:sp>
          <p:nvSpPr>
            <p:cNvPr id="11" name="직사각형 10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03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금융사기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72942" y="2793848"/>
            <a:ext cx="2870284" cy="378618"/>
            <a:chOff x="2393319" y="2095717"/>
            <a:chExt cx="7332338" cy="547255"/>
          </a:xfrm>
        </p:grpSpPr>
        <p:sp>
          <p:nvSpPr>
            <p:cNvPr id="14" name="직사각형 13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04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건강기능식품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72942" y="3308198"/>
            <a:ext cx="2870284" cy="378618"/>
            <a:chOff x="2393319" y="2095717"/>
            <a:chExt cx="7332338" cy="547255"/>
          </a:xfrm>
        </p:grpSpPr>
        <p:sp>
          <p:nvSpPr>
            <p:cNvPr id="17" name="직사각형 16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05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상조서비스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72942" y="3822548"/>
            <a:ext cx="2870284" cy="378618"/>
            <a:chOff x="2393319" y="2095717"/>
            <a:chExt cx="7332338" cy="547255"/>
          </a:xfrm>
        </p:grpSpPr>
        <p:sp>
          <p:nvSpPr>
            <p:cNvPr id="20" name="직사각형 19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06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가정용 의료기기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72942" y="4336898"/>
            <a:ext cx="2870284" cy="378618"/>
            <a:chOff x="2393319" y="2095717"/>
            <a:chExt cx="7332338" cy="547255"/>
          </a:xfrm>
        </p:grpSpPr>
        <p:sp>
          <p:nvSpPr>
            <p:cNvPr id="23" name="직사각형 22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07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홍보관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13903"/>
            <a:ext cx="17177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2019 </a:t>
            </a:r>
            <a:r>
              <a:rPr lang="ko-KR" altLang="en-US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취약계층 소비자교육</a:t>
            </a:r>
            <a:endParaRPr lang="ko-KR" altLang="en-US" b="1" dirty="0">
              <a:solidFill>
                <a:schemeClr val="bg2"/>
              </a:solidFill>
              <a:ea typeface="돋움" panose="020B0600000101010101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88370" y="86095"/>
            <a:ext cx="72791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00" b="1" dirty="0" smtClean="0">
                <a:solidFill>
                  <a:schemeClr val="bg1">
                    <a:lumMod val="50000"/>
                  </a:schemeClr>
                </a:solidFill>
              </a:rPr>
              <a:t>3.1. </a:t>
            </a:r>
            <a:r>
              <a:rPr lang="ko-KR" altLang="en-US" sz="2600" b="1" dirty="0" smtClean="0">
                <a:solidFill>
                  <a:schemeClr val="bg1">
                    <a:lumMod val="50000"/>
                  </a:schemeClr>
                </a:solidFill>
              </a:rPr>
              <a:t>금융사기</a:t>
            </a:r>
            <a:endParaRPr lang="ko-KR" altLang="en-US" sz="2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텍스트 개체 틀 2"/>
          <p:cNvSpPr txBox="1">
            <a:spLocks/>
          </p:cNvSpPr>
          <p:nvPr/>
        </p:nvSpPr>
        <p:spPr>
          <a:xfrm>
            <a:off x="3421242" y="833864"/>
            <a:ext cx="6843220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ko-KR" altLang="en-US" sz="2400" b="1" dirty="0" err="1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스미싱</a:t>
            </a:r>
            <a:r>
              <a:rPr lang="ko-KR" altLang="en-US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 이것만은 꼭 알아두세요</a:t>
            </a:r>
            <a:r>
              <a:rPr lang="en-US" altLang="ko-KR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!</a:t>
            </a:r>
            <a:endParaRPr lang="ko-KR" altLang="en-US" sz="2400" b="1" dirty="0">
              <a:solidFill>
                <a:srgbClr val="1B2040"/>
              </a:solidFill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</p:txBody>
      </p:sp>
      <p:pic>
        <p:nvPicPr>
          <p:cNvPr id="52" name="그림 5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70"/>
          <a:stretch/>
        </p:blipFill>
        <p:spPr>
          <a:xfrm>
            <a:off x="9900323" y="6361622"/>
            <a:ext cx="2120506" cy="353380"/>
          </a:xfrm>
          <a:prstGeom prst="rect">
            <a:avLst/>
          </a:prstGeom>
        </p:spPr>
      </p:pic>
      <p:sp>
        <p:nvSpPr>
          <p:cNvPr id="44" name="직사각형 43"/>
          <p:cNvSpPr/>
          <p:nvPr/>
        </p:nvSpPr>
        <p:spPr>
          <a:xfrm>
            <a:off x="0" y="2279404"/>
            <a:ext cx="72942" cy="378618"/>
          </a:xfrm>
          <a:prstGeom prst="rect">
            <a:avLst/>
          </a:prstGeom>
          <a:solidFill>
            <a:srgbClr val="7DD4E5"/>
          </a:solidFill>
          <a:ln>
            <a:solidFill>
              <a:srgbClr val="7DD4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1" name="그룹 30"/>
          <p:cNvGrpSpPr/>
          <p:nvPr/>
        </p:nvGrpSpPr>
        <p:grpSpPr>
          <a:xfrm>
            <a:off x="3790511" y="1896614"/>
            <a:ext cx="7402411" cy="4444874"/>
            <a:chOff x="1594222" y="2786350"/>
            <a:chExt cx="7168778" cy="1033463"/>
          </a:xfrm>
          <a:solidFill>
            <a:srgbClr val="1B2040">
              <a:alpha val="22000"/>
            </a:srgbClr>
          </a:solidFill>
        </p:grpSpPr>
        <p:sp>
          <p:nvSpPr>
            <p:cNvPr id="32" name="Rectangle 9"/>
            <p:cNvSpPr/>
            <p:nvPr/>
          </p:nvSpPr>
          <p:spPr bwMode="auto">
            <a:xfrm>
              <a:off x="1594222" y="2786350"/>
              <a:ext cx="7168778" cy="1033463"/>
            </a:xfrm>
            <a:prstGeom prst="rect">
              <a:avLst/>
            </a:prstGeom>
            <a:grpFill/>
            <a:ln w="3175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defTabSz="1128364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2000" kern="0" dirty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33" name="직사각형 32"/>
            <p:cNvSpPr/>
            <p:nvPr/>
          </p:nvSpPr>
          <p:spPr bwMode="auto">
            <a:xfrm>
              <a:off x="1872357" y="3168751"/>
              <a:ext cx="6639020" cy="276999"/>
            </a:xfrm>
            <a:prstGeom prst="rect">
              <a:avLst/>
            </a:prstGeom>
            <a:noFill/>
            <a:ln w="25400" algn="ctr">
              <a:noFill/>
              <a:round/>
              <a:headEnd/>
              <a:tailEnd/>
            </a:ln>
            <a:effectLst>
              <a:outerShdw sx="1000" sy="1000" algn="tl" rotWithShape="0">
                <a:prstClr val="black"/>
              </a:outerShdw>
            </a:effectLst>
            <a:scene3d>
              <a:camera prst="orthographicFront"/>
              <a:lightRig rig="threePt" dir="t"/>
            </a:scene3d>
          </p:spPr>
          <p:txBody>
            <a:bodyPr wrap="square" lIns="0" tIns="0" rIns="0" bIns="0" anchor="ctr">
              <a:spAutoFit/>
              <a:sp3d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4F81BD"/>
                </a:buClr>
                <a:buSzPct val="60000"/>
                <a:defRPr/>
              </a:pPr>
              <a:endParaRPr lang="ko-KR" altLang="en-US" b="1" spc="-150" dirty="0">
                <a:ea typeface="나눔스퀘어" panose="020B0600000101010101" pitchFamily="50" charset="-127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4071459" y="2094171"/>
            <a:ext cx="690134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출처가 확인되지 않은 문자메시지의 인터넷 주소를 클릭하지 마세요</a:t>
            </a:r>
            <a:r>
              <a:rPr lang="en-US" altLang="ko-KR" b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미확인 </a:t>
            </a:r>
            <a:r>
              <a:rPr lang="ko-KR" altLang="en-US" b="1" dirty="0" err="1" smtClean="0"/>
              <a:t>앱이</a:t>
            </a:r>
            <a:r>
              <a:rPr lang="ko-KR" altLang="en-US" b="1" dirty="0" smtClean="0"/>
              <a:t> 함부로 설치되지 않도록 </a:t>
            </a:r>
            <a:r>
              <a:rPr lang="ko-KR" altLang="en-US" b="1" dirty="0" err="1" smtClean="0"/>
              <a:t>스마트폰의</a:t>
            </a:r>
            <a:r>
              <a:rPr lang="ko-KR" altLang="en-US" b="1" dirty="0" smtClean="0"/>
              <a:t> 보안설정을 강화하세요</a:t>
            </a:r>
            <a:r>
              <a:rPr lang="en-US" altLang="ko-KR" b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이동통신사 고객센터에 전화하거나 이동통신사 인터넷 홈페이지를 이용하여 소액결제를 원천적으로 차단하거나 결제금액을 제한하세요</a:t>
            </a:r>
            <a:r>
              <a:rPr lang="en-US" altLang="ko-KR" b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err="1" smtClean="0"/>
              <a:t>스마트폰용</a:t>
            </a:r>
            <a:r>
              <a:rPr lang="ko-KR" altLang="en-US" b="1" dirty="0" smtClean="0"/>
              <a:t> 백신프로그램을 설치하고 주기적으로 업데이트하세요</a:t>
            </a:r>
            <a:r>
              <a:rPr lang="en-US" altLang="ko-KR" b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보안강화</a:t>
            </a:r>
            <a:r>
              <a:rPr lang="en-US" altLang="ko-KR" b="1" dirty="0" smtClean="0"/>
              <a:t>·</a:t>
            </a:r>
            <a:r>
              <a:rPr lang="ko-KR" altLang="en-US" b="1" dirty="0" smtClean="0"/>
              <a:t>업데이트 명목으로 금융정보를 요구하는 경우 절대 입력하지 마세요</a:t>
            </a:r>
            <a:r>
              <a:rPr lang="en-US" altLang="ko-KR" b="1" dirty="0" smtClean="0"/>
              <a:t>.</a:t>
            </a:r>
          </a:p>
        </p:txBody>
      </p:sp>
      <p:grpSp>
        <p:nvGrpSpPr>
          <p:cNvPr id="35" name="그룹 34"/>
          <p:cNvGrpSpPr/>
          <p:nvPr/>
        </p:nvGrpSpPr>
        <p:grpSpPr>
          <a:xfrm>
            <a:off x="82817" y="2279498"/>
            <a:ext cx="2870284" cy="378618"/>
            <a:chOff x="2393319" y="2095717"/>
            <a:chExt cx="7332338" cy="547255"/>
          </a:xfrm>
          <a:solidFill>
            <a:srgbClr val="05060B"/>
          </a:solidFill>
        </p:grpSpPr>
        <p:sp>
          <p:nvSpPr>
            <p:cNvPr id="37" name="직사각형 36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03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금융사기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42669" y="1798004"/>
            <a:ext cx="26835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02 / </a:t>
            </a:r>
            <a:r>
              <a:rPr lang="ko-KR" altLang="en-US" sz="1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개인정보 보호</a:t>
            </a:r>
            <a:endParaRPr lang="ko-KR" altLang="en-US" sz="1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48" name="그룹 47"/>
          <p:cNvGrpSpPr/>
          <p:nvPr/>
        </p:nvGrpSpPr>
        <p:grpSpPr>
          <a:xfrm>
            <a:off x="72942" y="1765148"/>
            <a:ext cx="2870284" cy="378618"/>
            <a:chOff x="2393319" y="2095717"/>
            <a:chExt cx="7332338" cy="547255"/>
          </a:xfrm>
        </p:grpSpPr>
        <p:sp>
          <p:nvSpPr>
            <p:cNvPr id="49" name="직사각형 48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02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개인정보 보호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001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/>
          <p:cNvSpPr/>
          <p:nvPr/>
        </p:nvSpPr>
        <p:spPr>
          <a:xfrm>
            <a:off x="3040249" y="669558"/>
            <a:ext cx="9148762" cy="6196263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3043238" cy="6858000"/>
          </a:xfrm>
          <a:prstGeom prst="rect">
            <a:avLst/>
          </a:prstGeom>
          <a:solidFill>
            <a:srgbClr val="1B204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grpSp>
        <p:nvGrpSpPr>
          <p:cNvPr id="3" name="그룹 2"/>
          <p:cNvGrpSpPr/>
          <p:nvPr/>
        </p:nvGrpSpPr>
        <p:grpSpPr>
          <a:xfrm>
            <a:off x="72942" y="1250798"/>
            <a:ext cx="2870284" cy="378618"/>
            <a:chOff x="2393319" y="2095717"/>
            <a:chExt cx="7332338" cy="547255"/>
          </a:xfrm>
          <a:noFill/>
        </p:grpSpPr>
        <p:sp>
          <p:nvSpPr>
            <p:cNvPr id="5" name="직사각형 4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01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헌법 등이 보장하는 소비자 권리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72942" y="2279498"/>
            <a:ext cx="2870284" cy="378618"/>
            <a:chOff x="2393319" y="2095717"/>
            <a:chExt cx="7332338" cy="547255"/>
          </a:xfrm>
        </p:grpSpPr>
        <p:sp>
          <p:nvSpPr>
            <p:cNvPr id="11" name="직사각형 10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03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금융사기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72942" y="2793848"/>
            <a:ext cx="2870284" cy="378618"/>
            <a:chOff x="2393319" y="2095717"/>
            <a:chExt cx="7332338" cy="547255"/>
          </a:xfrm>
        </p:grpSpPr>
        <p:sp>
          <p:nvSpPr>
            <p:cNvPr id="14" name="직사각형 13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04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건강기능식품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72942" y="3308198"/>
            <a:ext cx="2870284" cy="378618"/>
            <a:chOff x="2393319" y="2095717"/>
            <a:chExt cx="7332338" cy="547255"/>
          </a:xfrm>
        </p:grpSpPr>
        <p:sp>
          <p:nvSpPr>
            <p:cNvPr id="17" name="직사각형 16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05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상조서비스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72942" y="3822548"/>
            <a:ext cx="2870284" cy="378618"/>
            <a:chOff x="2393319" y="2095717"/>
            <a:chExt cx="7332338" cy="547255"/>
          </a:xfrm>
        </p:grpSpPr>
        <p:sp>
          <p:nvSpPr>
            <p:cNvPr id="20" name="직사각형 19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06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가정용 의료기기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72942" y="4336898"/>
            <a:ext cx="2870284" cy="378618"/>
            <a:chOff x="2393319" y="2095717"/>
            <a:chExt cx="7332338" cy="547255"/>
          </a:xfrm>
        </p:grpSpPr>
        <p:sp>
          <p:nvSpPr>
            <p:cNvPr id="23" name="직사각형 22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07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홍보관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13903"/>
            <a:ext cx="17177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2019 </a:t>
            </a:r>
            <a:r>
              <a:rPr lang="ko-KR" altLang="en-US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취약계층 소비자교육</a:t>
            </a:r>
            <a:endParaRPr lang="ko-KR" altLang="en-US" b="1" dirty="0">
              <a:solidFill>
                <a:schemeClr val="bg2"/>
              </a:solidFill>
              <a:ea typeface="돋움" panose="020B0600000101010101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88370" y="86095"/>
            <a:ext cx="72791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00" b="1" dirty="0" smtClean="0">
                <a:solidFill>
                  <a:schemeClr val="bg1">
                    <a:lumMod val="50000"/>
                  </a:schemeClr>
                </a:solidFill>
              </a:rPr>
              <a:t>3.1. </a:t>
            </a:r>
            <a:r>
              <a:rPr lang="ko-KR" altLang="en-US" sz="2600" b="1" dirty="0" smtClean="0">
                <a:solidFill>
                  <a:schemeClr val="bg1">
                    <a:lumMod val="50000"/>
                  </a:schemeClr>
                </a:solidFill>
              </a:rPr>
              <a:t>금융사기</a:t>
            </a:r>
            <a:endParaRPr lang="ko-KR" altLang="en-US" sz="2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텍스트 개체 틀 2"/>
          <p:cNvSpPr txBox="1">
            <a:spLocks/>
          </p:cNvSpPr>
          <p:nvPr/>
        </p:nvSpPr>
        <p:spPr>
          <a:xfrm>
            <a:off x="3421242" y="833864"/>
            <a:ext cx="6843220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ko-KR" altLang="en-US" sz="2400" b="1" dirty="0" err="1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파밍이란</a:t>
            </a:r>
            <a:r>
              <a:rPr lang="en-US" altLang="ko-KR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(</a:t>
            </a:r>
            <a:r>
              <a:rPr lang="ko-KR" altLang="en-US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전자금융사기</a:t>
            </a:r>
            <a:r>
              <a:rPr lang="en-US" altLang="ko-KR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)</a:t>
            </a:r>
            <a:r>
              <a:rPr lang="ko-KR" altLang="en-US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 </a:t>
            </a:r>
            <a:endParaRPr lang="ko-KR" altLang="en-US" sz="2400" b="1" dirty="0">
              <a:solidFill>
                <a:srgbClr val="1B2040"/>
              </a:solidFill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</p:txBody>
      </p:sp>
      <p:pic>
        <p:nvPicPr>
          <p:cNvPr id="52" name="그림 5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70"/>
          <a:stretch/>
        </p:blipFill>
        <p:spPr>
          <a:xfrm>
            <a:off x="9900323" y="6361622"/>
            <a:ext cx="2120506" cy="353380"/>
          </a:xfrm>
          <a:prstGeom prst="rect">
            <a:avLst/>
          </a:prstGeom>
        </p:spPr>
      </p:pic>
      <p:sp>
        <p:nvSpPr>
          <p:cNvPr id="44" name="직사각형 43"/>
          <p:cNvSpPr/>
          <p:nvPr/>
        </p:nvSpPr>
        <p:spPr>
          <a:xfrm>
            <a:off x="0" y="2279404"/>
            <a:ext cx="72942" cy="378618"/>
          </a:xfrm>
          <a:prstGeom prst="rect">
            <a:avLst/>
          </a:prstGeom>
          <a:solidFill>
            <a:srgbClr val="7DD4E5"/>
          </a:solidFill>
          <a:ln>
            <a:solidFill>
              <a:srgbClr val="7DD4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1" name="그룹 30"/>
          <p:cNvGrpSpPr/>
          <p:nvPr/>
        </p:nvGrpSpPr>
        <p:grpSpPr>
          <a:xfrm>
            <a:off x="3790511" y="1948131"/>
            <a:ext cx="7402411" cy="1529166"/>
            <a:chOff x="1594222" y="2786350"/>
            <a:chExt cx="7168778" cy="1033463"/>
          </a:xfrm>
          <a:solidFill>
            <a:srgbClr val="1B2040">
              <a:alpha val="22000"/>
            </a:srgbClr>
          </a:solidFill>
        </p:grpSpPr>
        <p:sp>
          <p:nvSpPr>
            <p:cNvPr id="32" name="Rectangle 9"/>
            <p:cNvSpPr/>
            <p:nvPr/>
          </p:nvSpPr>
          <p:spPr bwMode="auto">
            <a:xfrm>
              <a:off x="1594222" y="2786350"/>
              <a:ext cx="7168778" cy="1033463"/>
            </a:xfrm>
            <a:prstGeom prst="rect">
              <a:avLst/>
            </a:prstGeom>
            <a:grpFill/>
            <a:ln w="3175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defTabSz="1128364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2000" kern="0" dirty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33" name="직사각형 32"/>
            <p:cNvSpPr/>
            <p:nvPr/>
          </p:nvSpPr>
          <p:spPr bwMode="auto">
            <a:xfrm>
              <a:off x="1872357" y="3168751"/>
              <a:ext cx="6639020" cy="276999"/>
            </a:xfrm>
            <a:prstGeom prst="rect">
              <a:avLst/>
            </a:prstGeom>
            <a:noFill/>
            <a:ln w="25400" algn="ctr">
              <a:noFill/>
              <a:round/>
              <a:headEnd/>
              <a:tailEnd/>
            </a:ln>
            <a:effectLst>
              <a:outerShdw sx="1000" sy="1000" algn="tl" rotWithShape="0">
                <a:prstClr val="black"/>
              </a:outerShdw>
            </a:effectLst>
            <a:scene3d>
              <a:camera prst="orthographicFront"/>
              <a:lightRig rig="threePt" dir="t"/>
            </a:scene3d>
          </p:spPr>
          <p:txBody>
            <a:bodyPr wrap="square" lIns="0" tIns="0" rIns="0" bIns="0" anchor="ctr">
              <a:spAutoFit/>
              <a:sp3d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4F81BD"/>
                </a:buClr>
                <a:buSzPct val="60000"/>
                <a:defRPr/>
              </a:pPr>
              <a:endParaRPr lang="ko-KR" altLang="en-US" b="1" spc="-150" dirty="0">
                <a:ea typeface="나눔스퀘어" panose="020B0600000101010101" pitchFamily="50" charset="-127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4071459" y="2145687"/>
            <a:ext cx="70172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피해자 </a:t>
            </a:r>
            <a:r>
              <a:rPr lang="en-US" altLang="ko-KR" b="1" dirty="0" smtClean="0"/>
              <a:t>PC</a:t>
            </a:r>
            <a:r>
              <a:rPr lang="ko-KR" altLang="en-US" b="1" dirty="0" smtClean="0"/>
              <a:t>메모리에 상주한 악성코드로 인하여 정상 은행사이트에서 보안카드번호 앞</a:t>
            </a:r>
            <a:r>
              <a:rPr lang="en-US" altLang="ko-KR" b="1" dirty="0" smtClean="0"/>
              <a:t>·</a:t>
            </a:r>
            <a:r>
              <a:rPr lang="ko-KR" altLang="en-US" b="1" dirty="0" smtClean="0"/>
              <a:t>뒤 </a:t>
            </a:r>
            <a:r>
              <a:rPr lang="en-US" altLang="ko-KR" b="1" dirty="0" smtClean="0"/>
              <a:t>2</a:t>
            </a:r>
            <a:r>
              <a:rPr lang="ko-KR" altLang="en-US" b="1" dirty="0" smtClean="0"/>
              <a:t>자리만 입력해도 예금인출을 가능하게 하여 부당 인출을 하거나 악성코드에 감염된 사용자</a:t>
            </a:r>
            <a:r>
              <a:rPr lang="en-US" altLang="ko-KR" b="1" dirty="0" smtClean="0"/>
              <a:t>PC</a:t>
            </a:r>
            <a:r>
              <a:rPr lang="ko-KR" altLang="en-US" b="1" dirty="0" smtClean="0"/>
              <a:t>를 조작하여 금융정보를 빼내는 수법</a:t>
            </a:r>
            <a:endParaRPr lang="en-US" altLang="ko-KR" b="1" dirty="0" smtClean="0"/>
          </a:p>
        </p:txBody>
      </p:sp>
      <p:grpSp>
        <p:nvGrpSpPr>
          <p:cNvPr id="35" name="그룹 34"/>
          <p:cNvGrpSpPr/>
          <p:nvPr/>
        </p:nvGrpSpPr>
        <p:grpSpPr>
          <a:xfrm>
            <a:off x="82817" y="2279498"/>
            <a:ext cx="2870284" cy="378618"/>
            <a:chOff x="2393319" y="2095717"/>
            <a:chExt cx="7332338" cy="547255"/>
          </a:xfrm>
          <a:solidFill>
            <a:srgbClr val="05060B"/>
          </a:solidFill>
        </p:grpSpPr>
        <p:sp>
          <p:nvSpPr>
            <p:cNvPr id="37" name="직사각형 36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03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금융사기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42669" y="1798004"/>
            <a:ext cx="26835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02 / </a:t>
            </a:r>
            <a:r>
              <a:rPr lang="ko-KR" altLang="en-US" sz="1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개인정보 보호</a:t>
            </a:r>
            <a:endParaRPr lang="ko-KR" altLang="en-US" sz="1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48" name="그룹 47"/>
          <p:cNvGrpSpPr/>
          <p:nvPr/>
        </p:nvGrpSpPr>
        <p:grpSpPr>
          <a:xfrm>
            <a:off x="72942" y="1765148"/>
            <a:ext cx="2870284" cy="378618"/>
            <a:chOff x="2393319" y="2095717"/>
            <a:chExt cx="7332338" cy="547255"/>
          </a:xfrm>
        </p:grpSpPr>
        <p:sp>
          <p:nvSpPr>
            <p:cNvPr id="49" name="직사각형 48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02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개인정보 보호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739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/>
          <p:cNvSpPr/>
          <p:nvPr/>
        </p:nvSpPr>
        <p:spPr>
          <a:xfrm>
            <a:off x="3040249" y="669558"/>
            <a:ext cx="9148762" cy="6196263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3043238" cy="6858000"/>
          </a:xfrm>
          <a:prstGeom prst="rect">
            <a:avLst/>
          </a:prstGeom>
          <a:solidFill>
            <a:srgbClr val="1B204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grpSp>
        <p:nvGrpSpPr>
          <p:cNvPr id="3" name="그룹 2"/>
          <p:cNvGrpSpPr/>
          <p:nvPr/>
        </p:nvGrpSpPr>
        <p:grpSpPr>
          <a:xfrm>
            <a:off x="72942" y="1250798"/>
            <a:ext cx="2870284" cy="378618"/>
            <a:chOff x="2393319" y="2095717"/>
            <a:chExt cx="7332338" cy="547255"/>
          </a:xfrm>
          <a:noFill/>
        </p:grpSpPr>
        <p:sp>
          <p:nvSpPr>
            <p:cNvPr id="5" name="직사각형 4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01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헌법 등이 보장하는 소비자 권리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72942" y="2279498"/>
            <a:ext cx="2870284" cy="378618"/>
            <a:chOff x="2393319" y="2095717"/>
            <a:chExt cx="7332338" cy="547255"/>
          </a:xfrm>
        </p:grpSpPr>
        <p:sp>
          <p:nvSpPr>
            <p:cNvPr id="11" name="직사각형 10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03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금융사기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72942" y="2793848"/>
            <a:ext cx="2870284" cy="378618"/>
            <a:chOff x="2393319" y="2095717"/>
            <a:chExt cx="7332338" cy="547255"/>
          </a:xfrm>
        </p:grpSpPr>
        <p:sp>
          <p:nvSpPr>
            <p:cNvPr id="14" name="직사각형 13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04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건강기능식품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72942" y="3308198"/>
            <a:ext cx="2870284" cy="378618"/>
            <a:chOff x="2393319" y="2095717"/>
            <a:chExt cx="7332338" cy="547255"/>
          </a:xfrm>
        </p:grpSpPr>
        <p:sp>
          <p:nvSpPr>
            <p:cNvPr id="17" name="직사각형 16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05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상조서비스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72942" y="3822548"/>
            <a:ext cx="2870284" cy="378618"/>
            <a:chOff x="2393319" y="2095717"/>
            <a:chExt cx="7332338" cy="547255"/>
          </a:xfrm>
        </p:grpSpPr>
        <p:sp>
          <p:nvSpPr>
            <p:cNvPr id="20" name="직사각형 19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06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가정용 의료기기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72942" y="4336898"/>
            <a:ext cx="2870284" cy="378618"/>
            <a:chOff x="2393319" y="2095717"/>
            <a:chExt cx="7332338" cy="547255"/>
          </a:xfrm>
        </p:grpSpPr>
        <p:sp>
          <p:nvSpPr>
            <p:cNvPr id="23" name="직사각형 22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07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홍보관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13903"/>
            <a:ext cx="17177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2019 </a:t>
            </a:r>
            <a:r>
              <a:rPr lang="ko-KR" altLang="en-US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취약계층 소비자교육</a:t>
            </a:r>
            <a:endParaRPr lang="ko-KR" altLang="en-US" b="1" dirty="0">
              <a:solidFill>
                <a:schemeClr val="bg2"/>
              </a:solidFill>
              <a:ea typeface="돋움" panose="020B0600000101010101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88370" y="86095"/>
            <a:ext cx="72791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00" b="1" dirty="0" smtClean="0">
                <a:solidFill>
                  <a:schemeClr val="bg1">
                    <a:lumMod val="50000"/>
                  </a:schemeClr>
                </a:solidFill>
              </a:rPr>
              <a:t>3.1. </a:t>
            </a:r>
            <a:r>
              <a:rPr lang="ko-KR" altLang="en-US" sz="2600" b="1" dirty="0" smtClean="0">
                <a:solidFill>
                  <a:schemeClr val="bg1">
                    <a:lumMod val="50000"/>
                  </a:schemeClr>
                </a:solidFill>
              </a:rPr>
              <a:t>금융사기</a:t>
            </a:r>
            <a:endParaRPr lang="ko-KR" altLang="en-US" sz="2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텍스트 개체 틀 2"/>
          <p:cNvSpPr txBox="1">
            <a:spLocks/>
          </p:cNvSpPr>
          <p:nvPr/>
        </p:nvSpPr>
        <p:spPr>
          <a:xfrm>
            <a:off x="3421242" y="833864"/>
            <a:ext cx="6843220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ko-KR" altLang="en-US" sz="2400" b="1" dirty="0" err="1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파밍</a:t>
            </a:r>
            <a:r>
              <a:rPr lang="ko-KR" altLang="en-US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 사례</a:t>
            </a:r>
            <a:endParaRPr lang="ko-KR" altLang="en-US" sz="2400" b="1" dirty="0">
              <a:solidFill>
                <a:srgbClr val="1B2040"/>
              </a:solidFill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</p:txBody>
      </p:sp>
      <p:pic>
        <p:nvPicPr>
          <p:cNvPr id="52" name="그림 5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70"/>
          <a:stretch/>
        </p:blipFill>
        <p:spPr>
          <a:xfrm>
            <a:off x="9900323" y="6361622"/>
            <a:ext cx="2120506" cy="353380"/>
          </a:xfrm>
          <a:prstGeom prst="rect">
            <a:avLst/>
          </a:prstGeom>
        </p:spPr>
      </p:pic>
      <p:sp>
        <p:nvSpPr>
          <p:cNvPr id="44" name="직사각형 43"/>
          <p:cNvSpPr/>
          <p:nvPr/>
        </p:nvSpPr>
        <p:spPr>
          <a:xfrm>
            <a:off x="0" y="2279404"/>
            <a:ext cx="72942" cy="378618"/>
          </a:xfrm>
          <a:prstGeom prst="rect">
            <a:avLst/>
          </a:prstGeom>
          <a:solidFill>
            <a:srgbClr val="7DD4E5"/>
          </a:solidFill>
          <a:ln>
            <a:solidFill>
              <a:srgbClr val="7DD4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1" name="그룹 30"/>
          <p:cNvGrpSpPr/>
          <p:nvPr/>
        </p:nvGrpSpPr>
        <p:grpSpPr>
          <a:xfrm>
            <a:off x="3790511" y="1948130"/>
            <a:ext cx="7402411" cy="1490529"/>
            <a:chOff x="1594222" y="2786350"/>
            <a:chExt cx="7168778" cy="1033463"/>
          </a:xfrm>
          <a:solidFill>
            <a:srgbClr val="1B2040">
              <a:alpha val="22000"/>
            </a:srgbClr>
          </a:solidFill>
        </p:grpSpPr>
        <p:sp>
          <p:nvSpPr>
            <p:cNvPr id="32" name="Rectangle 9"/>
            <p:cNvSpPr/>
            <p:nvPr/>
          </p:nvSpPr>
          <p:spPr bwMode="auto">
            <a:xfrm>
              <a:off x="1594222" y="2786350"/>
              <a:ext cx="7168778" cy="1033463"/>
            </a:xfrm>
            <a:prstGeom prst="rect">
              <a:avLst/>
            </a:prstGeom>
            <a:grpFill/>
            <a:ln w="3175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defTabSz="1128364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2000" kern="0" dirty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33" name="직사각형 32"/>
            <p:cNvSpPr/>
            <p:nvPr/>
          </p:nvSpPr>
          <p:spPr bwMode="auto">
            <a:xfrm>
              <a:off x="1872357" y="3168751"/>
              <a:ext cx="6639020" cy="276999"/>
            </a:xfrm>
            <a:prstGeom prst="rect">
              <a:avLst/>
            </a:prstGeom>
            <a:noFill/>
            <a:ln w="25400" algn="ctr">
              <a:noFill/>
              <a:round/>
              <a:headEnd/>
              <a:tailEnd/>
            </a:ln>
            <a:effectLst>
              <a:outerShdw sx="1000" sy="1000" algn="tl" rotWithShape="0">
                <a:prstClr val="black"/>
              </a:outerShdw>
            </a:effectLst>
            <a:scene3d>
              <a:camera prst="orthographicFront"/>
              <a:lightRig rig="threePt" dir="t"/>
            </a:scene3d>
          </p:spPr>
          <p:txBody>
            <a:bodyPr wrap="square" lIns="0" tIns="0" rIns="0" bIns="0" anchor="ctr">
              <a:spAutoFit/>
              <a:sp3d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4F81BD"/>
                </a:buClr>
                <a:buSzPct val="60000"/>
                <a:defRPr/>
              </a:pPr>
              <a:endParaRPr lang="ko-KR" altLang="en-US" b="1" spc="-150" dirty="0">
                <a:ea typeface="나눔스퀘어" panose="020B0600000101010101" pitchFamily="50" charset="-127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4071459" y="2145687"/>
            <a:ext cx="69013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피해자 </a:t>
            </a:r>
            <a:r>
              <a:rPr lang="en-US" altLang="ko-KR" b="1" dirty="0" smtClean="0"/>
              <a:t>PC</a:t>
            </a:r>
            <a:r>
              <a:rPr lang="ko-KR" altLang="en-US" b="1" dirty="0" smtClean="0"/>
              <a:t>악성코드 감염 → 정상적인 인터넷 </a:t>
            </a:r>
            <a:r>
              <a:rPr lang="ko-KR" altLang="en-US" b="1" dirty="0" err="1" smtClean="0"/>
              <a:t>뱅킹</a:t>
            </a:r>
            <a:r>
              <a:rPr lang="ko-KR" altLang="en-US" b="1" dirty="0" smtClean="0"/>
              <a:t> 절차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보안카드 앞</a:t>
            </a:r>
            <a:r>
              <a:rPr lang="en-US" altLang="ko-KR" b="1" dirty="0" smtClean="0"/>
              <a:t>·</a:t>
            </a:r>
            <a:r>
              <a:rPr lang="ko-KR" altLang="en-US" b="1" dirty="0" smtClean="0"/>
              <a:t>뒤 </a:t>
            </a:r>
            <a:r>
              <a:rPr lang="en-US" altLang="ko-KR" b="1" dirty="0" smtClean="0"/>
              <a:t>2</a:t>
            </a:r>
            <a:r>
              <a:rPr lang="ko-KR" altLang="en-US" b="1" dirty="0" smtClean="0"/>
              <a:t>자리</a:t>
            </a:r>
            <a:r>
              <a:rPr lang="en-US" altLang="ko-KR" b="1" dirty="0" smtClean="0"/>
              <a:t>) </a:t>
            </a:r>
            <a:r>
              <a:rPr lang="ko-KR" altLang="en-US" b="1" dirty="0" smtClean="0"/>
              <a:t>이행 후 이체 클릭 → 오류 발생 반복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이체정보 </a:t>
            </a:r>
            <a:r>
              <a:rPr lang="ko-KR" altLang="en-US" b="1" dirty="0" err="1" smtClean="0"/>
              <a:t>미전송</a:t>
            </a:r>
            <a:r>
              <a:rPr lang="en-US" altLang="ko-KR" b="1" dirty="0" smtClean="0"/>
              <a:t>) </a:t>
            </a:r>
            <a:r>
              <a:rPr lang="ko-KR" altLang="en-US" b="1" dirty="0" smtClean="0"/>
              <a:t>→ 일정시간 경과 후 범죄자가 동일한 보안카드 입력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범행계좌로 이체 </a:t>
            </a:r>
            <a:endParaRPr lang="en-US" altLang="ko-KR" b="1" dirty="0" smtClean="0"/>
          </a:p>
        </p:txBody>
      </p:sp>
      <p:grpSp>
        <p:nvGrpSpPr>
          <p:cNvPr id="35" name="그룹 34"/>
          <p:cNvGrpSpPr/>
          <p:nvPr/>
        </p:nvGrpSpPr>
        <p:grpSpPr>
          <a:xfrm>
            <a:off x="82817" y="2279498"/>
            <a:ext cx="2870284" cy="378618"/>
            <a:chOff x="2393319" y="2095717"/>
            <a:chExt cx="7332338" cy="547255"/>
          </a:xfrm>
          <a:solidFill>
            <a:srgbClr val="05060B"/>
          </a:solidFill>
        </p:grpSpPr>
        <p:sp>
          <p:nvSpPr>
            <p:cNvPr id="37" name="직사각형 36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03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금융사기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42669" y="1798004"/>
            <a:ext cx="26835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02 / </a:t>
            </a:r>
            <a:r>
              <a:rPr lang="ko-KR" altLang="en-US" sz="1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개인정보 보호</a:t>
            </a:r>
            <a:endParaRPr lang="ko-KR" altLang="en-US" sz="1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48" name="그룹 47"/>
          <p:cNvGrpSpPr/>
          <p:nvPr/>
        </p:nvGrpSpPr>
        <p:grpSpPr>
          <a:xfrm>
            <a:off x="72942" y="1765148"/>
            <a:ext cx="2870284" cy="378618"/>
            <a:chOff x="2393319" y="2095717"/>
            <a:chExt cx="7332338" cy="547255"/>
          </a:xfrm>
        </p:grpSpPr>
        <p:sp>
          <p:nvSpPr>
            <p:cNvPr id="49" name="직사각형 48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02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개인정보 보호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39" name="텍스트 개체 틀 2"/>
          <p:cNvSpPr txBox="1">
            <a:spLocks/>
          </p:cNvSpPr>
          <p:nvPr/>
        </p:nvSpPr>
        <p:spPr>
          <a:xfrm>
            <a:off x="3600939" y="1463941"/>
            <a:ext cx="6757712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ko-KR" alt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 Light" panose="020B0603020101020101" pitchFamily="50" charset="-127"/>
                <a:ea typeface="나눔바른고딕 Light" panose="020B0603020101020101"/>
              </a:rPr>
              <a:t>파밍</a:t>
            </a:r>
            <a:r>
              <a:rPr lang="ko-KR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 Light" panose="020B0603020101020101" pitchFamily="50" charset="-127"/>
                <a:ea typeface="나눔바른고딕 Light" panose="020B0603020101020101"/>
              </a:rPr>
              <a:t> 수법</a:t>
            </a:r>
            <a:r>
              <a:rPr lang="en-US" altLang="ko-K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 Light" panose="020B0603020101020101" pitchFamily="50" charset="-127"/>
                <a:ea typeface="나눔바른고딕 Light" panose="020B0603020101020101"/>
              </a:rPr>
              <a:t>1</a:t>
            </a:r>
            <a:r>
              <a:rPr lang="ko-KR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 Light" panose="020B0603020101020101" pitchFamily="50" charset="-127"/>
                <a:ea typeface="나눔바른고딕 Light" panose="020B0603020101020101"/>
              </a:rPr>
              <a:t> </a:t>
            </a:r>
            <a:endParaRPr lang="ko-KR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나눔바른고딕 Light" panose="020B0603020101020101" pitchFamily="50" charset="-127"/>
              <a:ea typeface="나눔바른고딕 Light" panose="020B0603020101020101"/>
            </a:endParaRPr>
          </a:p>
        </p:txBody>
      </p:sp>
      <p:grpSp>
        <p:nvGrpSpPr>
          <p:cNvPr id="41" name="그룹 40"/>
          <p:cNvGrpSpPr/>
          <p:nvPr/>
        </p:nvGrpSpPr>
        <p:grpSpPr>
          <a:xfrm>
            <a:off x="3788363" y="4264180"/>
            <a:ext cx="7402411" cy="1205492"/>
            <a:chOff x="1594222" y="2786350"/>
            <a:chExt cx="7168778" cy="1033463"/>
          </a:xfrm>
          <a:solidFill>
            <a:srgbClr val="1B2040">
              <a:alpha val="22000"/>
            </a:srgbClr>
          </a:solidFill>
        </p:grpSpPr>
        <p:sp>
          <p:nvSpPr>
            <p:cNvPr id="42" name="Rectangle 9"/>
            <p:cNvSpPr/>
            <p:nvPr/>
          </p:nvSpPr>
          <p:spPr bwMode="auto">
            <a:xfrm>
              <a:off x="1594222" y="2786350"/>
              <a:ext cx="7168778" cy="1033463"/>
            </a:xfrm>
            <a:prstGeom prst="rect">
              <a:avLst/>
            </a:prstGeom>
            <a:grpFill/>
            <a:ln w="3175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defTabSz="1128364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2000" kern="0" dirty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43" name="직사각형 42"/>
            <p:cNvSpPr/>
            <p:nvPr/>
          </p:nvSpPr>
          <p:spPr bwMode="auto">
            <a:xfrm>
              <a:off x="1872357" y="3168751"/>
              <a:ext cx="6639020" cy="276999"/>
            </a:xfrm>
            <a:prstGeom prst="rect">
              <a:avLst/>
            </a:prstGeom>
            <a:noFill/>
            <a:ln w="25400" algn="ctr">
              <a:noFill/>
              <a:round/>
              <a:headEnd/>
              <a:tailEnd/>
            </a:ln>
            <a:effectLst>
              <a:outerShdw sx="1000" sy="1000" algn="tl" rotWithShape="0">
                <a:prstClr val="black"/>
              </a:outerShdw>
            </a:effectLst>
            <a:scene3d>
              <a:camera prst="orthographicFront"/>
              <a:lightRig rig="threePt" dir="t"/>
            </a:scene3d>
          </p:spPr>
          <p:txBody>
            <a:bodyPr wrap="square" lIns="0" tIns="0" rIns="0" bIns="0" anchor="ctr">
              <a:spAutoFit/>
              <a:sp3d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4F81BD"/>
                </a:buClr>
                <a:buSzPct val="60000"/>
                <a:defRPr/>
              </a:pPr>
              <a:endParaRPr lang="ko-KR" altLang="en-US" b="1" spc="-150" dirty="0">
                <a:ea typeface="나눔스퀘어" panose="020B0600000101010101" pitchFamily="50" charset="-127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4069311" y="4461736"/>
            <a:ext cx="69013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피해자 </a:t>
            </a:r>
            <a:r>
              <a:rPr lang="en-US" altLang="ko-KR" b="1" dirty="0" smtClean="0"/>
              <a:t>PC</a:t>
            </a:r>
            <a:r>
              <a:rPr lang="ko-KR" altLang="en-US" b="1" dirty="0" smtClean="0"/>
              <a:t>악성코드 감염 → 정상적인 계좌이체 종료 후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보안강화 </a:t>
            </a:r>
            <a:r>
              <a:rPr lang="ko-KR" altLang="en-US" b="1" dirty="0" err="1" smtClean="0"/>
              <a:t>팝업창이</a:t>
            </a:r>
            <a:r>
              <a:rPr lang="ko-KR" altLang="en-US" b="1" dirty="0" smtClean="0"/>
              <a:t> 뜨면서 보안카드번호 앞</a:t>
            </a:r>
            <a:r>
              <a:rPr lang="en-US" altLang="ko-KR" b="1" dirty="0" smtClean="0"/>
              <a:t>·</a:t>
            </a:r>
            <a:r>
              <a:rPr lang="ko-KR" altLang="en-US" b="1" dirty="0" smtClean="0"/>
              <a:t>뒤 </a:t>
            </a:r>
            <a:r>
              <a:rPr lang="en-US" altLang="ko-KR" b="1" dirty="0" smtClean="0"/>
              <a:t>2</a:t>
            </a:r>
            <a:r>
              <a:rPr lang="ko-KR" altLang="en-US" b="1" dirty="0" smtClean="0"/>
              <a:t>자리 입력 요구 → 일정시간 경과 후 범행계좌로 이체 </a:t>
            </a:r>
            <a:endParaRPr lang="en-US" altLang="ko-KR" b="1" dirty="0" smtClean="0"/>
          </a:p>
        </p:txBody>
      </p:sp>
      <p:sp>
        <p:nvSpPr>
          <p:cNvPr id="46" name="텍스트 개체 틀 2"/>
          <p:cNvSpPr txBox="1">
            <a:spLocks/>
          </p:cNvSpPr>
          <p:nvPr/>
        </p:nvSpPr>
        <p:spPr>
          <a:xfrm>
            <a:off x="3598791" y="3779990"/>
            <a:ext cx="6757712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ko-KR" alt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 Light" panose="020B0603020101020101" pitchFamily="50" charset="-127"/>
                <a:ea typeface="나눔바른고딕 Light" panose="020B0603020101020101"/>
              </a:rPr>
              <a:t>파밍</a:t>
            </a:r>
            <a:r>
              <a:rPr lang="ko-KR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 Light" panose="020B0603020101020101" pitchFamily="50" charset="-127"/>
                <a:ea typeface="나눔바른고딕 Light" panose="020B0603020101020101"/>
              </a:rPr>
              <a:t> 수법</a:t>
            </a:r>
            <a:r>
              <a:rPr lang="en-US" altLang="ko-K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 Light" panose="020B0603020101020101" pitchFamily="50" charset="-127"/>
                <a:ea typeface="나눔바른고딕 Light" panose="020B0603020101020101"/>
              </a:rPr>
              <a:t>2</a:t>
            </a:r>
            <a:r>
              <a:rPr lang="ko-KR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 Light" panose="020B0603020101020101" pitchFamily="50" charset="-127"/>
                <a:ea typeface="나눔바른고딕 Light" panose="020B0603020101020101"/>
              </a:rPr>
              <a:t> </a:t>
            </a:r>
            <a:endParaRPr lang="ko-KR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나눔바른고딕 Light" panose="020B0603020101020101" pitchFamily="50" charset="-127"/>
              <a:ea typeface="나눔바른고딕 Light" panose="020B0603020101020101"/>
            </a:endParaRPr>
          </a:p>
        </p:txBody>
      </p:sp>
    </p:spTree>
    <p:extLst>
      <p:ext uri="{BB962C8B-B14F-4D97-AF65-F5344CB8AC3E}">
        <p14:creationId xmlns:p14="http://schemas.microsoft.com/office/powerpoint/2010/main" val="59639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/>
          <p:cNvSpPr/>
          <p:nvPr/>
        </p:nvSpPr>
        <p:spPr>
          <a:xfrm>
            <a:off x="3058373" y="664700"/>
            <a:ext cx="9148762" cy="6196263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3043238" cy="6858000"/>
          </a:xfrm>
          <a:prstGeom prst="rect">
            <a:avLst/>
          </a:prstGeom>
          <a:solidFill>
            <a:srgbClr val="1B204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grpSp>
        <p:nvGrpSpPr>
          <p:cNvPr id="3" name="그룹 2"/>
          <p:cNvGrpSpPr/>
          <p:nvPr/>
        </p:nvGrpSpPr>
        <p:grpSpPr>
          <a:xfrm>
            <a:off x="72942" y="1250798"/>
            <a:ext cx="2870284" cy="378618"/>
            <a:chOff x="2393319" y="2095717"/>
            <a:chExt cx="7332338" cy="547255"/>
          </a:xfrm>
          <a:solidFill>
            <a:srgbClr val="00132A"/>
          </a:solidFill>
        </p:grpSpPr>
        <p:sp>
          <p:nvSpPr>
            <p:cNvPr id="5" name="직사각형 4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solidFill>
              <a:srgbClr val="05060B"/>
            </a:solidFill>
            <a:ln>
              <a:solidFill>
                <a:srgbClr val="0506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solidFill>
              <a:srgbClr val="05060B"/>
            </a:solidFill>
            <a:ln>
              <a:solidFill>
                <a:srgbClr val="05060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01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헌법 등이 보장하는 소비자 권리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72942" y="1765148"/>
            <a:ext cx="2870284" cy="378618"/>
            <a:chOff x="2393319" y="2095717"/>
            <a:chExt cx="7332338" cy="547255"/>
          </a:xfrm>
        </p:grpSpPr>
        <p:sp>
          <p:nvSpPr>
            <p:cNvPr id="8" name="직사각형 7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02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개인정보 보호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72942" y="2279498"/>
            <a:ext cx="2870284" cy="378618"/>
            <a:chOff x="2393319" y="2095717"/>
            <a:chExt cx="7332338" cy="547255"/>
          </a:xfrm>
        </p:grpSpPr>
        <p:sp>
          <p:nvSpPr>
            <p:cNvPr id="11" name="직사각형 10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03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금융사기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72942" y="2793848"/>
            <a:ext cx="2870284" cy="378618"/>
            <a:chOff x="2393319" y="2095717"/>
            <a:chExt cx="7332338" cy="547255"/>
          </a:xfrm>
        </p:grpSpPr>
        <p:sp>
          <p:nvSpPr>
            <p:cNvPr id="14" name="직사각형 13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04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건강기능식품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72942" y="3308198"/>
            <a:ext cx="2870284" cy="378618"/>
            <a:chOff x="2393319" y="2095717"/>
            <a:chExt cx="7332338" cy="547255"/>
          </a:xfrm>
        </p:grpSpPr>
        <p:sp>
          <p:nvSpPr>
            <p:cNvPr id="17" name="직사각형 16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05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상조서비스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72942" y="3822548"/>
            <a:ext cx="2870284" cy="378618"/>
            <a:chOff x="2393319" y="2095717"/>
            <a:chExt cx="7332338" cy="547255"/>
          </a:xfrm>
        </p:grpSpPr>
        <p:sp>
          <p:nvSpPr>
            <p:cNvPr id="20" name="직사각형 19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06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가정용 의료기기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72942" y="4336898"/>
            <a:ext cx="2870284" cy="378618"/>
            <a:chOff x="2393319" y="2095717"/>
            <a:chExt cx="7332338" cy="547255"/>
          </a:xfrm>
        </p:grpSpPr>
        <p:sp>
          <p:nvSpPr>
            <p:cNvPr id="23" name="직사각형 22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07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홍보관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13903"/>
            <a:ext cx="17177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2019 </a:t>
            </a:r>
            <a:r>
              <a:rPr lang="ko-KR" altLang="en-US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취약계층 소비자교육</a:t>
            </a:r>
            <a:endParaRPr lang="ko-KR" altLang="en-US" b="1" dirty="0">
              <a:solidFill>
                <a:schemeClr val="bg2"/>
              </a:solidFill>
              <a:ea typeface="돋움" panose="020B0600000101010101" pitchFamily="50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0" y="1248998"/>
            <a:ext cx="72942" cy="378618"/>
          </a:xfrm>
          <a:prstGeom prst="rect">
            <a:avLst/>
          </a:prstGeom>
          <a:solidFill>
            <a:srgbClr val="7DD4E5"/>
          </a:solidFill>
          <a:ln>
            <a:solidFill>
              <a:srgbClr val="7DD4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3188370" y="86095"/>
            <a:ext cx="72791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00" b="1" dirty="0" smtClean="0">
                <a:solidFill>
                  <a:schemeClr val="bg1">
                    <a:lumMod val="50000"/>
                  </a:schemeClr>
                </a:solidFill>
              </a:rPr>
              <a:t>1.1. </a:t>
            </a:r>
            <a:r>
              <a:rPr lang="ko-KR" altLang="en-US" sz="2600" b="1" dirty="0" smtClean="0">
                <a:solidFill>
                  <a:schemeClr val="bg1">
                    <a:lumMod val="50000"/>
                  </a:schemeClr>
                </a:solidFill>
              </a:rPr>
              <a:t>소비자 권리와 의무</a:t>
            </a:r>
            <a:endParaRPr lang="ko-KR" altLang="en-US" sz="2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텍스트 개체 틀 2"/>
          <p:cNvSpPr txBox="1">
            <a:spLocks/>
          </p:cNvSpPr>
          <p:nvPr/>
        </p:nvSpPr>
        <p:spPr>
          <a:xfrm>
            <a:off x="3421243" y="833864"/>
            <a:ext cx="4196376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ko-KR" altLang="en-US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소비자 </a:t>
            </a:r>
            <a:r>
              <a:rPr lang="en-US" altLang="ko-KR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8</a:t>
            </a:r>
            <a:r>
              <a:rPr lang="ko-KR" altLang="en-US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대 권리</a:t>
            </a:r>
            <a:endParaRPr lang="ko-KR" altLang="en-US" sz="2400" b="1" dirty="0">
              <a:solidFill>
                <a:srgbClr val="1B2040"/>
              </a:solidFill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</p:txBody>
      </p:sp>
      <p:pic>
        <p:nvPicPr>
          <p:cNvPr id="33" name="그림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70"/>
          <a:stretch/>
        </p:blipFill>
        <p:spPr>
          <a:xfrm>
            <a:off x="9900323" y="6361622"/>
            <a:ext cx="2120506" cy="353380"/>
          </a:xfrm>
          <a:prstGeom prst="rect">
            <a:avLst/>
          </a:prstGeom>
        </p:spPr>
      </p:pic>
      <p:grpSp>
        <p:nvGrpSpPr>
          <p:cNvPr id="34" name="그룹 33"/>
          <p:cNvGrpSpPr/>
          <p:nvPr/>
        </p:nvGrpSpPr>
        <p:grpSpPr>
          <a:xfrm>
            <a:off x="7206709" y="2686423"/>
            <a:ext cx="802586" cy="802585"/>
            <a:chOff x="4350918" y="1503928"/>
            <a:chExt cx="833150" cy="833150"/>
          </a:xfrm>
          <a:solidFill>
            <a:srgbClr val="7DD4E5"/>
          </a:solidFill>
        </p:grpSpPr>
        <p:sp>
          <p:nvSpPr>
            <p:cNvPr id="45" name="타원 44"/>
            <p:cNvSpPr/>
            <p:nvPr/>
          </p:nvSpPr>
          <p:spPr>
            <a:xfrm>
              <a:off x="4350918" y="1503928"/>
              <a:ext cx="833150" cy="8331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pic>
          <p:nvPicPr>
            <p:cNvPr id="46" name="그림 4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19" t="50562" r="22083" b="41248"/>
            <a:stretch/>
          </p:blipFill>
          <p:spPr>
            <a:xfrm>
              <a:off x="4556657" y="1689006"/>
              <a:ext cx="488046" cy="528715"/>
            </a:xfrm>
            <a:prstGeom prst="rect">
              <a:avLst/>
            </a:prstGeom>
            <a:grpFill/>
          </p:spPr>
        </p:pic>
      </p:grpSp>
      <p:sp>
        <p:nvSpPr>
          <p:cNvPr id="36" name="타원 35"/>
          <p:cNvSpPr/>
          <p:nvPr/>
        </p:nvSpPr>
        <p:spPr>
          <a:xfrm>
            <a:off x="6024316" y="2228306"/>
            <a:ext cx="3167373" cy="3188484"/>
          </a:xfrm>
          <a:prstGeom prst="ellipse">
            <a:avLst/>
          </a:prstGeom>
          <a:noFill/>
          <a:ln w="101600">
            <a:solidFill>
              <a:srgbClr val="1B2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7" name="직선 연결선 36"/>
          <p:cNvCxnSpPr/>
          <p:nvPr/>
        </p:nvCxnSpPr>
        <p:spPr>
          <a:xfrm>
            <a:off x="8774386" y="2691552"/>
            <a:ext cx="3079121" cy="0"/>
          </a:xfrm>
          <a:prstGeom prst="line">
            <a:avLst/>
          </a:prstGeom>
          <a:ln w="28575">
            <a:solidFill>
              <a:srgbClr val="1B2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37"/>
          <p:cNvCxnSpPr/>
          <p:nvPr/>
        </p:nvCxnSpPr>
        <p:spPr>
          <a:xfrm>
            <a:off x="9138143" y="3421730"/>
            <a:ext cx="2729012" cy="0"/>
          </a:xfrm>
          <a:prstGeom prst="line">
            <a:avLst/>
          </a:prstGeom>
          <a:ln w="28575">
            <a:solidFill>
              <a:srgbClr val="1B2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연결선 38"/>
          <p:cNvCxnSpPr/>
          <p:nvPr/>
        </p:nvCxnSpPr>
        <p:spPr>
          <a:xfrm>
            <a:off x="9176535" y="4194915"/>
            <a:ext cx="2690620" cy="0"/>
          </a:xfrm>
          <a:prstGeom prst="line">
            <a:avLst/>
          </a:prstGeom>
          <a:ln w="28575">
            <a:solidFill>
              <a:srgbClr val="1B2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연결선 39"/>
          <p:cNvCxnSpPr/>
          <p:nvPr/>
        </p:nvCxnSpPr>
        <p:spPr>
          <a:xfrm>
            <a:off x="8788532" y="4884090"/>
            <a:ext cx="3078623" cy="0"/>
          </a:xfrm>
          <a:prstGeom prst="line">
            <a:avLst/>
          </a:prstGeom>
          <a:ln w="28575">
            <a:solidFill>
              <a:srgbClr val="1B2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연결선 40"/>
          <p:cNvCxnSpPr/>
          <p:nvPr/>
        </p:nvCxnSpPr>
        <p:spPr>
          <a:xfrm>
            <a:off x="3472455" y="2691552"/>
            <a:ext cx="2999435" cy="0"/>
          </a:xfrm>
          <a:prstGeom prst="line">
            <a:avLst/>
          </a:prstGeom>
          <a:ln w="28575">
            <a:solidFill>
              <a:srgbClr val="1B2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연결선 41"/>
          <p:cNvCxnSpPr/>
          <p:nvPr/>
        </p:nvCxnSpPr>
        <p:spPr>
          <a:xfrm>
            <a:off x="3484004" y="3424112"/>
            <a:ext cx="2603031" cy="0"/>
          </a:xfrm>
          <a:prstGeom prst="line">
            <a:avLst/>
          </a:prstGeom>
          <a:ln w="28575">
            <a:solidFill>
              <a:srgbClr val="1B2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연결선 42"/>
          <p:cNvCxnSpPr/>
          <p:nvPr/>
        </p:nvCxnSpPr>
        <p:spPr>
          <a:xfrm>
            <a:off x="3484004" y="4201104"/>
            <a:ext cx="2608471" cy="0"/>
          </a:xfrm>
          <a:prstGeom prst="line">
            <a:avLst/>
          </a:prstGeom>
          <a:ln w="28575">
            <a:solidFill>
              <a:srgbClr val="1B2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연결선 43"/>
          <p:cNvCxnSpPr/>
          <p:nvPr/>
        </p:nvCxnSpPr>
        <p:spPr>
          <a:xfrm>
            <a:off x="3484004" y="4884090"/>
            <a:ext cx="2962702" cy="0"/>
          </a:xfrm>
          <a:prstGeom prst="line">
            <a:avLst/>
          </a:prstGeom>
          <a:ln w="28575">
            <a:solidFill>
              <a:srgbClr val="1B2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459118" y="3667296"/>
            <a:ext cx="23413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 smtClean="0">
                <a:solidFill>
                  <a:srgbClr val="585858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소비자 </a:t>
            </a:r>
            <a:endParaRPr lang="en-US" altLang="ko-KR" sz="3200" b="1" dirty="0">
              <a:solidFill>
                <a:srgbClr val="585858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en-US" altLang="ko-KR" sz="3200" b="1" dirty="0" smtClean="0">
                <a:solidFill>
                  <a:srgbClr val="585858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8</a:t>
            </a:r>
            <a:r>
              <a:rPr lang="ko-KR" altLang="en-US" sz="3200" b="1" dirty="0" smtClean="0">
                <a:solidFill>
                  <a:srgbClr val="585858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대 권리</a:t>
            </a:r>
            <a:endParaRPr lang="ko-KR" altLang="en-US" sz="3200" b="1" dirty="0">
              <a:solidFill>
                <a:srgbClr val="585858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85917" y="2317206"/>
            <a:ext cx="2719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안전할 권리</a:t>
            </a:r>
            <a:endParaRPr lang="ko-KR" altLang="en-US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3485917" y="3053806"/>
            <a:ext cx="2719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정보를 제공받을 권리</a:t>
            </a:r>
            <a:endParaRPr lang="ko-KR" altLang="en-US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3484004" y="3838317"/>
            <a:ext cx="2719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선택할 권리</a:t>
            </a:r>
            <a:endParaRPr lang="ko-KR" altLang="en-US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3472456" y="4524117"/>
            <a:ext cx="2972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단체를 조직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활동할 권리</a:t>
            </a:r>
            <a:endParaRPr lang="ko-KR" altLang="en-US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8895595" y="2324035"/>
            <a:ext cx="2972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b="1" dirty="0" smtClean="0"/>
              <a:t>쾌적한 환경에서 살 권리</a:t>
            </a:r>
            <a:endParaRPr lang="ko-KR" altLang="en-US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8895595" y="3060635"/>
            <a:ext cx="2972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b="1" dirty="0" smtClean="0"/>
              <a:t>소비자 교육을 받을 권리</a:t>
            </a:r>
            <a:endParaRPr lang="ko-KR" altLang="en-US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8892406" y="3826661"/>
            <a:ext cx="2972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b="1" smtClean="0"/>
              <a:t>피해 보상받을 권리</a:t>
            </a:r>
            <a:endParaRPr lang="ko-KR" altLang="en-US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8892406" y="4525161"/>
            <a:ext cx="2972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b="1" dirty="0" smtClean="0"/>
              <a:t>의견을 반영시킬 권리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32660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/>
          <p:cNvSpPr/>
          <p:nvPr/>
        </p:nvSpPr>
        <p:spPr>
          <a:xfrm>
            <a:off x="3040249" y="669558"/>
            <a:ext cx="9148762" cy="6196263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3043238" cy="6858000"/>
          </a:xfrm>
          <a:prstGeom prst="rect">
            <a:avLst/>
          </a:prstGeom>
          <a:solidFill>
            <a:srgbClr val="1B204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grpSp>
        <p:nvGrpSpPr>
          <p:cNvPr id="3" name="그룹 2"/>
          <p:cNvGrpSpPr/>
          <p:nvPr/>
        </p:nvGrpSpPr>
        <p:grpSpPr>
          <a:xfrm>
            <a:off x="72942" y="1250798"/>
            <a:ext cx="2870284" cy="378618"/>
            <a:chOff x="2393319" y="2095717"/>
            <a:chExt cx="7332338" cy="547255"/>
          </a:xfrm>
          <a:noFill/>
        </p:grpSpPr>
        <p:sp>
          <p:nvSpPr>
            <p:cNvPr id="5" name="직사각형 4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01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헌법 등이 보장하는 소비자 권리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72942" y="2279498"/>
            <a:ext cx="2870284" cy="378618"/>
            <a:chOff x="2393319" y="2095717"/>
            <a:chExt cx="7332338" cy="547255"/>
          </a:xfrm>
        </p:grpSpPr>
        <p:sp>
          <p:nvSpPr>
            <p:cNvPr id="11" name="직사각형 10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03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금융사기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72942" y="2793848"/>
            <a:ext cx="2870284" cy="378618"/>
            <a:chOff x="2393319" y="2095717"/>
            <a:chExt cx="7332338" cy="547255"/>
          </a:xfrm>
        </p:grpSpPr>
        <p:sp>
          <p:nvSpPr>
            <p:cNvPr id="14" name="직사각형 13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04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건강기능식품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72942" y="3308198"/>
            <a:ext cx="2870284" cy="378618"/>
            <a:chOff x="2393319" y="2095717"/>
            <a:chExt cx="7332338" cy="547255"/>
          </a:xfrm>
        </p:grpSpPr>
        <p:sp>
          <p:nvSpPr>
            <p:cNvPr id="17" name="직사각형 16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05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상조서비스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72942" y="3822548"/>
            <a:ext cx="2870284" cy="378618"/>
            <a:chOff x="2393319" y="2095717"/>
            <a:chExt cx="7332338" cy="547255"/>
          </a:xfrm>
        </p:grpSpPr>
        <p:sp>
          <p:nvSpPr>
            <p:cNvPr id="20" name="직사각형 19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06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가정용 의료기기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72942" y="4336898"/>
            <a:ext cx="2870284" cy="378618"/>
            <a:chOff x="2393319" y="2095717"/>
            <a:chExt cx="7332338" cy="547255"/>
          </a:xfrm>
        </p:grpSpPr>
        <p:sp>
          <p:nvSpPr>
            <p:cNvPr id="23" name="직사각형 22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07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홍보관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13903"/>
            <a:ext cx="17177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2019 </a:t>
            </a:r>
            <a:r>
              <a:rPr lang="ko-KR" altLang="en-US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취약계층 소비자교육</a:t>
            </a:r>
            <a:endParaRPr lang="ko-KR" altLang="en-US" b="1" dirty="0">
              <a:solidFill>
                <a:schemeClr val="bg2"/>
              </a:solidFill>
              <a:ea typeface="돋움" panose="020B0600000101010101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88370" y="86095"/>
            <a:ext cx="72791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00" b="1" dirty="0" smtClean="0">
                <a:solidFill>
                  <a:schemeClr val="bg1">
                    <a:lumMod val="50000"/>
                  </a:schemeClr>
                </a:solidFill>
              </a:rPr>
              <a:t>3.1. </a:t>
            </a:r>
            <a:r>
              <a:rPr lang="ko-KR" altLang="en-US" sz="2600" b="1" dirty="0" smtClean="0">
                <a:solidFill>
                  <a:schemeClr val="bg1">
                    <a:lumMod val="50000"/>
                  </a:schemeClr>
                </a:solidFill>
              </a:rPr>
              <a:t>금융사기</a:t>
            </a:r>
            <a:endParaRPr lang="ko-KR" altLang="en-US" sz="2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텍스트 개체 틀 2"/>
          <p:cNvSpPr txBox="1">
            <a:spLocks/>
          </p:cNvSpPr>
          <p:nvPr/>
        </p:nvSpPr>
        <p:spPr>
          <a:xfrm>
            <a:off x="3421242" y="833864"/>
            <a:ext cx="6843220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ko-KR" altLang="en-US" sz="2400" b="1" dirty="0" err="1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파밍</a:t>
            </a:r>
            <a:r>
              <a:rPr lang="ko-KR" altLang="en-US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 사례</a:t>
            </a:r>
            <a:endParaRPr lang="ko-KR" altLang="en-US" sz="2400" b="1" dirty="0">
              <a:solidFill>
                <a:srgbClr val="1B2040"/>
              </a:solidFill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</p:txBody>
      </p:sp>
      <p:pic>
        <p:nvPicPr>
          <p:cNvPr id="52" name="그림 5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70"/>
          <a:stretch/>
        </p:blipFill>
        <p:spPr>
          <a:xfrm>
            <a:off x="9900323" y="6361622"/>
            <a:ext cx="2120506" cy="353380"/>
          </a:xfrm>
          <a:prstGeom prst="rect">
            <a:avLst/>
          </a:prstGeom>
        </p:spPr>
      </p:pic>
      <p:sp>
        <p:nvSpPr>
          <p:cNvPr id="44" name="직사각형 43"/>
          <p:cNvSpPr/>
          <p:nvPr/>
        </p:nvSpPr>
        <p:spPr>
          <a:xfrm>
            <a:off x="0" y="2279404"/>
            <a:ext cx="72942" cy="378618"/>
          </a:xfrm>
          <a:prstGeom prst="rect">
            <a:avLst/>
          </a:prstGeom>
          <a:solidFill>
            <a:srgbClr val="7DD4E5"/>
          </a:solidFill>
          <a:ln>
            <a:solidFill>
              <a:srgbClr val="7DD4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5" name="그룹 34"/>
          <p:cNvGrpSpPr/>
          <p:nvPr/>
        </p:nvGrpSpPr>
        <p:grpSpPr>
          <a:xfrm>
            <a:off x="82817" y="2279498"/>
            <a:ext cx="2870284" cy="378618"/>
            <a:chOff x="2393319" y="2095717"/>
            <a:chExt cx="7332338" cy="547255"/>
          </a:xfrm>
          <a:solidFill>
            <a:srgbClr val="05060B"/>
          </a:solidFill>
        </p:grpSpPr>
        <p:sp>
          <p:nvSpPr>
            <p:cNvPr id="37" name="직사각형 36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03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금융사기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42669" y="1798004"/>
            <a:ext cx="26835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02 / </a:t>
            </a:r>
            <a:r>
              <a:rPr lang="ko-KR" altLang="en-US" sz="1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개인정보 보호</a:t>
            </a:r>
            <a:endParaRPr lang="ko-KR" altLang="en-US" sz="1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48" name="그룹 47"/>
          <p:cNvGrpSpPr/>
          <p:nvPr/>
        </p:nvGrpSpPr>
        <p:grpSpPr>
          <a:xfrm>
            <a:off x="72942" y="1765148"/>
            <a:ext cx="2870284" cy="378618"/>
            <a:chOff x="2393319" y="2095717"/>
            <a:chExt cx="7332338" cy="547255"/>
          </a:xfrm>
        </p:grpSpPr>
        <p:sp>
          <p:nvSpPr>
            <p:cNvPr id="49" name="직사각형 48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02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개인정보 보호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41" name="그룹 40"/>
          <p:cNvGrpSpPr/>
          <p:nvPr/>
        </p:nvGrpSpPr>
        <p:grpSpPr>
          <a:xfrm>
            <a:off x="3788363" y="4573669"/>
            <a:ext cx="7402411" cy="997137"/>
            <a:chOff x="1594222" y="2786350"/>
            <a:chExt cx="7168778" cy="1033463"/>
          </a:xfrm>
          <a:solidFill>
            <a:srgbClr val="1B2040">
              <a:alpha val="22000"/>
            </a:srgbClr>
          </a:solidFill>
        </p:grpSpPr>
        <p:sp>
          <p:nvSpPr>
            <p:cNvPr id="42" name="Rectangle 9"/>
            <p:cNvSpPr/>
            <p:nvPr/>
          </p:nvSpPr>
          <p:spPr bwMode="auto">
            <a:xfrm>
              <a:off x="1594222" y="2786350"/>
              <a:ext cx="7168778" cy="1033463"/>
            </a:xfrm>
            <a:prstGeom prst="rect">
              <a:avLst/>
            </a:prstGeom>
            <a:grpFill/>
            <a:ln w="3175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defTabSz="1128364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2000" kern="0" dirty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43" name="직사각형 42"/>
            <p:cNvSpPr/>
            <p:nvPr/>
          </p:nvSpPr>
          <p:spPr bwMode="auto">
            <a:xfrm>
              <a:off x="1872357" y="3168751"/>
              <a:ext cx="6639020" cy="276999"/>
            </a:xfrm>
            <a:prstGeom prst="rect">
              <a:avLst/>
            </a:prstGeom>
            <a:noFill/>
            <a:ln w="25400" algn="ctr">
              <a:noFill/>
              <a:round/>
              <a:headEnd/>
              <a:tailEnd/>
            </a:ln>
            <a:effectLst>
              <a:outerShdw sx="1000" sy="1000" algn="tl" rotWithShape="0">
                <a:prstClr val="black"/>
              </a:outerShdw>
            </a:effectLst>
            <a:scene3d>
              <a:camera prst="orthographicFront"/>
              <a:lightRig rig="threePt" dir="t"/>
            </a:scene3d>
          </p:spPr>
          <p:txBody>
            <a:bodyPr wrap="square" lIns="0" tIns="0" rIns="0" bIns="0" anchor="ctr">
              <a:spAutoFit/>
              <a:sp3d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4F81BD"/>
                </a:buClr>
                <a:buSzPct val="60000"/>
                <a:defRPr/>
              </a:pPr>
              <a:endParaRPr lang="ko-KR" altLang="en-US" b="1" spc="-150" dirty="0">
                <a:ea typeface="나눔스퀘어" panose="020B0600000101010101" pitchFamily="50" charset="-127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4069311" y="4771225"/>
            <a:ext cx="6901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피해자 </a:t>
            </a:r>
            <a:r>
              <a:rPr lang="en-US" altLang="ko-KR" b="1" dirty="0" smtClean="0"/>
              <a:t>PC</a:t>
            </a:r>
            <a:r>
              <a:rPr lang="ko-KR" altLang="en-US" b="1" dirty="0" smtClean="0"/>
              <a:t>악성코드 감염 → 정상 홈페이지에 접속해도 </a:t>
            </a:r>
            <a:r>
              <a:rPr lang="ko-KR" altLang="en-US" b="1" dirty="0" err="1" smtClean="0"/>
              <a:t>피싱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가짜</a:t>
            </a:r>
            <a:r>
              <a:rPr lang="en-US" altLang="ko-KR" b="1" dirty="0" smtClean="0"/>
              <a:t>)</a:t>
            </a:r>
            <a:r>
              <a:rPr lang="ko-KR" altLang="en-US" b="1" dirty="0" smtClean="0"/>
              <a:t>사이트로 유도 → 금융정보 탈취 → 범행계좌로 이체</a:t>
            </a:r>
            <a:endParaRPr lang="en-US" altLang="ko-KR" b="1" dirty="0" smtClean="0"/>
          </a:p>
        </p:txBody>
      </p:sp>
      <p:sp>
        <p:nvSpPr>
          <p:cNvPr id="46" name="텍스트 개체 틀 2"/>
          <p:cNvSpPr txBox="1">
            <a:spLocks/>
          </p:cNvSpPr>
          <p:nvPr/>
        </p:nvSpPr>
        <p:spPr>
          <a:xfrm>
            <a:off x="3598791" y="4089479"/>
            <a:ext cx="6757712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ko-KR" alt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 Light" panose="020B0603020101020101" pitchFamily="50" charset="-127"/>
                <a:ea typeface="나눔바른고딕 Light" panose="020B0603020101020101"/>
              </a:rPr>
              <a:t>파밍</a:t>
            </a:r>
            <a:r>
              <a:rPr lang="ko-KR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 Light" panose="020B0603020101020101" pitchFamily="50" charset="-127"/>
                <a:ea typeface="나눔바른고딕 Light" panose="020B0603020101020101"/>
              </a:rPr>
              <a:t> 수법</a:t>
            </a:r>
            <a:r>
              <a:rPr lang="en-US" altLang="ko-K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 Light" panose="020B0603020101020101" pitchFamily="50" charset="-127"/>
                <a:ea typeface="나눔바른고딕 Light" panose="020B0603020101020101"/>
              </a:rPr>
              <a:t>3</a:t>
            </a:r>
            <a:r>
              <a:rPr lang="ko-KR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 Light" panose="020B0603020101020101" pitchFamily="50" charset="-127"/>
                <a:ea typeface="나눔바른고딕 Light" panose="020B0603020101020101"/>
              </a:rPr>
              <a:t> </a:t>
            </a:r>
            <a:endParaRPr lang="ko-KR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나눔바른고딕 Light" panose="020B0603020101020101" pitchFamily="50" charset="-127"/>
              <a:ea typeface="나눔바른고딕 Light" panose="020B0603020101020101"/>
            </a:endParaRPr>
          </a:p>
        </p:txBody>
      </p:sp>
      <p:pic>
        <p:nvPicPr>
          <p:cNvPr id="47" name="_x232376232" descr="EMB00000e9413b0"/>
          <p:cNvPicPr>
            <a:picLocks noChangeAspect="1" noChangeArrowheads="1"/>
          </p:cNvPicPr>
          <p:nvPr/>
        </p:nvPicPr>
        <p:blipFill rotWithShape="1">
          <a:blip r:embed="rId4" cstate="print"/>
          <a:srcRect l="19443" t="9375" r="30557"/>
          <a:stretch/>
        </p:blipFill>
        <p:spPr bwMode="auto">
          <a:xfrm>
            <a:off x="5492353" y="1373785"/>
            <a:ext cx="4055256" cy="247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12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/>
          <p:cNvSpPr/>
          <p:nvPr/>
        </p:nvSpPr>
        <p:spPr>
          <a:xfrm>
            <a:off x="3040249" y="669558"/>
            <a:ext cx="9148762" cy="6196263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3043238" cy="6858000"/>
          </a:xfrm>
          <a:prstGeom prst="rect">
            <a:avLst/>
          </a:prstGeom>
          <a:solidFill>
            <a:srgbClr val="1B204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grpSp>
        <p:nvGrpSpPr>
          <p:cNvPr id="3" name="그룹 2"/>
          <p:cNvGrpSpPr/>
          <p:nvPr/>
        </p:nvGrpSpPr>
        <p:grpSpPr>
          <a:xfrm>
            <a:off x="72942" y="1250798"/>
            <a:ext cx="2870284" cy="378618"/>
            <a:chOff x="2393319" y="2095717"/>
            <a:chExt cx="7332338" cy="547255"/>
          </a:xfrm>
          <a:noFill/>
        </p:grpSpPr>
        <p:sp>
          <p:nvSpPr>
            <p:cNvPr id="5" name="직사각형 4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01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헌법 등이 보장하는 소비자 권리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72942" y="2279498"/>
            <a:ext cx="2870284" cy="378618"/>
            <a:chOff x="2393319" y="2095717"/>
            <a:chExt cx="7332338" cy="547255"/>
          </a:xfrm>
        </p:grpSpPr>
        <p:sp>
          <p:nvSpPr>
            <p:cNvPr id="11" name="직사각형 10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03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금융사기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72942" y="2793848"/>
            <a:ext cx="2870284" cy="378618"/>
            <a:chOff x="2393319" y="2095717"/>
            <a:chExt cx="7332338" cy="547255"/>
          </a:xfrm>
        </p:grpSpPr>
        <p:sp>
          <p:nvSpPr>
            <p:cNvPr id="14" name="직사각형 13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04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건강기능식품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72942" y="3308198"/>
            <a:ext cx="2870284" cy="378618"/>
            <a:chOff x="2393319" y="2095717"/>
            <a:chExt cx="7332338" cy="547255"/>
          </a:xfrm>
        </p:grpSpPr>
        <p:sp>
          <p:nvSpPr>
            <p:cNvPr id="17" name="직사각형 16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05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상조서비스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72942" y="3822548"/>
            <a:ext cx="2870284" cy="378618"/>
            <a:chOff x="2393319" y="2095717"/>
            <a:chExt cx="7332338" cy="547255"/>
          </a:xfrm>
        </p:grpSpPr>
        <p:sp>
          <p:nvSpPr>
            <p:cNvPr id="20" name="직사각형 19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06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가정용 의료기기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72942" y="4336898"/>
            <a:ext cx="2870284" cy="378618"/>
            <a:chOff x="2393319" y="2095717"/>
            <a:chExt cx="7332338" cy="547255"/>
          </a:xfrm>
        </p:grpSpPr>
        <p:sp>
          <p:nvSpPr>
            <p:cNvPr id="23" name="직사각형 22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07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홍보관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13903"/>
            <a:ext cx="17177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2019 </a:t>
            </a:r>
            <a:r>
              <a:rPr lang="ko-KR" altLang="en-US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취약계층 소비자교육</a:t>
            </a:r>
            <a:endParaRPr lang="ko-KR" altLang="en-US" b="1" dirty="0">
              <a:solidFill>
                <a:schemeClr val="bg2"/>
              </a:solidFill>
              <a:ea typeface="돋움" panose="020B0600000101010101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88370" y="86095"/>
            <a:ext cx="72791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00" b="1" dirty="0" smtClean="0">
                <a:solidFill>
                  <a:schemeClr val="bg1">
                    <a:lumMod val="50000"/>
                  </a:schemeClr>
                </a:solidFill>
              </a:rPr>
              <a:t>3.1. </a:t>
            </a:r>
            <a:r>
              <a:rPr lang="ko-KR" altLang="en-US" sz="2600" b="1" dirty="0" smtClean="0">
                <a:solidFill>
                  <a:schemeClr val="bg1">
                    <a:lumMod val="50000"/>
                  </a:schemeClr>
                </a:solidFill>
              </a:rPr>
              <a:t>금융사기</a:t>
            </a:r>
            <a:endParaRPr lang="ko-KR" altLang="en-US" sz="2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텍스트 개체 틀 2"/>
          <p:cNvSpPr txBox="1">
            <a:spLocks/>
          </p:cNvSpPr>
          <p:nvPr/>
        </p:nvSpPr>
        <p:spPr>
          <a:xfrm>
            <a:off x="3421242" y="833864"/>
            <a:ext cx="6843220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ko-KR" altLang="en-US" sz="2400" b="1" dirty="0" err="1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파밍</a:t>
            </a:r>
            <a:r>
              <a:rPr lang="ko-KR" altLang="en-US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 사례</a:t>
            </a:r>
            <a:endParaRPr lang="ko-KR" altLang="en-US" sz="2400" b="1" dirty="0">
              <a:solidFill>
                <a:srgbClr val="1B2040"/>
              </a:solidFill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</p:txBody>
      </p:sp>
      <p:pic>
        <p:nvPicPr>
          <p:cNvPr id="52" name="그림 5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70"/>
          <a:stretch/>
        </p:blipFill>
        <p:spPr>
          <a:xfrm>
            <a:off x="9900323" y="6361622"/>
            <a:ext cx="2120506" cy="353380"/>
          </a:xfrm>
          <a:prstGeom prst="rect">
            <a:avLst/>
          </a:prstGeom>
        </p:spPr>
      </p:pic>
      <p:sp>
        <p:nvSpPr>
          <p:cNvPr id="44" name="직사각형 43"/>
          <p:cNvSpPr/>
          <p:nvPr/>
        </p:nvSpPr>
        <p:spPr>
          <a:xfrm>
            <a:off x="0" y="2279404"/>
            <a:ext cx="72942" cy="378618"/>
          </a:xfrm>
          <a:prstGeom prst="rect">
            <a:avLst/>
          </a:prstGeom>
          <a:solidFill>
            <a:srgbClr val="7DD4E5"/>
          </a:solidFill>
          <a:ln>
            <a:solidFill>
              <a:srgbClr val="7DD4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5" name="그룹 34"/>
          <p:cNvGrpSpPr/>
          <p:nvPr/>
        </p:nvGrpSpPr>
        <p:grpSpPr>
          <a:xfrm>
            <a:off x="82817" y="2279498"/>
            <a:ext cx="2870284" cy="378618"/>
            <a:chOff x="2393319" y="2095717"/>
            <a:chExt cx="7332338" cy="547255"/>
          </a:xfrm>
          <a:solidFill>
            <a:srgbClr val="05060B"/>
          </a:solidFill>
        </p:grpSpPr>
        <p:sp>
          <p:nvSpPr>
            <p:cNvPr id="37" name="직사각형 36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03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금융사기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42669" y="1798004"/>
            <a:ext cx="26835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02 / </a:t>
            </a:r>
            <a:r>
              <a:rPr lang="ko-KR" altLang="en-US" sz="1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개인정보 보호</a:t>
            </a:r>
            <a:endParaRPr lang="ko-KR" altLang="en-US" sz="1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48" name="그룹 47"/>
          <p:cNvGrpSpPr/>
          <p:nvPr/>
        </p:nvGrpSpPr>
        <p:grpSpPr>
          <a:xfrm>
            <a:off x="72942" y="1765148"/>
            <a:ext cx="2870284" cy="378618"/>
            <a:chOff x="2393319" y="2095717"/>
            <a:chExt cx="7332338" cy="547255"/>
          </a:xfrm>
        </p:grpSpPr>
        <p:sp>
          <p:nvSpPr>
            <p:cNvPr id="49" name="직사각형 48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02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개인정보 보호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pic>
        <p:nvPicPr>
          <p:cNvPr id="51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t="483" b="-1"/>
          <a:stretch/>
        </p:blipFill>
        <p:spPr bwMode="auto">
          <a:xfrm>
            <a:off x="3241595" y="1300500"/>
            <a:ext cx="8779234" cy="541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075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/>
          <p:cNvSpPr/>
          <p:nvPr/>
        </p:nvSpPr>
        <p:spPr>
          <a:xfrm>
            <a:off x="3040249" y="669558"/>
            <a:ext cx="9148762" cy="6196263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3043238" cy="6858000"/>
          </a:xfrm>
          <a:prstGeom prst="rect">
            <a:avLst/>
          </a:prstGeom>
          <a:solidFill>
            <a:srgbClr val="1B204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grpSp>
        <p:nvGrpSpPr>
          <p:cNvPr id="3" name="그룹 2"/>
          <p:cNvGrpSpPr/>
          <p:nvPr/>
        </p:nvGrpSpPr>
        <p:grpSpPr>
          <a:xfrm>
            <a:off x="72942" y="1250798"/>
            <a:ext cx="2870284" cy="378618"/>
            <a:chOff x="2393319" y="2095717"/>
            <a:chExt cx="7332338" cy="547255"/>
          </a:xfrm>
          <a:noFill/>
        </p:grpSpPr>
        <p:sp>
          <p:nvSpPr>
            <p:cNvPr id="5" name="직사각형 4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01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헌법 등이 보장하는 소비자 권리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72942" y="2279498"/>
            <a:ext cx="2870284" cy="378618"/>
            <a:chOff x="2393319" y="2095717"/>
            <a:chExt cx="7332338" cy="547255"/>
          </a:xfrm>
        </p:grpSpPr>
        <p:sp>
          <p:nvSpPr>
            <p:cNvPr id="11" name="직사각형 10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03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금융사기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72942" y="2793848"/>
            <a:ext cx="2870284" cy="378618"/>
            <a:chOff x="2393319" y="2095717"/>
            <a:chExt cx="7332338" cy="547255"/>
          </a:xfrm>
        </p:grpSpPr>
        <p:sp>
          <p:nvSpPr>
            <p:cNvPr id="14" name="직사각형 13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04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건강기능식품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72942" y="3308198"/>
            <a:ext cx="2870284" cy="378618"/>
            <a:chOff x="2393319" y="2095717"/>
            <a:chExt cx="7332338" cy="547255"/>
          </a:xfrm>
        </p:grpSpPr>
        <p:sp>
          <p:nvSpPr>
            <p:cNvPr id="17" name="직사각형 16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05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상조서비스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72942" y="3822548"/>
            <a:ext cx="2870284" cy="378618"/>
            <a:chOff x="2393319" y="2095717"/>
            <a:chExt cx="7332338" cy="547255"/>
          </a:xfrm>
        </p:grpSpPr>
        <p:sp>
          <p:nvSpPr>
            <p:cNvPr id="20" name="직사각형 19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06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가정용 의료기기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72942" y="4336898"/>
            <a:ext cx="2870284" cy="378618"/>
            <a:chOff x="2393319" y="2095717"/>
            <a:chExt cx="7332338" cy="547255"/>
          </a:xfrm>
        </p:grpSpPr>
        <p:sp>
          <p:nvSpPr>
            <p:cNvPr id="23" name="직사각형 22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07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홍보관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13903"/>
            <a:ext cx="17177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2019 </a:t>
            </a:r>
            <a:r>
              <a:rPr lang="ko-KR" altLang="en-US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취약계층 소비자교육</a:t>
            </a:r>
            <a:endParaRPr lang="ko-KR" altLang="en-US" b="1" dirty="0">
              <a:solidFill>
                <a:schemeClr val="bg2"/>
              </a:solidFill>
              <a:ea typeface="돋움" panose="020B0600000101010101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88370" y="86095"/>
            <a:ext cx="72791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00" b="1" dirty="0" smtClean="0">
                <a:solidFill>
                  <a:schemeClr val="bg1">
                    <a:lumMod val="50000"/>
                  </a:schemeClr>
                </a:solidFill>
              </a:rPr>
              <a:t>3.1. </a:t>
            </a:r>
            <a:r>
              <a:rPr lang="ko-KR" altLang="en-US" sz="2600" b="1" dirty="0" smtClean="0">
                <a:solidFill>
                  <a:schemeClr val="bg1">
                    <a:lumMod val="50000"/>
                  </a:schemeClr>
                </a:solidFill>
              </a:rPr>
              <a:t>금융사기</a:t>
            </a:r>
            <a:endParaRPr lang="ko-KR" altLang="en-US" sz="2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텍스트 개체 틀 2"/>
          <p:cNvSpPr txBox="1">
            <a:spLocks/>
          </p:cNvSpPr>
          <p:nvPr/>
        </p:nvSpPr>
        <p:spPr>
          <a:xfrm>
            <a:off x="3421242" y="833864"/>
            <a:ext cx="6843220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ko-KR" altLang="en-US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주요피해사례</a:t>
            </a:r>
            <a:r>
              <a:rPr lang="en-US" altLang="ko-KR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1</a:t>
            </a:r>
            <a:endParaRPr lang="ko-KR" altLang="en-US" sz="2400" b="1" dirty="0">
              <a:solidFill>
                <a:srgbClr val="1B2040"/>
              </a:solidFill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</p:txBody>
      </p:sp>
      <p:pic>
        <p:nvPicPr>
          <p:cNvPr id="52" name="그림 5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70"/>
          <a:stretch/>
        </p:blipFill>
        <p:spPr>
          <a:xfrm>
            <a:off x="9900323" y="6361622"/>
            <a:ext cx="2120506" cy="353380"/>
          </a:xfrm>
          <a:prstGeom prst="rect">
            <a:avLst/>
          </a:prstGeom>
        </p:spPr>
      </p:pic>
      <p:sp>
        <p:nvSpPr>
          <p:cNvPr id="44" name="직사각형 43"/>
          <p:cNvSpPr/>
          <p:nvPr/>
        </p:nvSpPr>
        <p:spPr>
          <a:xfrm>
            <a:off x="0" y="2279404"/>
            <a:ext cx="72942" cy="378618"/>
          </a:xfrm>
          <a:prstGeom prst="rect">
            <a:avLst/>
          </a:prstGeom>
          <a:solidFill>
            <a:srgbClr val="7DD4E5"/>
          </a:solidFill>
          <a:ln>
            <a:solidFill>
              <a:srgbClr val="7DD4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1" name="그룹 30"/>
          <p:cNvGrpSpPr/>
          <p:nvPr/>
        </p:nvGrpSpPr>
        <p:grpSpPr>
          <a:xfrm>
            <a:off x="3790511" y="1948130"/>
            <a:ext cx="7402411" cy="1874418"/>
            <a:chOff x="1594222" y="2786350"/>
            <a:chExt cx="7168778" cy="1033463"/>
          </a:xfrm>
          <a:solidFill>
            <a:srgbClr val="1B2040">
              <a:alpha val="22000"/>
            </a:srgbClr>
          </a:solidFill>
        </p:grpSpPr>
        <p:sp>
          <p:nvSpPr>
            <p:cNvPr id="32" name="Rectangle 9"/>
            <p:cNvSpPr/>
            <p:nvPr/>
          </p:nvSpPr>
          <p:spPr bwMode="auto">
            <a:xfrm>
              <a:off x="1594222" y="2786350"/>
              <a:ext cx="7168778" cy="1033463"/>
            </a:xfrm>
            <a:prstGeom prst="rect">
              <a:avLst/>
            </a:prstGeom>
            <a:grpFill/>
            <a:ln w="3175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defTabSz="1128364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2000" kern="0" dirty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33" name="직사각형 32"/>
            <p:cNvSpPr/>
            <p:nvPr/>
          </p:nvSpPr>
          <p:spPr bwMode="auto">
            <a:xfrm>
              <a:off x="1872357" y="3168751"/>
              <a:ext cx="6639020" cy="276999"/>
            </a:xfrm>
            <a:prstGeom prst="rect">
              <a:avLst/>
            </a:prstGeom>
            <a:noFill/>
            <a:ln w="25400" algn="ctr">
              <a:noFill/>
              <a:round/>
              <a:headEnd/>
              <a:tailEnd/>
            </a:ln>
            <a:effectLst>
              <a:outerShdw sx="1000" sy="1000" algn="tl" rotWithShape="0">
                <a:prstClr val="black"/>
              </a:outerShdw>
            </a:effectLst>
            <a:scene3d>
              <a:camera prst="orthographicFront"/>
              <a:lightRig rig="threePt" dir="t"/>
            </a:scene3d>
          </p:spPr>
          <p:txBody>
            <a:bodyPr wrap="square" lIns="0" tIns="0" rIns="0" bIns="0" anchor="ctr">
              <a:spAutoFit/>
              <a:sp3d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4F81BD"/>
                </a:buClr>
                <a:buSzPct val="60000"/>
                <a:defRPr/>
              </a:pPr>
              <a:endParaRPr lang="ko-KR" altLang="en-US" b="1" spc="-150" dirty="0">
                <a:ea typeface="나눔스퀘어" panose="020B0600000101010101" pitchFamily="50" charset="-127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4071459" y="2145687"/>
            <a:ext cx="69013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개인</a:t>
            </a:r>
            <a:r>
              <a:rPr lang="en-US" altLang="ko-KR" b="1" dirty="0" smtClean="0"/>
              <a:t>PC</a:t>
            </a:r>
            <a:r>
              <a:rPr lang="ko-KR" altLang="en-US" b="1" dirty="0" smtClean="0"/>
              <a:t>에 인증서를 저장해놓고 인터넷 </a:t>
            </a:r>
            <a:r>
              <a:rPr lang="ko-KR" altLang="en-US" b="1" dirty="0" err="1" smtClean="0"/>
              <a:t>뱅킹을</a:t>
            </a:r>
            <a:r>
              <a:rPr lang="ko-KR" altLang="en-US" b="1" dirty="0" smtClean="0"/>
              <a:t> 이용하고 있음</a:t>
            </a:r>
            <a:r>
              <a:rPr lang="en-US" altLang="ko-KR" b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어느 날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본인의 </a:t>
            </a:r>
            <a:r>
              <a:rPr lang="ko-KR" altLang="en-US" b="1" dirty="0" err="1" smtClean="0"/>
              <a:t>에금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2,700</a:t>
            </a:r>
            <a:r>
              <a:rPr lang="ko-KR" altLang="en-US" b="1" dirty="0" smtClean="0"/>
              <a:t>만원 전부가 인출된 것을 확인함</a:t>
            </a:r>
            <a:r>
              <a:rPr lang="en-US" altLang="ko-KR" b="1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경찰에 확인해보니 메모리를 해킹하여 인출되었음</a:t>
            </a:r>
            <a:r>
              <a:rPr lang="en-US" altLang="ko-KR" b="1" dirty="0" smtClean="0"/>
              <a:t>.</a:t>
            </a:r>
          </a:p>
        </p:txBody>
      </p:sp>
      <p:grpSp>
        <p:nvGrpSpPr>
          <p:cNvPr id="35" name="그룹 34"/>
          <p:cNvGrpSpPr/>
          <p:nvPr/>
        </p:nvGrpSpPr>
        <p:grpSpPr>
          <a:xfrm>
            <a:off x="82817" y="2279498"/>
            <a:ext cx="2870284" cy="378618"/>
            <a:chOff x="2393319" y="2095717"/>
            <a:chExt cx="7332338" cy="547255"/>
          </a:xfrm>
          <a:solidFill>
            <a:srgbClr val="05060B"/>
          </a:solidFill>
        </p:grpSpPr>
        <p:sp>
          <p:nvSpPr>
            <p:cNvPr id="37" name="직사각형 36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03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금융사기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42669" y="1798004"/>
            <a:ext cx="26835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02 / </a:t>
            </a:r>
            <a:r>
              <a:rPr lang="ko-KR" altLang="en-US" sz="1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개인정보 보호</a:t>
            </a:r>
            <a:endParaRPr lang="ko-KR" altLang="en-US" sz="1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48" name="그룹 47"/>
          <p:cNvGrpSpPr/>
          <p:nvPr/>
        </p:nvGrpSpPr>
        <p:grpSpPr>
          <a:xfrm>
            <a:off x="72942" y="1765148"/>
            <a:ext cx="2870284" cy="378618"/>
            <a:chOff x="2393319" y="2095717"/>
            <a:chExt cx="7332338" cy="547255"/>
          </a:xfrm>
        </p:grpSpPr>
        <p:sp>
          <p:nvSpPr>
            <p:cNvPr id="49" name="직사각형 48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02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개인정보 보호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39" name="텍스트 개체 틀 2"/>
          <p:cNvSpPr txBox="1">
            <a:spLocks/>
          </p:cNvSpPr>
          <p:nvPr/>
        </p:nvSpPr>
        <p:spPr>
          <a:xfrm>
            <a:off x="3600939" y="1463941"/>
            <a:ext cx="6757712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ko-KR" alt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 Light" panose="020B0603020101020101" pitchFamily="50" charset="-127"/>
                <a:ea typeface="나눔바른고딕 Light" panose="020B0603020101020101"/>
              </a:rPr>
              <a:t>파밍</a:t>
            </a:r>
            <a:r>
              <a:rPr lang="ko-KR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 Light" panose="020B0603020101020101" pitchFamily="50" charset="-127"/>
                <a:ea typeface="나눔바른고딕 Light" panose="020B0603020101020101"/>
              </a:rPr>
              <a:t> 피해사례 </a:t>
            </a:r>
            <a:endParaRPr lang="ko-KR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나눔바른고딕 Light" panose="020B0603020101020101" pitchFamily="50" charset="-127"/>
              <a:ea typeface="나눔바른고딕 Light" panose="020B0603020101020101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604101" y="4100457"/>
            <a:ext cx="78360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>
                <a:latin typeface="+mj-lt"/>
              </a:rPr>
              <a:t>해당 </a:t>
            </a:r>
            <a:r>
              <a:rPr lang="ko-KR" altLang="en-US" b="1" dirty="0" smtClean="0">
                <a:solidFill>
                  <a:srgbClr val="FF0000"/>
                </a:solidFill>
                <a:latin typeface="+mj-lt"/>
              </a:rPr>
              <a:t>은행에 연락하여 </a:t>
            </a:r>
            <a:r>
              <a:rPr lang="ko-KR" altLang="en-US" b="1" dirty="0" smtClean="0">
                <a:latin typeface="+mj-lt"/>
              </a:rPr>
              <a:t>공인인증서와 보안카드를 폐기하고</a:t>
            </a:r>
            <a:r>
              <a:rPr lang="en-US" altLang="ko-KR" b="1" dirty="0" smtClean="0">
                <a:latin typeface="+mj-lt"/>
              </a:rPr>
              <a:t>, </a:t>
            </a:r>
            <a:r>
              <a:rPr lang="ko-KR" altLang="en-US" b="1" dirty="0" smtClean="0">
                <a:latin typeface="+mj-lt"/>
              </a:rPr>
              <a:t>해당 은행에서 이러한 일을 대비해서 들어 놓은 </a:t>
            </a:r>
            <a:r>
              <a:rPr lang="ko-KR" altLang="en-US" b="1" dirty="0" smtClean="0">
                <a:solidFill>
                  <a:srgbClr val="FF0000"/>
                </a:solidFill>
                <a:latin typeface="+mj-lt"/>
              </a:rPr>
              <a:t>보험사에서 피해금액을 지급</a:t>
            </a:r>
            <a:r>
              <a:rPr lang="ko-KR" altLang="en-US" b="1" dirty="0" smtClean="0">
                <a:latin typeface="+mj-lt"/>
              </a:rPr>
              <a:t>해 주게 되어있음</a:t>
            </a:r>
            <a:r>
              <a:rPr lang="en-US" altLang="ko-KR" b="1" dirty="0" smtClean="0">
                <a:latin typeface="+mj-l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>
                <a:latin typeface="+mj-lt"/>
              </a:rPr>
              <a:t>만약 금융기관에서 돈을 지급해주지 않는다고 할 경우 소송을 통해 부당이익금 반환 소송을 하여 돈을 돌려 받을 수 있음</a:t>
            </a:r>
            <a:r>
              <a:rPr lang="en-US" altLang="ko-KR" b="1" dirty="0">
                <a:latin typeface="+mj-lt"/>
              </a:rPr>
              <a:t>.</a:t>
            </a:r>
            <a:endParaRPr lang="en-US" altLang="ko-KR" b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5624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/>
          <p:cNvSpPr/>
          <p:nvPr/>
        </p:nvSpPr>
        <p:spPr>
          <a:xfrm>
            <a:off x="3040249" y="669558"/>
            <a:ext cx="9148762" cy="6196263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3043238" cy="6858000"/>
          </a:xfrm>
          <a:prstGeom prst="rect">
            <a:avLst/>
          </a:prstGeom>
          <a:solidFill>
            <a:srgbClr val="1B204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grpSp>
        <p:nvGrpSpPr>
          <p:cNvPr id="3" name="그룹 2"/>
          <p:cNvGrpSpPr/>
          <p:nvPr/>
        </p:nvGrpSpPr>
        <p:grpSpPr>
          <a:xfrm>
            <a:off x="72942" y="1250798"/>
            <a:ext cx="2870284" cy="378618"/>
            <a:chOff x="2393319" y="2095717"/>
            <a:chExt cx="7332338" cy="547255"/>
          </a:xfrm>
          <a:noFill/>
        </p:grpSpPr>
        <p:sp>
          <p:nvSpPr>
            <p:cNvPr id="5" name="직사각형 4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01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헌법 등이 보장하는 소비자 권리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72942" y="2279498"/>
            <a:ext cx="2870284" cy="378618"/>
            <a:chOff x="2393319" y="2095717"/>
            <a:chExt cx="7332338" cy="547255"/>
          </a:xfrm>
        </p:grpSpPr>
        <p:sp>
          <p:nvSpPr>
            <p:cNvPr id="11" name="직사각형 10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03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금융사기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72942" y="2793848"/>
            <a:ext cx="2870284" cy="378618"/>
            <a:chOff x="2393319" y="2095717"/>
            <a:chExt cx="7332338" cy="547255"/>
          </a:xfrm>
        </p:grpSpPr>
        <p:sp>
          <p:nvSpPr>
            <p:cNvPr id="14" name="직사각형 13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04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건강기능식품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72942" y="3308198"/>
            <a:ext cx="2870284" cy="378618"/>
            <a:chOff x="2393319" y="2095717"/>
            <a:chExt cx="7332338" cy="547255"/>
          </a:xfrm>
        </p:grpSpPr>
        <p:sp>
          <p:nvSpPr>
            <p:cNvPr id="17" name="직사각형 16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05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상조서비스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72942" y="3822548"/>
            <a:ext cx="2870284" cy="378618"/>
            <a:chOff x="2393319" y="2095717"/>
            <a:chExt cx="7332338" cy="547255"/>
          </a:xfrm>
        </p:grpSpPr>
        <p:sp>
          <p:nvSpPr>
            <p:cNvPr id="20" name="직사각형 19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06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가정용 의료기기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72942" y="4336898"/>
            <a:ext cx="2870284" cy="378618"/>
            <a:chOff x="2393319" y="2095717"/>
            <a:chExt cx="7332338" cy="547255"/>
          </a:xfrm>
        </p:grpSpPr>
        <p:sp>
          <p:nvSpPr>
            <p:cNvPr id="23" name="직사각형 22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07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홍보관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13903"/>
            <a:ext cx="17177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2019 </a:t>
            </a:r>
            <a:r>
              <a:rPr lang="ko-KR" altLang="en-US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취약계층 소비자교육</a:t>
            </a:r>
            <a:endParaRPr lang="ko-KR" altLang="en-US" b="1" dirty="0">
              <a:solidFill>
                <a:schemeClr val="bg2"/>
              </a:solidFill>
              <a:ea typeface="돋움" panose="020B0600000101010101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88370" y="86095"/>
            <a:ext cx="72791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00" b="1" dirty="0" smtClean="0">
                <a:solidFill>
                  <a:schemeClr val="bg1">
                    <a:lumMod val="50000"/>
                  </a:schemeClr>
                </a:solidFill>
              </a:rPr>
              <a:t>3.1. </a:t>
            </a:r>
            <a:r>
              <a:rPr lang="ko-KR" altLang="en-US" sz="2600" b="1" dirty="0" smtClean="0">
                <a:solidFill>
                  <a:schemeClr val="bg1">
                    <a:lumMod val="50000"/>
                  </a:schemeClr>
                </a:solidFill>
              </a:rPr>
              <a:t>금융사기</a:t>
            </a:r>
            <a:endParaRPr lang="ko-KR" altLang="en-US" sz="2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텍스트 개체 틀 2"/>
          <p:cNvSpPr txBox="1">
            <a:spLocks/>
          </p:cNvSpPr>
          <p:nvPr/>
        </p:nvSpPr>
        <p:spPr>
          <a:xfrm>
            <a:off x="3421242" y="833864"/>
            <a:ext cx="6843220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ko-KR" altLang="en-US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주요피해사례</a:t>
            </a:r>
            <a:r>
              <a:rPr lang="en-US" altLang="ko-KR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2</a:t>
            </a:r>
            <a:endParaRPr lang="ko-KR" altLang="en-US" sz="2400" b="1" dirty="0">
              <a:solidFill>
                <a:srgbClr val="1B2040"/>
              </a:solidFill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</p:txBody>
      </p:sp>
      <p:pic>
        <p:nvPicPr>
          <p:cNvPr id="52" name="그림 5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70"/>
          <a:stretch/>
        </p:blipFill>
        <p:spPr>
          <a:xfrm>
            <a:off x="9900323" y="6361622"/>
            <a:ext cx="2120506" cy="353380"/>
          </a:xfrm>
          <a:prstGeom prst="rect">
            <a:avLst/>
          </a:prstGeom>
        </p:spPr>
      </p:pic>
      <p:sp>
        <p:nvSpPr>
          <p:cNvPr id="44" name="직사각형 43"/>
          <p:cNvSpPr/>
          <p:nvPr/>
        </p:nvSpPr>
        <p:spPr>
          <a:xfrm>
            <a:off x="0" y="2279404"/>
            <a:ext cx="72942" cy="378618"/>
          </a:xfrm>
          <a:prstGeom prst="rect">
            <a:avLst/>
          </a:prstGeom>
          <a:solidFill>
            <a:srgbClr val="7DD4E5"/>
          </a:solidFill>
          <a:ln>
            <a:solidFill>
              <a:srgbClr val="7DD4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1" name="그룹 30"/>
          <p:cNvGrpSpPr/>
          <p:nvPr/>
        </p:nvGrpSpPr>
        <p:grpSpPr>
          <a:xfrm>
            <a:off x="3790511" y="1948130"/>
            <a:ext cx="7595648" cy="2388768"/>
            <a:chOff x="1594222" y="2786350"/>
            <a:chExt cx="7168778" cy="1033463"/>
          </a:xfrm>
          <a:solidFill>
            <a:srgbClr val="1B2040">
              <a:alpha val="22000"/>
            </a:srgbClr>
          </a:solidFill>
        </p:grpSpPr>
        <p:sp>
          <p:nvSpPr>
            <p:cNvPr id="32" name="Rectangle 9"/>
            <p:cNvSpPr/>
            <p:nvPr/>
          </p:nvSpPr>
          <p:spPr bwMode="auto">
            <a:xfrm>
              <a:off x="1594222" y="2786350"/>
              <a:ext cx="7168778" cy="1033463"/>
            </a:xfrm>
            <a:prstGeom prst="rect">
              <a:avLst/>
            </a:prstGeom>
            <a:grpFill/>
            <a:ln w="3175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defTabSz="1128364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2000" kern="0" dirty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33" name="직사각형 32"/>
            <p:cNvSpPr/>
            <p:nvPr/>
          </p:nvSpPr>
          <p:spPr bwMode="auto">
            <a:xfrm>
              <a:off x="1872357" y="3168751"/>
              <a:ext cx="6639020" cy="276999"/>
            </a:xfrm>
            <a:prstGeom prst="rect">
              <a:avLst/>
            </a:prstGeom>
            <a:noFill/>
            <a:ln w="25400" algn="ctr">
              <a:noFill/>
              <a:round/>
              <a:headEnd/>
              <a:tailEnd/>
            </a:ln>
            <a:effectLst>
              <a:outerShdw sx="1000" sy="1000" algn="tl" rotWithShape="0">
                <a:prstClr val="black"/>
              </a:outerShdw>
            </a:effectLst>
            <a:scene3d>
              <a:camera prst="orthographicFront"/>
              <a:lightRig rig="threePt" dir="t"/>
            </a:scene3d>
          </p:spPr>
          <p:txBody>
            <a:bodyPr wrap="square" lIns="0" tIns="0" rIns="0" bIns="0" anchor="ctr">
              <a:spAutoFit/>
              <a:sp3d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4F81BD"/>
                </a:buClr>
                <a:buSzPct val="60000"/>
                <a:defRPr/>
              </a:pPr>
              <a:endParaRPr lang="ko-KR" altLang="en-US" b="1" spc="-150" dirty="0">
                <a:ea typeface="나눔스퀘어" panose="020B0600000101010101" pitchFamily="50" charset="-127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4071459" y="2145687"/>
            <a:ext cx="721848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개인 </a:t>
            </a:r>
            <a:r>
              <a:rPr lang="en-US" altLang="ko-KR" b="1" dirty="0" smtClean="0"/>
              <a:t>PC</a:t>
            </a:r>
            <a:r>
              <a:rPr lang="ko-KR" altLang="en-US" b="1" dirty="0" smtClean="0"/>
              <a:t>에서 인터넷 </a:t>
            </a:r>
            <a:r>
              <a:rPr lang="ko-KR" altLang="en-US" b="1" dirty="0" err="1" smtClean="0"/>
              <a:t>뱅킹을</a:t>
            </a:r>
            <a:r>
              <a:rPr lang="ko-KR" altLang="en-US" b="1" dirty="0" smtClean="0"/>
              <a:t> 하려고 은행 사이트에 접속함</a:t>
            </a:r>
            <a:r>
              <a:rPr lang="en-US" altLang="ko-KR" b="1" dirty="0" smtClean="0"/>
              <a:t>.</a:t>
            </a:r>
          </a:p>
          <a:p>
            <a:r>
              <a:rPr lang="en-US" altLang="ko-KR" sz="1200" b="1" dirty="0" smtClean="0"/>
              <a:t> </a:t>
            </a:r>
            <a:endParaRPr lang="en-US" altLang="ko-KR" sz="1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당시 보안카드번호를 전부 입력하고 하여 입력하였음</a:t>
            </a:r>
            <a:r>
              <a:rPr lang="en-US" altLang="ko-KR" b="1" dirty="0" smtClean="0"/>
              <a:t>.</a:t>
            </a:r>
          </a:p>
          <a:p>
            <a:r>
              <a:rPr lang="en-US" altLang="ko-KR" sz="1200" b="1" dirty="0"/>
              <a:t> </a:t>
            </a:r>
            <a:r>
              <a:rPr lang="en-US" altLang="ko-KR" sz="1200" b="1" dirty="0" smtClean="0"/>
              <a:t> </a:t>
            </a:r>
            <a:endParaRPr lang="en-US" altLang="ko-KR" sz="1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이후 돈이 인출된 것을 확인하였고 경찰에 신고하니 신종금융사기 </a:t>
            </a:r>
            <a:r>
              <a:rPr lang="ko-KR" altLang="en-US" b="1" dirty="0" err="1" smtClean="0"/>
              <a:t>파밍이라고</a:t>
            </a:r>
            <a:r>
              <a:rPr lang="ko-KR" altLang="en-US" b="1" dirty="0"/>
              <a:t> </a:t>
            </a:r>
            <a:r>
              <a:rPr lang="ko-KR" altLang="en-US" b="1" dirty="0" smtClean="0"/>
              <a:t>함</a:t>
            </a:r>
            <a:r>
              <a:rPr lang="en-US" altLang="ko-KR" b="1" dirty="0" smtClean="0"/>
              <a:t>.</a:t>
            </a:r>
          </a:p>
          <a:p>
            <a:r>
              <a:rPr lang="en-US" altLang="ko-KR" sz="1400" b="1" dirty="0" smtClean="0"/>
              <a:t> </a:t>
            </a:r>
            <a:endParaRPr lang="en-US" altLang="ko-K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가짜 사이트를 만들어 정상홈페이지로 가장하여 금융정보를 탈취 </a:t>
            </a:r>
            <a:endParaRPr lang="en-US" altLang="ko-KR" b="1" dirty="0" smtClean="0"/>
          </a:p>
        </p:txBody>
      </p:sp>
      <p:grpSp>
        <p:nvGrpSpPr>
          <p:cNvPr id="35" name="그룹 34"/>
          <p:cNvGrpSpPr/>
          <p:nvPr/>
        </p:nvGrpSpPr>
        <p:grpSpPr>
          <a:xfrm>
            <a:off x="82817" y="2279498"/>
            <a:ext cx="2870284" cy="378618"/>
            <a:chOff x="2393319" y="2095717"/>
            <a:chExt cx="7332338" cy="547255"/>
          </a:xfrm>
          <a:solidFill>
            <a:srgbClr val="05060B"/>
          </a:solidFill>
        </p:grpSpPr>
        <p:sp>
          <p:nvSpPr>
            <p:cNvPr id="37" name="직사각형 36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03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금융사기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42669" y="1798004"/>
            <a:ext cx="26835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02 / </a:t>
            </a:r>
            <a:r>
              <a:rPr lang="ko-KR" altLang="en-US" sz="1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개인정보 보호</a:t>
            </a:r>
            <a:endParaRPr lang="ko-KR" altLang="en-US" sz="1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48" name="그룹 47"/>
          <p:cNvGrpSpPr/>
          <p:nvPr/>
        </p:nvGrpSpPr>
        <p:grpSpPr>
          <a:xfrm>
            <a:off x="72942" y="1765148"/>
            <a:ext cx="2870284" cy="378618"/>
            <a:chOff x="2393319" y="2095717"/>
            <a:chExt cx="7332338" cy="547255"/>
          </a:xfrm>
        </p:grpSpPr>
        <p:sp>
          <p:nvSpPr>
            <p:cNvPr id="49" name="직사각형 48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02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개인정보 보호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39" name="텍스트 개체 틀 2"/>
          <p:cNvSpPr txBox="1">
            <a:spLocks/>
          </p:cNvSpPr>
          <p:nvPr/>
        </p:nvSpPr>
        <p:spPr>
          <a:xfrm>
            <a:off x="3600939" y="1463941"/>
            <a:ext cx="6757712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ko-KR" alt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 Light" panose="020B0603020101020101" pitchFamily="50" charset="-127"/>
                <a:ea typeface="나눔바른고딕 Light" panose="020B0603020101020101"/>
              </a:rPr>
              <a:t>파밍</a:t>
            </a:r>
            <a:r>
              <a:rPr lang="ko-KR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 Light" panose="020B0603020101020101" pitchFamily="50" charset="-127"/>
                <a:ea typeface="나눔바른고딕 Light" panose="020B0603020101020101"/>
              </a:rPr>
              <a:t> 피해사례 </a:t>
            </a:r>
            <a:endParaRPr lang="ko-KR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나눔바른고딕 Light" panose="020B0603020101020101" pitchFamily="50" charset="-127"/>
              <a:ea typeface="나눔바른고딕 Light" panose="020B0603020101020101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670307" y="4702295"/>
            <a:ext cx="78360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>
                <a:solidFill>
                  <a:srgbClr val="FF0000"/>
                </a:solidFill>
                <a:latin typeface="+mj-lt"/>
              </a:rPr>
              <a:t>피해 즉시 </a:t>
            </a:r>
            <a:r>
              <a:rPr lang="en-US" altLang="ko-KR" b="1" dirty="0" smtClean="0">
                <a:solidFill>
                  <a:srgbClr val="FF0000"/>
                </a:solidFill>
                <a:latin typeface="+mj-lt"/>
              </a:rPr>
              <a:t>112</a:t>
            </a:r>
            <a:r>
              <a:rPr lang="ko-KR" altLang="en-US" b="1" dirty="0" smtClean="0">
                <a:solidFill>
                  <a:srgbClr val="FF0000"/>
                </a:solidFill>
                <a:latin typeface="+mj-lt"/>
              </a:rPr>
              <a:t>센터나 금융기관 </a:t>
            </a:r>
            <a:r>
              <a:rPr lang="ko-KR" altLang="en-US" b="1" dirty="0" err="1" smtClean="0">
                <a:solidFill>
                  <a:srgbClr val="FF0000"/>
                </a:solidFill>
                <a:latin typeface="+mj-lt"/>
              </a:rPr>
              <a:t>콜센터를</a:t>
            </a:r>
            <a:r>
              <a:rPr lang="ko-KR" altLang="en-US" b="1" dirty="0" smtClean="0">
                <a:solidFill>
                  <a:srgbClr val="FF0000"/>
                </a:solidFill>
                <a:latin typeface="+mj-lt"/>
              </a:rPr>
              <a:t> 통해 지급정지</a:t>
            </a:r>
            <a:r>
              <a:rPr lang="ko-KR" altLang="en-US" b="1" dirty="0" smtClean="0">
                <a:latin typeface="+mj-lt"/>
              </a:rPr>
              <a:t>를 요청하도록 함</a:t>
            </a:r>
            <a:r>
              <a:rPr lang="en-US" altLang="ko-KR" b="1" dirty="0" smtClean="0">
                <a:latin typeface="+mj-lt"/>
              </a:rPr>
              <a:t>. </a:t>
            </a:r>
            <a:r>
              <a:rPr lang="ko-KR" altLang="en-US" b="1" dirty="0" smtClean="0">
                <a:latin typeface="+mj-lt"/>
              </a:rPr>
              <a:t>이후 해당 은행에 경찰이 발급한 </a:t>
            </a:r>
            <a:r>
              <a:rPr lang="en-US" altLang="ko-KR" b="1" dirty="0" smtClean="0">
                <a:solidFill>
                  <a:srgbClr val="FF0000"/>
                </a:solidFill>
                <a:latin typeface="+mj-lt"/>
              </a:rPr>
              <a:t>‘</a:t>
            </a:r>
            <a:r>
              <a:rPr lang="ko-KR" altLang="en-US" b="1" dirty="0" smtClean="0">
                <a:solidFill>
                  <a:srgbClr val="FF0000"/>
                </a:solidFill>
                <a:latin typeface="+mj-lt"/>
              </a:rPr>
              <a:t>사건사고 사실 </a:t>
            </a:r>
            <a:r>
              <a:rPr lang="ko-KR" altLang="en-US" b="1" dirty="0" err="1" smtClean="0">
                <a:solidFill>
                  <a:srgbClr val="FF0000"/>
                </a:solidFill>
                <a:latin typeface="+mj-lt"/>
              </a:rPr>
              <a:t>확인원</a:t>
            </a:r>
            <a:r>
              <a:rPr lang="en-US" altLang="ko-KR" b="1" dirty="0" smtClean="0">
                <a:solidFill>
                  <a:srgbClr val="FF0000"/>
                </a:solidFill>
                <a:latin typeface="+mj-lt"/>
              </a:rPr>
              <a:t>’</a:t>
            </a:r>
            <a:r>
              <a:rPr lang="ko-KR" altLang="en-US" b="1" dirty="0" smtClean="0">
                <a:solidFill>
                  <a:srgbClr val="FF0000"/>
                </a:solidFill>
                <a:latin typeface="+mj-lt"/>
              </a:rPr>
              <a:t>을 제출</a:t>
            </a:r>
            <a:r>
              <a:rPr lang="ko-KR" altLang="en-US" b="1" dirty="0" smtClean="0">
                <a:latin typeface="+mj-lt"/>
              </a:rPr>
              <a:t>하여 </a:t>
            </a:r>
            <a:r>
              <a:rPr lang="ko-KR" altLang="en-US" b="1" dirty="0" err="1" smtClean="0">
                <a:solidFill>
                  <a:srgbClr val="FF0000"/>
                </a:solidFill>
                <a:latin typeface="+mj-lt"/>
              </a:rPr>
              <a:t>피해금</a:t>
            </a:r>
            <a:r>
              <a:rPr lang="ko-KR" altLang="en-US" b="1" dirty="0" smtClean="0">
                <a:solidFill>
                  <a:srgbClr val="FF0000"/>
                </a:solidFill>
                <a:latin typeface="+mj-lt"/>
              </a:rPr>
              <a:t> 환급</a:t>
            </a:r>
            <a:r>
              <a:rPr lang="ko-KR" altLang="en-US" b="1" dirty="0" smtClean="0">
                <a:latin typeface="+mj-lt"/>
              </a:rPr>
              <a:t>을 신청하도록 함</a:t>
            </a:r>
            <a:endParaRPr lang="en-US" altLang="ko-KR" b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6093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/>
          <p:cNvSpPr/>
          <p:nvPr/>
        </p:nvSpPr>
        <p:spPr>
          <a:xfrm>
            <a:off x="3040249" y="669558"/>
            <a:ext cx="9148762" cy="6196263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3043238" cy="6858000"/>
          </a:xfrm>
          <a:prstGeom prst="rect">
            <a:avLst/>
          </a:prstGeom>
          <a:solidFill>
            <a:srgbClr val="1B204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grpSp>
        <p:nvGrpSpPr>
          <p:cNvPr id="3" name="그룹 2"/>
          <p:cNvGrpSpPr/>
          <p:nvPr/>
        </p:nvGrpSpPr>
        <p:grpSpPr>
          <a:xfrm>
            <a:off x="72942" y="1250798"/>
            <a:ext cx="2870284" cy="378618"/>
            <a:chOff x="2393319" y="2095717"/>
            <a:chExt cx="7332338" cy="547255"/>
          </a:xfrm>
          <a:noFill/>
        </p:grpSpPr>
        <p:sp>
          <p:nvSpPr>
            <p:cNvPr id="5" name="직사각형 4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01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헌법 등이 보장하는 소비자 권리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72942" y="2279498"/>
            <a:ext cx="2870284" cy="378618"/>
            <a:chOff x="2393319" y="2095717"/>
            <a:chExt cx="7332338" cy="547255"/>
          </a:xfrm>
        </p:grpSpPr>
        <p:sp>
          <p:nvSpPr>
            <p:cNvPr id="11" name="직사각형 10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03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금융사기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72942" y="2793848"/>
            <a:ext cx="2870284" cy="378618"/>
            <a:chOff x="2393319" y="2095717"/>
            <a:chExt cx="7332338" cy="547255"/>
          </a:xfrm>
        </p:grpSpPr>
        <p:sp>
          <p:nvSpPr>
            <p:cNvPr id="14" name="직사각형 13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04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건강기능식품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72942" y="3308198"/>
            <a:ext cx="2870284" cy="378618"/>
            <a:chOff x="2393319" y="2095717"/>
            <a:chExt cx="7332338" cy="547255"/>
          </a:xfrm>
        </p:grpSpPr>
        <p:sp>
          <p:nvSpPr>
            <p:cNvPr id="17" name="직사각형 16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05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상조서비스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72942" y="3822548"/>
            <a:ext cx="2870284" cy="378618"/>
            <a:chOff x="2393319" y="2095717"/>
            <a:chExt cx="7332338" cy="547255"/>
          </a:xfrm>
        </p:grpSpPr>
        <p:sp>
          <p:nvSpPr>
            <p:cNvPr id="20" name="직사각형 19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06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가정용 의료기기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72942" y="4336898"/>
            <a:ext cx="2870284" cy="378618"/>
            <a:chOff x="2393319" y="2095717"/>
            <a:chExt cx="7332338" cy="547255"/>
          </a:xfrm>
        </p:grpSpPr>
        <p:sp>
          <p:nvSpPr>
            <p:cNvPr id="23" name="직사각형 22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07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홍보관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13903"/>
            <a:ext cx="17177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2019 </a:t>
            </a:r>
            <a:r>
              <a:rPr lang="ko-KR" altLang="en-US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취약계층 소비자교육</a:t>
            </a:r>
            <a:endParaRPr lang="ko-KR" altLang="en-US" b="1" dirty="0">
              <a:solidFill>
                <a:schemeClr val="bg2"/>
              </a:solidFill>
              <a:ea typeface="돋움" panose="020B0600000101010101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88370" y="86095"/>
            <a:ext cx="72791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00" b="1" dirty="0" smtClean="0">
                <a:solidFill>
                  <a:schemeClr val="bg1">
                    <a:lumMod val="50000"/>
                  </a:schemeClr>
                </a:solidFill>
              </a:rPr>
              <a:t>3.1. </a:t>
            </a:r>
            <a:r>
              <a:rPr lang="ko-KR" altLang="en-US" sz="2600" b="1" dirty="0" smtClean="0">
                <a:solidFill>
                  <a:schemeClr val="bg1">
                    <a:lumMod val="50000"/>
                  </a:schemeClr>
                </a:solidFill>
              </a:rPr>
              <a:t>금융사기</a:t>
            </a:r>
            <a:endParaRPr lang="ko-KR" altLang="en-US" sz="2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텍스트 개체 틀 2"/>
          <p:cNvSpPr txBox="1">
            <a:spLocks/>
          </p:cNvSpPr>
          <p:nvPr/>
        </p:nvSpPr>
        <p:spPr>
          <a:xfrm>
            <a:off x="3421242" y="833864"/>
            <a:ext cx="6843220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ko-KR" altLang="en-US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메모리해킹 </a:t>
            </a:r>
            <a:r>
              <a:rPr lang="en-US" altLang="ko-KR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/ </a:t>
            </a:r>
            <a:r>
              <a:rPr lang="ko-KR" altLang="en-US" sz="2400" b="1" dirty="0" err="1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파밍</a:t>
            </a:r>
            <a:r>
              <a:rPr lang="ko-KR" altLang="en-US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 피해 발생 시</a:t>
            </a:r>
            <a:endParaRPr lang="ko-KR" altLang="en-US" sz="2400" b="1" dirty="0">
              <a:solidFill>
                <a:srgbClr val="1B2040"/>
              </a:solidFill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</p:txBody>
      </p:sp>
      <p:pic>
        <p:nvPicPr>
          <p:cNvPr id="52" name="그림 5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70"/>
          <a:stretch/>
        </p:blipFill>
        <p:spPr>
          <a:xfrm>
            <a:off x="9900323" y="6361622"/>
            <a:ext cx="2120506" cy="353380"/>
          </a:xfrm>
          <a:prstGeom prst="rect">
            <a:avLst/>
          </a:prstGeom>
        </p:spPr>
      </p:pic>
      <p:sp>
        <p:nvSpPr>
          <p:cNvPr id="44" name="직사각형 43"/>
          <p:cNvSpPr/>
          <p:nvPr/>
        </p:nvSpPr>
        <p:spPr>
          <a:xfrm>
            <a:off x="0" y="2279404"/>
            <a:ext cx="72942" cy="378618"/>
          </a:xfrm>
          <a:prstGeom prst="rect">
            <a:avLst/>
          </a:prstGeom>
          <a:solidFill>
            <a:srgbClr val="7DD4E5"/>
          </a:solidFill>
          <a:ln>
            <a:solidFill>
              <a:srgbClr val="7DD4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5" name="그룹 34"/>
          <p:cNvGrpSpPr/>
          <p:nvPr/>
        </p:nvGrpSpPr>
        <p:grpSpPr>
          <a:xfrm>
            <a:off x="82817" y="2279498"/>
            <a:ext cx="2870284" cy="378618"/>
            <a:chOff x="2393319" y="2095717"/>
            <a:chExt cx="7332338" cy="547255"/>
          </a:xfrm>
          <a:solidFill>
            <a:srgbClr val="05060B"/>
          </a:solidFill>
        </p:grpSpPr>
        <p:sp>
          <p:nvSpPr>
            <p:cNvPr id="37" name="직사각형 36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03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금융사기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42669" y="1798004"/>
            <a:ext cx="26835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02 / </a:t>
            </a:r>
            <a:r>
              <a:rPr lang="ko-KR" altLang="en-US" sz="1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개인정보 보호</a:t>
            </a:r>
            <a:endParaRPr lang="ko-KR" altLang="en-US" sz="1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48" name="그룹 47"/>
          <p:cNvGrpSpPr/>
          <p:nvPr/>
        </p:nvGrpSpPr>
        <p:grpSpPr>
          <a:xfrm>
            <a:off x="72942" y="1765148"/>
            <a:ext cx="2870284" cy="378618"/>
            <a:chOff x="2393319" y="2095717"/>
            <a:chExt cx="7332338" cy="547255"/>
          </a:xfrm>
        </p:grpSpPr>
        <p:sp>
          <p:nvSpPr>
            <p:cNvPr id="49" name="직사각형 48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02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개인정보 보호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39" name="텍스트 개체 틀 2"/>
          <p:cNvSpPr txBox="1">
            <a:spLocks/>
          </p:cNvSpPr>
          <p:nvPr/>
        </p:nvSpPr>
        <p:spPr>
          <a:xfrm>
            <a:off x="3600939" y="1463941"/>
            <a:ext cx="6757712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ko-KR" alt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 Light" panose="020B0603020101020101" pitchFamily="50" charset="-127"/>
                <a:ea typeface="나눔바른고딕 Light" panose="020B0603020101020101"/>
              </a:rPr>
              <a:t>파밍</a:t>
            </a:r>
            <a:r>
              <a:rPr lang="ko-KR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 Light" panose="020B0603020101020101" pitchFamily="50" charset="-127"/>
                <a:ea typeface="나눔바른고딕 Light" panose="020B0603020101020101"/>
              </a:rPr>
              <a:t> 피해 발생 시 대처요령</a:t>
            </a:r>
            <a:endParaRPr lang="ko-KR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나눔바른고딕 Light" panose="020B0603020101020101" pitchFamily="50" charset="-127"/>
              <a:ea typeface="나눔바른고딕 Light" panose="020B0603020101020101"/>
            </a:endParaRPr>
          </a:p>
        </p:txBody>
      </p:sp>
      <p:pic>
        <p:nvPicPr>
          <p:cNvPr id="42" name="_x171844504" descr="EMB000001f4023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939" y="2019281"/>
            <a:ext cx="7659960" cy="433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21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/>
          <p:cNvSpPr/>
          <p:nvPr/>
        </p:nvSpPr>
        <p:spPr>
          <a:xfrm>
            <a:off x="3040249" y="669558"/>
            <a:ext cx="9148762" cy="6196263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3043238" cy="6858000"/>
          </a:xfrm>
          <a:prstGeom prst="rect">
            <a:avLst/>
          </a:prstGeom>
          <a:solidFill>
            <a:srgbClr val="1B204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grpSp>
        <p:nvGrpSpPr>
          <p:cNvPr id="3" name="그룹 2"/>
          <p:cNvGrpSpPr/>
          <p:nvPr/>
        </p:nvGrpSpPr>
        <p:grpSpPr>
          <a:xfrm>
            <a:off x="72942" y="1250798"/>
            <a:ext cx="2870284" cy="378618"/>
            <a:chOff x="2393319" y="2095717"/>
            <a:chExt cx="7332338" cy="547255"/>
          </a:xfrm>
          <a:noFill/>
        </p:grpSpPr>
        <p:sp>
          <p:nvSpPr>
            <p:cNvPr id="5" name="직사각형 4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01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헌법 등이 보장하는 소비자 권리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72942" y="2279498"/>
            <a:ext cx="2870284" cy="378618"/>
            <a:chOff x="2393319" y="2095717"/>
            <a:chExt cx="7332338" cy="547255"/>
          </a:xfrm>
        </p:grpSpPr>
        <p:sp>
          <p:nvSpPr>
            <p:cNvPr id="11" name="직사각형 10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03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금융사기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72942" y="2793848"/>
            <a:ext cx="2870284" cy="378618"/>
            <a:chOff x="2393319" y="2095717"/>
            <a:chExt cx="7332338" cy="547255"/>
          </a:xfrm>
        </p:grpSpPr>
        <p:sp>
          <p:nvSpPr>
            <p:cNvPr id="14" name="직사각형 13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04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건강기능식품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72942" y="3308198"/>
            <a:ext cx="2870284" cy="378618"/>
            <a:chOff x="2393319" y="2095717"/>
            <a:chExt cx="7332338" cy="547255"/>
          </a:xfrm>
        </p:grpSpPr>
        <p:sp>
          <p:nvSpPr>
            <p:cNvPr id="17" name="직사각형 16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05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상조서비스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72942" y="3822548"/>
            <a:ext cx="2870284" cy="378618"/>
            <a:chOff x="2393319" y="2095717"/>
            <a:chExt cx="7332338" cy="547255"/>
          </a:xfrm>
        </p:grpSpPr>
        <p:sp>
          <p:nvSpPr>
            <p:cNvPr id="20" name="직사각형 19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06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가정용 의료기기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72942" y="4336898"/>
            <a:ext cx="2870284" cy="378618"/>
            <a:chOff x="2393319" y="2095717"/>
            <a:chExt cx="7332338" cy="547255"/>
          </a:xfrm>
        </p:grpSpPr>
        <p:sp>
          <p:nvSpPr>
            <p:cNvPr id="23" name="직사각형 22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07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홍보관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13903"/>
            <a:ext cx="17177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2019 </a:t>
            </a:r>
            <a:r>
              <a:rPr lang="ko-KR" altLang="en-US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취약계층 소비자교육</a:t>
            </a:r>
            <a:endParaRPr lang="ko-KR" altLang="en-US" b="1" dirty="0">
              <a:solidFill>
                <a:schemeClr val="bg2"/>
              </a:solidFill>
              <a:ea typeface="돋움" panose="020B0600000101010101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88370" y="86095"/>
            <a:ext cx="72791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00" b="1" dirty="0" smtClean="0">
                <a:solidFill>
                  <a:schemeClr val="bg1">
                    <a:lumMod val="50000"/>
                  </a:schemeClr>
                </a:solidFill>
              </a:rPr>
              <a:t>3.1. </a:t>
            </a:r>
            <a:r>
              <a:rPr lang="ko-KR" altLang="en-US" sz="2600" b="1" dirty="0" smtClean="0">
                <a:solidFill>
                  <a:schemeClr val="bg1">
                    <a:lumMod val="50000"/>
                  </a:schemeClr>
                </a:solidFill>
              </a:rPr>
              <a:t>금융사기</a:t>
            </a:r>
            <a:endParaRPr lang="ko-KR" altLang="en-US" sz="2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텍스트 개체 틀 2"/>
          <p:cNvSpPr txBox="1">
            <a:spLocks/>
          </p:cNvSpPr>
          <p:nvPr/>
        </p:nvSpPr>
        <p:spPr>
          <a:xfrm>
            <a:off x="3421242" y="833864"/>
            <a:ext cx="6843220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ko-KR" altLang="en-US" sz="2400" b="1" dirty="0" err="1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파밍</a:t>
            </a:r>
            <a:r>
              <a:rPr lang="ko-KR" altLang="en-US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 이것만은 꼭 알아두세요</a:t>
            </a:r>
            <a:r>
              <a:rPr lang="en-US" altLang="ko-KR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!</a:t>
            </a:r>
            <a:endParaRPr lang="ko-KR" altLang="en-US" sz="2400" b="1" dirty="0">
              <a:solidFill>
                <a:srgbClr val="1B2040"/>
              </a:solidFill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</p:txBody>
      </p:sp>
      <p:pic>
        <p:nvPicPr>
          <p:cNvPr id="52" name="그림 5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70"/>
          <a:stretch/>
        </p:blipFill>
        <p:spPr>
          <a:xfrm>
            <a:off x="9900323" y="6361622"/>
            <a:ext cx="2120506" cy="353380"/>
          </a:xfrm>
          <a:prstGeom prst="rect">
            <a:avLst/>
          </a:prstGeom>
        </p:spPr>
      </p:pic>
      <p:sp>
        <p:nvSpPr>
          <p:cNvPr id="44" name="직사각형 43"/>
          <p:cNvSpPr/>
          <p:nvPr/>
        </p:nvSpPr>
        <p:spPr>
          <a:xfrm>
            <a:off x="0" y="2279404"/>
            <a:ext cx="72942" cy="378618"/>
          </a:xfrm>
          <a:prstGeom prst="rect">
            <a:avLst/>
          </a:prstGeom>
          <a:solidFill>
            <a:srgbClr val="7DD4E5"/>
          </a:solidFill>
          <a:ln>
            <a:solidFill>
              <a:srgbClr val="7DD4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1" name="그룹 30"/>
          <p:cNvGrpSpPr/>
          <p:nvPr/>
        </p:nvGrpSpPr>
        <p:grpSpPr>
          <a:xfrm>
            <a:off x="3790511" y="1896614"/>
            <a:ext cx="7645752" cy="2938433"/>
            <a:chOff x="1594222" y="2786350"/>
            <a:chExt cx="7168778" cy="1033463"/>
          </a:xfrm>
          <a:solidFill>
            <a:srgbClr val="1B2040">
              <a:alpha val="22000"/>
            </a:srgbClr>
          </a:solidFill>
        </p:grpSpPr>
        <p:sp>
          <p:nvSpPr>
            <p:cNvPr id="32" name="Rectangle 9"/>
            <p:cNvSpPr/>
            <p:nvPr/>
          </p:nvSpPr>
          <p:spPr bwMode="auto">
            <a:xfrm>
              <a:off x="1594222" y="2786350"/>
              <a:ext cx="7168778" cy="1033463"/>
            </a:xfrm>
            <a:prstGeom prst="rect">
              <a:avLst/>
            </a:prstGeom>
            <a:grpFill/>
            <a:ln w="3175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defTabSz="1128364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2000" kern="0" dirty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33" name="직사각형 32"/>
            <p:cNvSpPr/>
            <p:nvPr/>
          </p:nvSpPr>
          <p:spPr bwMode="auto">
            <a:xfrm>
              <a:off x="1872357" y="3168751"/>
              <a:ext cx="6639020" cy="276999"/>
            </a:xfrm>
            <a:prstGeom prst="rect">
              <a:avLst/>
            </a:prstGeom>
            <a:noFill/>
            <a:ln w="25400" algn="ctr">
              <a:noFill/>
              <a:round/>
              <a:headEnd/>
              <a:tailEnd/>
            </a:ln>
            <a:effectLst>
              <a:outerShdw sx="1000" sy="1000" algn="tl" rotWithShape="0">
                <a:prstClr val="black"/>
              </a:outerShdw>
            </a:effectLst>
            <a:scene3d>
              <a:camera prst="orthographicFront"/>
              <a:lightRig rig="threePt" dir="t"/>
            </a:scene3d>
          </p:spPr>
          <p:txBody>
            <a:bodyPr wrap="square" lIns="0" tIns="0" rIns="0" bIns="0" anchor="ctr">
              <a:spAutoFit/>
              <a:sp3d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4F81BD"/>
                </a:buClr>
                <a:buSzPct val="60000"/>
                <a:defRPr/>
              </a:pPr>
              <a:endParaRPr lang="ko-KR" altLang="en-US" b="1" spc="-150" dirty="0">
                <a:ea typeface="나눔스퀘어" panose="020B0600000101010101" pitchFamily="50" charset="-127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4071459" y="2094171"/>
            <a:ext cx="72645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개인 </a:t>
            </a:r>
            <a:r>
              <a:rPr lang="en-US" altLang="ko-KR" b="1" dirty="0" smtClean="0"/>
              <a:t>PC</a:t>
            </a:r>
            <a:r>
              <a:rPr lang="ko-KR" altLang="en-US" b="1" dirty="0" smtClean="0"/>
              <a:t>의 악성코드를 삭제합니다</a:t>
            </a:r>
            <a:r>
              <a:rPr lang="en-US" altLang="ko-KR" b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 smtClean="0"/>
              <a:t>OTP(</a:t>
            </a:r>
            <a:r>
              <a:rPr lang="ko-KR" altLang="en-US" b="1" dirty="0" smtClean="0"/>
              <a:t>일회성 </a:t>
            </a:r>
            <a:r>
              <a:rPr lang="ko-KR" altLang="en-US" b="1" dirty="0" err="1" smtClean="0"/>
              <a:t>비밀번호생성기</a:t>
            </a:r>
            <a:r>
              <a:rPr lang="en-US" altLang="ko-KR" b="1" dirty="0" smtClean="0"/>
              <a:t>), </a:t>
            </a:r>
            <a:r>
              <a:rPr lang="ko-KR" altLang="en-US" b="1" dirty="0" smtClean="0"/>
              <a:t>보안토큰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비밀정보 복사방지</a:t>
            </a:r>
            <a:r>
              <a:rPr lang="en-US" altLang="ko-KR" b="1" dirty="0" smtClean="0"/>
              <a:t>)</a:t>
            </a:r>
            <a:r>
              <a:rPr lang="ko-KR" altLang="en-US" b="1" dirty="0" smtClean="0"/>
              <a:t>을 </a:t>
            </a:r>
            <a:endParaRPr lang="en-US" altLang="ko-KR" b="1" dirty="0" smtClean="0"/>
          </a:p>
          <a:p>
            <a:r>
              <a:rPr lang="en-US" altLang="ko-KR" b="1" dirty="0"/>
              <a:t> </a:t>
            </a:r>
            <a:r>
              <a:rPr lang="en-US" altLang="ko-KR" b="1" dirty="0" smtClean="0"/>
              <a:t>   </a:t>
            </a:r>
            <a:r>
              <a:rPr lang="ko-KR" altLang="en-US" b="1" dirty="0" smtClean="0"/>
              <a:t>사용하도록 하세요</a:t>
            </a:r>
            <a:r>
              <a:rPr lang="en-US" altLang="ko-KR" b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컴퓨터</a:t>
            </a:r>
            <a:r>
              <a:rPr lang="en-US" altLang="ko-KR" b="1" dirty="0" smtClean="0"/>
              <a:t>·</a:t>
            </a:r>
            <a:r>
              <a:rPr lang="ko-KR" altLang="en-US" b="1" dirty="0" err="1" smtClean="0"/>
              <a:t>이메일</a:t>
            </a:r>
            <a:r>
              <a:rPr lang="ko-KR" altLang="en-US" b="1" dirty="0" smtClean="0"/>
              <a:t> 등에 공인인증서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보안카드 사진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비밀번호를 저장하지 않도록 하세요</a:t>
            </a:r>
            <a:r>
              <a:rPr lang="en-US" altLang="ko-KR" b="1" dirty="0" smtClean="0"/>
              <a:t>.</a:t>
            </a:r>
          </a:p>
          <a:p>
            <a:endParaRPr lang="en-US" altLang="ko-K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출처 불명한 파일이나 </a:t>
            </a:r>
            <a:r>
              <a:rPr lang="ko-KR" altLang="en-US" b="1" dirty="0" err="1" smtClean="0"/>
              <a:t>이메일은</a:t>
            </a:r>
            <a:r>
              <a:rPr lang="ko-KR" altLang="en-US" b="1" dirty="0" smtClean="0"/>
              <a:t> 열람하지 마시고 즉시 삭제하세요</a:t>
            </a:r>
            <a:r>
              <a:rPr lang="en-US" altLang="ko-KR" b="1" dirty="0" smtClean="0"/>
              <a:t>.</a:t>
            </a:r>
          </a:p>
        </p:txBody>
      </p:sp>
      <p:grpSp>
        <p:nvGrpSpPr>
          <p:cNvPr id="35" name="그룹 34"/>
          <p:cNvGrpSpPr/>
          <p:nvPr/>
        </p:nvGrpSpPr>
        <p:grpSpPr>
          <a:xfrm>
            <a:off x="82817" y="2279498"/>
            <a:ext cx="2870284" cy="378618"/>
            <a:chOff x="2393319" y="2095717"/>
            <a:chExt cx="7332338" cy="547255"/>
          </a:xfrm>
          <a:solidFill>
            <a:srgbClr val="05060B"/>
          </a:solidFill>
        </p:grpSpPr>
        <p:sp>
          <p:nvSpPr>
            <p:cNvPr id="37" name="직사각형 36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03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금융사기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42669" y="1798004"/>
            <a:ext cx="26835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02 / </a:t>
            </a:r>
            <a:r>
              <a:rPr lang="ko-KR" altLang="en-US" sz="1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개인정보 보호</a:t>
            </a:r>
            <a:endParaRPr lang="ko-KR" altLang="en-US" sz="1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48" name="그룹 47"/>
          <p:cNvGrpSpPr/>
          <p:nvPr/>
        </p:nvGrpSpPr>
        <p:grpSpPr>
          <a:xfrm>
            <a:off x="72942" y="1765148"/>
            <a:ext cx="2870284" cy="378618"/>
            <a:chOff x="2393319" y="2095717"/>
            <a:chExt cx="7332338" cy="547255"/>
          </a:xfrm>
        </p:grpSpPr>
        <p:sp>
          <p:nvSpPr>
            <p:cNvPr id="49" name="직사각형 48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02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개인정보 보호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39" name="텍스트 개체 틀 2"/>
          <p:cNvSpPr txBox="1">
            <a:spLocks/>
          </p:cNvSpPr>
          <p:nvPr/>
        </p:nvSpPr>
        <p:spPr>
          <a:xfrm>
            <a:off x="3600939" y="1463941"/>
            <a:ext cx="6757712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ko-KR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 Light" panose="020B0603020101020101" pitchFamily="50" charset="-127"/>
                <a:ea typeface="나눔바른고딕 Light" panose="020B0603020101020101"/>
              </a:rPr>
              <a:t>메모리해킹 </a:t>
            </a:r>
            <a:r>
              <a:rPr lang="en-US" altLang="ko-K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 Light" panose="020B0603020101020101" pitchFamily="50" charset="-127"/>
                <a:ea typeface="나눔바른고딕 Light" panose="020B0603020101020101"/>
              </a:rPr>
              <a:t>/ </a:t>
            </a:r>
            <a:r>
              <a:rPr lang="ko-KR" alt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 Light" panose="020B0603020101020101" pitchFamily="50" charset="-127"/>
                <a:ea typeface="나눔바른고딕 Light" panose="020B0603020101020101"/>
              </a:rPr>
              <a:t>파밍</a:t>
            </a:r>
            <a:r>
              <a:rPr lang="ko-KR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 Light" panose="020B0603020101020101" pitchFamily="50" charset="-127"/>
                <a:ea typeface="나눔바른고딕 Light" panose="020B0603020101020101"/>
              </a:rPr>
              <a:t> 피해 예방 방법</a:t>
            </a:r>
            <a:endParaRPr lang="ko-KR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나눔바른고딕 Light" panose="020B0603020101020101" pitchFamily="50" charset="-127"/>
              <a:ea typeface="나눔바른고딕 Light" panose="020B0603020101020101"/>
            </a:endParaRPr>
          </a:p>
        </p:txBody>
      </p:sp>
    </p:spTree>
    <p:extLst>
      <p:ext uri="{BB962C8B-B14F-4D97-AF65-F5344CB8AC3E}">
        <p14:creationId xmlns:p14="http://schemas.microsoft.com/office/powerpoint/2010/main" val="301870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/>
          <p:cNvSpPr/>
          <p:nvPr/>
        </p:nvSpPr>
        <p:spPr>
          <a:xfrm>
            <a:off x="3040249" y="669558"/>
            <a:ext cx="9148762" cy="6196263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3043238" cy="6858000"/>
          </a:xfrm>
          <a:prstGeom prst="rect">
            <a:avLst/>
          </a:prstGeom>
          <a:solidFill>
            <a:srgbClr val="1B204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grpSp>
        <p:nvGrpSpPr>
          <p:cNvPr id="3" name="그룹 2"/>
          <p:cNvGrpSpPr/>
          <p:nvPr/>
        </p:nvGrpSpPr>
        <p:grpSpPr>
          <a:xfrm>
            <a:off x="72942" y="1250798"/>
            <a:ext cx="2870284" cy="378618"/>
            <a:chOff x="2393319" y="2095717"/>
            <a:chExt cx="7332338" cy="547255"/>
          </a:xfrm>
          <a:noFill/>
        </p:grpSpPr>
        <p:sp>
          <p:nvSpPr>
            <p:cNvPr id="5" name="직사각형 4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01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헌법 등이 보장하는 소비자 권리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72942" y="2279498"/>
            <a:ext cx="2870284" cy="378618"/>
            <a:chOff x="2393319" y="2095717"/>
            <a:chExt cx="7332338" cy="547255"/>
          </a:xfrm>
        </p:grpSpPr>
        <p:sp>
          <p:nvSpPr>
            <p:cNvPr id="11" name="직사각형 10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03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금융사기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72942" y="3308198"/>
            <a:ext cx="2870284" cy="378618"/>
            <a:chOff x="2393319" y="2095717"/>
            <a:chExt cx="7332338" cy="547255"/>
          </a:xfrm>
        </p:grpSpPr>
        <p:sp>
          <p:nvSpPr>
            <p:cNvPr id="17" name="직사각형 16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05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상조서비스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72942" y="3822548"/>
            <a:ext cx="2870284" cy="378618"/>
            <a:chOff x="2393319" y="2095717"/>
            <a:chExt cx="7332338" cy="547255"/>
          </a:xfrm>
        </p:grpSpPr>
        <p:sp>
          <p:nvSpPr>
            <p:cNvPr id="20" name="직사각형 19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06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가정용 의료기기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72942" y="4336898"/>
            <a:ext cx="2870284" cy="378618"/>
            <a:chOff x="2393319" y="2095717"/>
            <a:chExt cx="7332338" cy="547255"/>
          </a:xfrm>
        </p:grpSpPr>
        <p:sp>
          <p:nvSpPr>
            <p:cNvPr id="23" name="직사각형 22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07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홍보관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13903"/>
            <a:ext cx="17177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2019 </a:t>
            </a:r>
            <a:r>
              <a:rPr lang="ko-KR" altLang="en-US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취약계층 소비자교육</a:t>
            </a:r>
            <a:endParaRPr lang="ko-KR" altLang="en-US" b="1" dirty="0">
              <a:solidFill>
                <a:schemeClr val="bg2"/>
              </a:solidFill>
              <a:ea typeface="돋움" panose="020B0600000101010101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88370" y="86095"/>
            <a:ext cx="72791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00" b="1" dirty="0">
                <a:solidFill>
                  <a:schemeClr val="bg1">
                    <a:lumMod val="50000"/>
                  </a:schemeClr>
                </a:solidFill>
              </a:rPr>
              <a:t>4</a:t>
            </a:r>
            <a:r>
              <a:rPr lang="en-US" altLang="ko-KR" sz="2600" b="1" dirty="0" smtClean="0">
                <a:solidFill>
                  <a:schemeClr val="bg1">
                    <a:lumMod val="50000"/>
                  </a:schemeClr>
                </a:solidFill>
              </a:rPr>
              <a:t>.1. </a:t>
            </a:r>
            <a:r>
              <a:rPr lang="ko-KR" altLang="en-US" sz="2600" b="1" dirty="0" smtClean="0">
                <a:solidFill>
                  <a:schemeClr val="bg1">
                    <a:lumMod val="50000"/>
                  </a:schemeClr>
                </a:solidFill>
              </a:rPr>
              <a:t>건강기능식품</a:t>
            </a:r>
            <a:endParaRPr lang="ko-KR" altLang="en-US" sz="2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텍스트 개체 틀 2"/>
          <p:cNvSpPr txBox="1">
            <a:spLocks/>
          </p:cNvSpPr>
          <p:nvPr/>
        </p:nvSpPr>
        <p:spPr>
          <a:xfrm>
            <a:off x="3421242" y="833864"/>
            <a:ext cx="6843220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ko-KR" altLang="en-US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건강</a:t>
            </a:r>
            <a:r>
              <a:rPr lang="ko-KR" altLang="en-US" sz="2400" b="1" dirty="0" smtClean="0">
                <a:solidFill>
                  <a:srgbClr val="FF000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기능</a:t>
            </a:r>
            <a:r>
              <a:rPr lang="ko-KR" altLang="en-US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식품이란</a:t>
            </a:r>
            <a:endParaRPr lang="ko-KR" altLang="en-US" sz="2400" b="1" dirty="0">
              <a:solidFill>
                <a:srgbClr val="1B2040"/>
              </a:solidFill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</p:txBody>
      </p:sp>
      <p:pic>
        <p:nvPicPr>
          <p:cNvPr id="52" name="그림 5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70"/>
          <a:stretch/>
        </p:blipFill>
        <p:spPr>
          <a:xfrm>
            <a:off x="9900323" y="6361622"/>
            <a:ext cx="2120506" cy="353380"/>
          </a:xfrm>
          <a:prstGeom prst="rect">
            <a:avLst/>
          </a:prstGeom>
        </p:spPr>
      </p:pic>
      <p:sp>
        <p:nvSpPr>
          <p:cNvPr id="44" name="직사각형 43"/>
          <p:cNvSpPr/>
          <p:nvPr/>
        </p:nvSpPr>
        <p:spPr>
          <a:xfrm>
            <a:off x="0" y="2792970"/>
            <a:ext cx="72942" cy="378618"/>
          </a:xfrm>
          <a:prstGeom prst="rect">
            <a:avLst/>
          </a:prstGeom>
          <a:solidFill>
            <a:srgbClr val="7DD4E5"/>
          </a:solidFill>
          <a:ln>
            <a:solidFill>
              <a:srgbClr val="7DD4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1" name="그룹 30"/>
          <p:cNvGrpSpPr/>
          <p:nvPr/>
        </p:nvGrpSpPr>
        <p:grpSpPr>
          <a:xfrm>
            <a:off x="3790511" y="1896615"/>
            <a:ext cx="7570596" cy="1656712"/>
            <a:chOff x="1594222" y="2786350"/>
            <a:chExt cx="7168778" cy="1033463"/>
          </a:xfrm>
          <a:solidFill>
            <a:srgbClr val="1B2040">
              <a:alpha val="22000"/>
            </a:srgbClr>
          </a:solidFill>
        </p:grpSpPr>
        <p:sp>
          <p:nvSpPr>
            <p:cNvPr id="32" name="Rectangle 9"/>
            <p:cNvSpPr/>
            <p:nvPr/>
          </p:nvSpPr>
          <p:spPr bwMode="auto">
            <a:xfrm>
              <a:off x="1594222" y="2786350"/>
              <a:ext cx="7168778" cy="1033463"/>
            </a:xfrm>
            <a:prstGeom prst="rect">
              <a:avLst/>
            </a:prstGeom>
            <a:grpFill/>
            <a:ln w="3175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defTabSz="1128364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2000" kern="0" dirty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33" name="직사각형 32"/>
            <p:cNvSpPr/>
            <p:nvPr/>
          </p:nvSpPr>
          <p:spPr bwMode="auto">
            <a:xfrm>
              <a:off x="1872357" y="3168751"/>
              <a:ext cx="6639020" cy="276999"/>
            </a:xfrm>
            <a:prstGeom prst="rect">
              <a:avLst/>
            </a:prstGeom>
            <a:noFill/>
            <a:ln w="25400" algn="ctr">
              <a:noFill/>
              <a:round/>
              <a:headEnd/>
              <a:tailEnd/>
            </a:ln>
            <a:effectLst>
              <a:outerShdw sx="1000" sy="1000" algn="tl" rotWithShape="0">
                <a:prstClr val="black"/>
              </a:outerShdw>
            </a:effectLst>
            <a:scene3d>
              <a:camera prst="orthographicFront"/>
              <a:lightRig rig="threePt" dir="t"/>
            </a:scene3d>
          </p:spPr>
          <p:txBody>
            <a:bodyPr wrap="square" lIns="0" tIns="0" rIns="0" bIns="0" anchor="ctr">
              <a:spAutoFit/>
              <a:sp3d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4F81BD"/>
                </a:buClr>
                <a:buSzPct val="60000"/>
                <a:defRPr/>
              </a:pPr>
              <a:endParaRPr lang="ko-KR" altLang="en-US" b="1" spc="-150" dirty="0">
                <a:ea typeface="나눔스퀘어" panose="020B0600000101010101" pitchFamily="50" charset="-127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4071459" y="2094171"/>
            <a:ext cx="687628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일상적인 식생활에서 부족하기 쉬운 영양소와 생리활성물질을 보충해주고 건강을 유지하거나 증진하는데 도움을 주는 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식품</a:t>
            </a:r>
            <a:endParaRPr lang="en-US" altLang="ko-KR" sz="2000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질병의 예방이나 치료를 위한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 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‘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의약품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‘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이 아님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.</a:t>
            </a:r>
            <a:endParaRPr lang="en-US" altLang="ko-KR" b="1" dirty="0" smtClean="0"/>
          </a:p>
        </p:txBody>
      </p:sp>
      <p:sp>
        <p:nvSpPr>
          <p:cNvPr id="40" name="TextBox 39"/>
          <p:cNvSpPr txBox="1"/>
          <p:nvPr/>
        </p:nvSpPr>
        <p:spPr>
          <a:xfrm>
            <a:off x="142669" y="1798004"/>
            <a:ext cx="26835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02 / </a:t>
            </a:r>
            <a:r>
              <a:rPr lang="ko-KR" altLang="en-US" sz="1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개인정보 보호</a:t>
            </a:r>
            <a:endParaRPr lang="ko-KR" altLang="en-US" sz="1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48" name="그룹 47"/>
          <p:cNvGrpSpPr/>
          <p:nvPr/>
        </p:nvGrpSpPr>
        <p:grpSpPr>
          <a:xfrm>
            <a:off x="72942" y="1765148"/>
            <a:ext cx="2870284" cy="378618"/>
            <a:chOff x="2393319" y="2095717"/>
            <a:chExt cx="7332338" cy="547255"/>
          </a:xfrm>
        </p:grpSpPr>
        <p:sp>
          <p:nvSpPr>
            <p:cNvPr id="49" name="직사각형 48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02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개인정보 보호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41" name="그룹 40"/>
          <p:cNvGrpSpPr/>
          <p:nvPr/>
        </p:nvGrpSpPr>
        <p:grpSpPr>
          <a:xfrm>
            <a:off x="89858" y="2794581"/>
            <a:ext cx="2870284" cy="378618"/>
            <a:chOff x="2393319" y="2095717"/>
            <a:chExt cx="7332338" cy="547255"/>
          </a:xfrm>
          <a:solidFill>
            <a:srgbClr val="05060B"/>
          </a:solidFill>
        </p:grpSpPr>
        <p:sp>
          <p:nvSpPr>
            <p:cNvPr id="42" name="직사각형 41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04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건강기능식품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pic>
        <p:nvPicPr>
          <p:cNvPr id="8" name="그림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416" y="3686816"/>
            <a:ext cx="4184374" cy="280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43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/>
          <p:cNvSpPr/>
          <p:nvPr/>
        </p:nvSpPr>
        <p:spPr>
          <a:xfrm>
            <a:off x="3040249" y="669558"/>
            <a:ext cx="9148762" cy="6196263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3043238" cy="6858000"/>
          </a:xfrm>
          <a:prstGeom prst="rect">
            <a:avLst/>
          </a:prstGeom>
          <a:solidFill>
            <a:srgbClr val="1B204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grpSp>
        <p:nvGrpSpPr>
          <p:cNvPr id="3" name="그룹 2"/>
          <p:cNvGrpSpPr/>
          <p:nvPr/>
        </p:nvGrpSpPr>
        <p:grpSpPr>
          <a:xfrm>
            <a:off x="72942" y="1250798"/>
            <a:ext cx="2870284" cy="378618"/>
            <a:chOff x="2393319" y="2095717"/>
            <a:chExt cx="7332338" cy="547255"/>
          </a:xfrm>
          <a:noFill/>
        </p:grpSpPr>
        <p:sp>
          <p:nvSpPr>
            <p:cNvPr id="5" name="직사각형 4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01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헌법 등이 보장하는 소비자 권리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72942" y="2279498"/>
            <a:ext cx="2870284" cy="378618"/>
            <a:chOff x="2393319" y="2095717"/>
            <a:chExt cx="7332338" cy="547255"/>
          </a:xfrm>
        </p:grpSpPr>
        <p:sp>
          <p:nvSpPr>
            <p:cNvPr id="11" name="직사각형 10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03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금융사기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72942" y="3308198"/>
            <a:ext cx="2870284" cy="378618"/>
            <a:chOff x="2393319" y="2095717"/>
            <a:chExt cx="7332338" cy="547255"/>
          </a:xfrm>
        </p:grpSpPr>
        <p:sp>
          <p:nvSpPr>
            <p:cNvPr id="17" name="직사각형 16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05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상조서비스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72942" y="3822548"/>
            <a:ext cx="2870284" cy="378618"/>
            <a:chOff x="2393319" y="2095717"/>
            <a:chExt cx="7332338" cy="547255"/>
          </a:xfrm>
        </p:grpSpPr>
        <p:sp>
          <p:nvSpPr>
            <p:cNvPr id="20" name="직사각형 19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06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가정용 의료기기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72942" y="4336898"/>
            <a:ext cx="2870284" cy="378618"/>
            <a:chOff x="2393319" y="2095717"/>
            <a:chExt cx="7332338" cy="547255"/>
          </a:xfrm>
        </p:grpSpPr>
        <p:sp>
          <p:nvSpPr>
            <p:cNvPr id="23" name="직사각형 22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07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홍보관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13903"/>
            <a:ext cx="17177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2019 </a:t>
            </a:r>
            <a:r>
              <a:rPr lang="ko-KR" altLang="en-US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취약계층 소비자교육</a:t>
            </a:r>
            <a:endParaRPr lang="ko-KR" altLang="en-US" b="1" dirty="0">
              <a:solidFill>
                <a:schemeClr val="bg2"/>
              </a:solidFill>
              <a:ea typeface="돋움" panose="020B0600000101010101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88370" y="86095"/>
            <a:ext cx="72791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00" b="1" dirty="0">
                <a:solidFill>
                  <a:schemeClr val="bg1">
                    <a:lumMod val="50000"/>
                  </a:schemeClr>
                </a:solidFill>
              </a:rPr>
              <a:t>4</a:t>
            </a:r>
            <a:r>
              <a:rPr lang="en-US" altLang="ko-KR" sz="2600" b="1" dirty="0" smtClean="0">
                <a:solidFill>
                  <a:schemeClr val="bg1">
                    <a:lumMod val="50000"/>
                  </a:schemeClr>
                </a:solidFill>
              </a:rPr>
              <a:t>.1. </a:t>
            </a:r>
            <a:r>
              <a:rPr lang="ko-KR" altLang="en-US" sz="2600" b="1" dirty="0" smtClean="0">
                <a:solidFill>
                  <a:schemeClr val="bg1">
                    <a:lumMod val="50000"/>
                  </a:schemeClr>
                </a:solidFill>
              </a:rPr>
              <a:t>건강기능식품</a:t>
            </a:r>
            <a:endParaRPr lang="ko-KR" altLang="en-US" sz="2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텍스트 개체 틀 2"/>
          <p:cNvSpPr txBox="1">
            <a:spLocks/>
          </p:cNvSpPr>
          <p:nvPr/>
        </p:nvSpPr>
        <p:spPr>
          <a:xfrm>
            <a:off x="3421242" y="833864"/>
            <a:ext cx="6843220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ko-KR" altLang="en-US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건강</a:t>
            </a:r>
            <a:r>
              <a:rPr lang="ko-KR" altLang="en-US" sz="2400" b="1" dirty="0" smtClean="0">
                <a:solidFill>
                  <a:srgbClr val="FF000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기능</a:t>
            </a:r>
            <a:r>
              <a:rPr lang="ko-KR" altLang="en-US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식품이란</a:t>
            </a:r>
            <a:endParaRPr lang="ko-KR" altLang="en-US" sz="2400" b="1" dirty="0">
              <a:solidFill>
                <a:srgbClr val="1B2040"/>
              </a:solidFill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</p:txBody>
      </p:sp>
      <p:pic>
        <p:nvPicPr>
          <p:cNvPr id="52" name="그림 5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70"/>
          <a:stretch/>
        </p:blipFill>
        <p:spPr>
          <a:xfrm>
            <a:off x="9900323" y="6361622"/>
            <a:ext cx="2120506" cy="353380"/>
          </a:xfrm>
          <a:prstGeom prst="rect">
            <a:avLst/>
          </a:prstGeom>
        </p:spPr>
      </p:pic>
      <p:sp>
        <p:nvSpPr>
          <p:cNvPr id="44" name="직사각형 43"/>
          <p:cNvSpPr/>
          <p:nvPr/>
        </p:nvSpPr>
        <p:spPr>
          <a:xfrm>
            <a:off x="0" y="2792970"/>
            <a:ext cx="72942" cy="378618"/>
          </a:xfrm>
          <a:prstGeom prst="rect">
            <a:avLst/>
          </a:prstGeom>
          <a:solidFill>
            <a:srgbClr val="7DD4E5"/>
          </a:solidFill>
          <a:ln>
            <a:solidFill>
              <a:srgbClr val="7DD4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1" name="그룹 30"/>
          <p:cNvGrpSpPr/>
          <p:nvPr/>
        </p:nvGrpSpPr>
        <p:grpSpPr>
          <a:xfrm>
            <a:off x="3790511" y="1896615"/>
            <a:ext cx="7570596" cy="1059527"/>
            <a:chOff x="1594222" y="2786350"/>
            <a:chExt cx="7168778" cy="1033463"/>
          </a:xfrm>
          <a:solidFill>
            <a:srgbClr val="1B2040">
              <a:alpha val="22000"/>
            </a:srgbClr>
          </a:solidFill>
        </p:grpSpPr>
        <p:sp>
          <p:nvSpPr>
            <p:cNvPr id="32" name="Rectangle 9"/>
            <p:cNvSpPr/>
            <p:nvPr/>
          </p:nvSpPr>
          <p:spPr bwMode="auto">
            <a:xfrm>
              <a:off x="1594222" y="2786350"/>
              <a:ext cx="7168778" cy="1033463"/>
            </a:xfrm>
            <a:prstGeom prst="rect">
              <a:avLst/>
            </a:prstGeom>
            <a:grpFill/>
            <a:ln w="3175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defTabSz="1128364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2000" kern="0" dirty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33" name="직사각형 32"/>
            <p:cNvSpPr/>
            <p:nvPr/>
          </p:nvSpPr>
          <p:spPr bwMode="auto">
            <a:xfrm>
              <a:off x="1872357" y="3168751"/>
              <a:ext cx="6639020" cy="276999"/>
            </a:xfrm>
            <a:prstGeom prst="rect">
              <a:avLst/>
            </a:prstGeom>
            <a:noFill/>
            <a:ln w="25400" algn="ctr">
              <a:noFill/>
              <a:round/>
              <a:headEnd/>
              <a:tailEnd/>
            </a:ln>
            <a:effectLst>
              <a:outerShdw sx="1000" sy="1000" algn="tl" rotWithShape="0">
                <a:prstClr val="black"/>
              </a:outerShdw>
            </a:effectLst>
            <a:scene3d>
              <a:camera prst="orthographicFront"/>
              <a:lightRig rig="threePt" dir="t"/>
            </a:scene3d>
          </p:spPr>
          <p:txBody>
            <a:bodyPr wrap="square" lIns="0" tIns="0" rIns="0" bIns="0" anchor="ctr">
              <a:spAutoFit/>
              <a:sp3d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4F81BD"/>
                </a:buClr>
                <a:buSzPct val="60000"/>
                <a:defRPr/>
              </a:pPr>
              <a:endParaRPr lang="ko-KR" altLang="en-US" b="1" spc="-150" dirty="0">
                <a:ea typeface="나눔스퀘어" panose="020B0600000101010101" pitchFamily="50" charset="-127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4071459" y="2094171"/>
            <a:ext cx="67259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err="1" smtClean="0"/>
              <a:t>식품의약품안전처에서</a:t>
            </a:r>
            <a:r>
              <a:rPr lang="ko-KR" altLang="en-US" b="1" dirty="0" smtClean="0"/>
              <a:t> 인정한 건강기능식품은 제품 앞면에</a:t>
            </a:r>
            <a:r>
              <a:rPr lang="en-US" altLang="ko-KR" b="1" dirty="0"/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건강기능식품</a:t>
            </a:r>
            <a:r>
              <a:rPr lang="ko-KR" altLang="en-US" b="1" dirty="0" smtClean="0"/>
              <a:t>이라는 문구 또는 마크가 있음</a:t>
            </a:r>
            <a:r>
              <a:rPr lang="en-US" altLang="ko-KR" b="1" dirty="0" smtClean="0"/>
              <a:t>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42669" y="1798004"/>
            <a:ext cx="26835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02 / </a:t>
            </a:r>
            <a:r>
              <a:rPr lang="ko-KR" altLang="en-US" sz="1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개인정보 보호</a:t>
            </a:r>
            <a:endParaRPr lang="ko-KR" altLang="en-US" sz="1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48" name="그룹 47"/>
          <p:cNvGrpSpPr/>
          <p:nvPr/>
        </p:nvGrpSpPr>
        <p:grpSpPr>
          <a:xfrm>
            <a:off x="72942" y="1765148"/>
            <a:ext cx="2870284" cy="378618"/>
            <a:chOff x="2393319" y="2095717"/>
            <a:chExt cx="7332338" cy="547255"/>
          </a:xfrm>
        </p:grpSpPr>
        <p:sp>
          <p:nvSpPr>
            <p:cNvPr id="49" name="직사각형 48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02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개인정보 보호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41" name="그룹 40"/>
          <p:cNvGrpSpPr/>
          <p:nvPr/>
        </p:nvGrpSpPr>
        <p:grpSpPr>
          <a:xfrm>
            <a:off x="89858" y="2794581"/>
            <a:ext cx="2870284" cy="378618"/>
            <a:chOff x="2393319" y="2095717"/>
            <a:chExt cx="7332338" cy="547255"/>
          </a:xfrm>
          <a:solidFill>
            <a:srgbClr val="05060B"/>
          </a:solidFill>
        </p:grpSpPr>
        <p:sp>
          <p:nvSpPr>
            <p:cNvPr id="42" name="직사각형 41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04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건강기능식품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251" y="3133021"/>
            <a:ext cx="2586538" cy="2432118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397" y="3133021"/>
            <a:ext cx="2509368" cy="2432118"/>
          </a:xfrm>
          <a:prstGeom prst="rect">
            <a:avLst/>
          </a:prstGeom>
        </p:spPr>
      </p:pic>
      <p:sp>
        <p:nvSpPr>
          <p:cNvPr id="9" name="오른쪽 화살표 8"/>
          <p:cNvSpPr/>
          <p:nvPr/>
        </p:nvSpPr>
        <p:spPr>
          <a:xfrm>
            <a:off x="6820511" y="3889144"/>
            <a:ext cx="1587164" cy="1098762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3731876" y="5656159"/>
            <a:ext cx="2957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dirty="0" smtClean="0">
                <a:latin typeface="+mj-lt"/>
              </a:rPr>
              <a:t>구 건강기능식품인증마크</a:t>
            </a:r>
            <a:endParaRPr lang="en-US" altLang="ko-KR" sz="1400" b="1" dirty="0" smtClean="0">
              <a:latin typeface="+mj-lt"/>
            </a:endParaRPr>
          </a:p>
          <a:p>
            <a:pPr algn="ctr"/>
            <a:r>
              <a:rPr lang="en-US" altLang="ko-KR" sz="1400" b="1" dirty="0" smtClean="0">
                <a:latin typeface="+mj-lt"/>
              </a:rPr>
              <a:t>2015.12.31</a:t>
            </a:r>
            <a:r>
              <a:rPr lang="ko-KR" altLang="en-US" sz="1400" b="1" dirty="0" smtClean="0">
                <a:latin typeface="+mj-lt"/>
              </a:rPr>
              <a:t>까지 사용 가능</a:t>
            </a:r>
            <a:endParaRPr lang="ko-KR" altLang="en-US" sz="1400" b="1" dirty="0">
              <a:latin typeface="+mj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500437" y="5656159"/>
            <a:ext cx="2957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dirty="0" smtClean="0">
                <a:latin typeface="+mj-lt"/>
              </a:rPr>
              <a:t>신 건강기능식품인증마크</a:t>
            </a:r>
            <a:endParaRPr lang="en-US" altLang="ko-KR" sz="1400" b="1" dirty="0" smtClean="0">
              <a:latin typeface="+mj-lt"/>
            </a:endParaRPr>
          </a:p>
          <a:p>
            <a:pPr algn="ctr"/>
            <a:r>
              <a:rPr lang="en-US" altLang="ko-KR" sz="1400" b="1" dirty="0" smtClean="0">
                <a:latin typeface="+mj-lt"/>
              </a:rPr>
              <a:t>2014.08.21 </a:t>
            </a:r>
            <a:r>
              <a:rPr lang="ko-KR" altLang="en-US" sz="1400" b="1" dirty="0" smtClean="0">
                <a:latin typeface="+mj-lt"/>
              </a:rPr>
              <a:t>고시 후 시행 중</a:t>
            </a:r>
            <a:endParaRPr lang="ko-KR" altLang="en-US" sz="1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4948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/>
          <p:cNvSpPr/>
          <p:nvPr/>
        </p:nvSpPr>
        <p:spPr>
          <a:xfrm>
            <a:off x="3040249" y="669558"/>
            <a:ext cx="9148762" cy="6196263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3043238" cy="6858000"/>
          </a:xfrm>
          <a:prstGeom prst="rect">
            <a:avLst/>
          </a:prstGeom>
          <a:solidFill>
            <a:srgbClr val="1B204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grpSp>
        <p:nvGrpSpPr>
          <p:cNvPr id="3" name="그룹 2"/>
          <p:cNvGrpSpPr/>
          <p:nvPr/>
        </p:nvGrpSpPr>
        <p:grpSpPr>
          <a:xfrm>
            <a:off x="72942" y="1250798"/>
            <a:ext cx="2870284" cy="378618"/>
            <a:chOff x="2393319" y="2095717"/>
            <a:chExt cx="7332338" cy="547255"/>
          </a:xfrm>
          <a:noFill/>
        </p:grpSpPr>
        <p:sp>
          <p:nvSpPr>
            <p:cNvPr id="5" name="직사각형 4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01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헌법 등이 보장하는 소비자 권리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72942" y="2279498"/>
            <a:ext cx="2870284" cy="378618"/>
            <a:chOff x="2393319" y="2095717"/>
            <a:chExt cx="7332338" cy="547255"/>
          </a:xfrm>
        </p:grpSpPr>
        <p:sp>
          <p:nvSpPr>
            <p:cNvPr id="11" name="직사각형 10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03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금융사기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72942" y="3308198"/>
            <a:ext cx="2870284" cy="378618"/>
            <a:chOff x="2393319" y="2095717"/>
            <a:chExt cx="7332338" cy="547255"/>
          </a:xfrm>
        </p:grpSpPr>
        <p:sp>
          <p:nvSpPr>
            <p:cNvPr id="17" name="직사각형 16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05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상조서비스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72942" y="3822548"/>
            <a:ext cx="2870284" cy="378618"/>
            <a:chOff x="2393319" y="2095717"/>
            <a:chExt cx="7332338" cy="547255"/>
          </a:xfrm>
        </p:grpSpPr>
        <p:sp>
          <p:nvSpPr>
            <p:cNvPr id="20" name="직사각형 19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06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가정용 의료기기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72942" y="4336898"/>
            <a:ext cx="2870284" cy="378618"/>
            <a:chOff x="2393319" y="2095717"/>
            <a:chExt cx="7332338" cy="547255"/>
          </a:xfrm>
        </p:grpSpPr>
        <p:sp>
          <p:nvSpPr>
            <p:cNvPr id="23" name="직사각형 22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07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홍보관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13903"/>
            <a:ext cx="17177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2019 </a:t>
            </a:r>
            <a:r>
              <a:rPr lang="ko-KR" altLang="en-US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취약계층 소비자교육</a:t>
            </a:r>
            <a:endParaRPr lang="ko-KR" altLang="en-US" b="1" dirty="0">
              <a:solidFill>
                <a:schemeClr val="bg2"/>
              </a:solidFill>
              <a:ea typeface="돋움" panose="020B0600000101010101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88370" y="86095"/>
            <a:ext cx="72791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00" b="1" dirty="0">
                <a:solidFill>
                  <a:schemeClr val="bg1">
                    <a:lumMod val="50000"/>
                  </a:schemeClr>
                </a:solidFill>
              </a:rPr>
              <a:t>4</a:t>
            </a:r>
            <a:r>
              <a:rPr lang="en-US" altLang="ko-KR" sz="2600" b="1" dirty="0" smtClean="0">
                <a:solidFill>
                  <a:schemeClr val="bg1">
                    <a:lumMod val="50000"/>
                  </a:schemeClr>
                </a:solidFill>
              </a:rPr>
              <a:t>.1. </a:t>
            </a:r>
            <a:r>
              <a:rPr lang="ko-KR" altLang="en-US" sz="2600" b="1" dirty="0" smtClean="0">
                <a:solidFill>
                  <a:schemeClr val="bg1">
                    <a:lumMod val="50000"/>
                  </a:schemeClr>
                </a:solidFill>
              </a:rPr>
              <a:t>건강기능식품</a:t>
            </a:r>
            <a:endParaRPr lang="ko-KR" altLang="en-US" sz="2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텍스트 개체 틀 2"/>
          <p:cNvSpPr txBox="1">
            <a:spLocks/>
          </p:cNvSpPr>
          <p:nvPr/>
        </p:nvSpPr>
        <p:spPr>
          <a:xfrm>
            <a:off x="3421242" y="833864"/>
            <a:ext cx="6843220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ko-KR" altLang="en-US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건강</a:t>
            </a:r>
            <a:r>
              <a:rPr lang="ko-KR" altLang="en-US" sz="2400" b="1" dirty="0" smtClean="0">
                <a:solidFill>
                  <a:srgbClr val="FF000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기능</a:t>
            </a:r>
            <a:r>
              <a:rPr lang="ko-KR" altLang="en-US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식품이란</a:t>
            </a:r>
            <a:endParaRPr lang="ko-KR" altLang="en-US" sz="2400" b="1" dirty="0">
              <a:solidFill>
                <a:srgbClr val="1B2040"/>
              </a:solidFill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</p:txBody>
      </p:sp>
      <p:pic>
        <p:nvPicPr>
          <p:cNvPr id="52" name="그림 5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70"/>
          <a:stretch/>
        </p:blipFill>
        <p:spPr>
          <a:xfrm>
            <a:off x="9900323" y="6361622"/>
            <a:ext cx="2120506" cy="353380"/>
          </a:xfrm>
          <a:prstGeom prst="rect">
            <a:avLst/>
          </a:prstGeom>
        </p:spPr>
      </p:pic>
      <p:sp>
        <p:nvSpPr>
          <p:cNvPr id="44" name="직사각형 43"/>
          <p:cNvSpPr/>
          <p:nvPr/>
        </p:nvSpPr>
        <p:spPr>
          <a:xfrm>
            <a:off x="0" y="2792970"/>
            <a:ext cx="72942" cy="378618"/>
          </a:xfrm>
          <a:prstGeom prst="rect">
            <a:avLst/>
          </a:prstGeom>
          <a:solidFill>
            <a:srgbClr val="7DD4E5"/>
          </a:solidFill>
          <a:ln>
            <a:solidFill>
              <a:srgbClr val="7DD4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1" name="그룹 30"/>
          <p:cNvGrpSpPr/>
          <p:nvPr/>
        </p:nvGrpSpPr>
        <p:grpSpPr>
          <a:xfrm>
            <a:off x="3790511" y="1896615"/>
            <a:ext cx="7570596" cy="1274973"/>
            <a:chOff x="1594222" y="2786350"/>
            <a:chExt cx="7168778" cy="1033463"/>
          </a:xfrm>
          <a:solidFill>
            <a:srgbClr val="1B2040">
              <a:alpha val="22000"/>
            </a:srgbClr>
          </a:solidFill>
        </p:grpSpPr>
        <p:sp>
          <p:nvSpPr>
            <p:cNvPr id="32" name="Rectangle 9"/>
            <p:cNvSpPr/>
            <p:nvPr/>
          </p:nvSpPr>
          <p:spPr bwMode="auto">
            <a:xfrm>
              <a:off x="1594222" y="2786350"/>
              <a:ext cx="7168778" cy="1033463"/>
            </a:xfrm>
            <a:prstGeom prst="rect">
              <a:avLst/>
            </a:prstGeom>
            <a:grpFill/>
            <a:ln w="3175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defTabSz="1128364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2000" kern="0" dirty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33" name="직사각형 32"/>
            <p:cNvSpPr/>
            <p:nvPr/>
          </p:nvSpPr>
          <p:spPr bwMode="auto">
            <a:xfrm>
              <a:off x="1872357" y="3168751"/>
              <a:ext cx="6639020" cy="276999"/>
            </a:xfrm>
            <a:prstGeom prst="rect">
              <a:avLst/>
            </a:prstGeom>
            <a:noFill/>
            <a:ln w="25400" algn="ctr">
              <a:noFill/>
              <a:round/>
              <a:headEnd/>
              <a:tailEnd/>
            </a:ln>
            <a:effectLst>
              <a:outerShdw sx="1000" sy="1000" algn="tl" rotWithShape="0">
                <a:prstClr val="black"/>
              </a:outerShdw>
            </a:effectLst>
            <a:scene3d>
              <a:camera prst="orthographicFront"/>
              <a:lightRig rig="threePt" dir="t"/>
            </a:scene3d>
          </p:spPr>
          <p:txBody>
            <a:bodyPr wrap="square" lIns="0" tIns="0" rIns="0" bIns="0" anchor="ctr">
              <a:spAutoFit/>
              <a:sp3d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4F81BD"/>
                </a:buClr>
                <a:buSzPct val="60000"/>
                <a:defRPr/>
              </a:pPr>
              <a:endParaRPr lang="ko-KR" altLang="en-US" b="1" spc="-150" dirty="0">
                <a:ea typeface="나눔스퀘어" panose="020B0600000101010101" pitchFamily="50" charset="-127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4071459" y="2094171"/>
            <a:ext cx="67259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인체에 유용한 기능성을 가진 원료나 성분을 사용하여 제조한 식품으로 </a:t>
            </a:r>
            <a:r>
              <a:rPr lang="ko-KR" altLang="en-US" b="1" dirty="0" err="1" smtClean="0"/>
              <a:t>식품의약품안전처로부터</a:t>
            </a:r>
            <a:r>
              <a:rPr lang="ko-KR" altLang="en-US" b="1" dirty="0" smtClean="0"/>
              <a:t> 안전성과 기능성 인증을 받은 제품</a:t>
            </a:r>
            <a:endParaRPr lang="en-US" altLang="ko-KR" b="1" dirty="0" smtClean="0"/>
          </a:p>
        </p:txBody>
      </p:sp>
      <p:sp>
        <p:nvSpPr>
          <p:cNvPr id="40" name="TextBox 39"/>
          <p:cNvSpPr txBox="1"/>
          <p:nvPr/>
        </p:nvSpPr>
        <p:spPr>
          <a:xfrm>
            <a:off x="142669" y="1798004"/>
            <a:ext cx="26835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02 / </a:t>
            </a:r>
            <a:r>
              <a:rPr lang="ko-KR" altLang="en-US" sz="1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개인정보 보호</a:t>
            </a:r>
            <a:endParaRPr lang="ko-KR" altLang="en-US" sz="1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48" name="그룹 47"/>
          <p:cNvGrpSpPr/>
          <p:nvPr/>
        </p:nvGrpSpPr>
        <p:grpSpPr>
          <a:xfrm>
            <a:off x="72942" y="1765148"/>
            <a:ext cx="2870284" cy="378618"/>
            <a:chOff x="2393319" y="2095717"/>
            <a:chExt cx="7332338" cy="547255"/>
          </a:xfrm>
        </p:grpSpPr>
        <p:sp>
          <p:nvSpPr>
            <p:cNvPr id="49" name="직사각형 48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02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개인정보 보호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41" name="그룹 40"/>
          <p:cNvGrpSpPr/>
          <p:nvPr/>
        </p:nvGrpSpPr>
        <p:grpSpPr>
          <a:xfrm>
            <a:off x="89858" y="2794581"/>
            <a:ext cx="2870284" cy="378618"/>
            <a:chOff x="2393319" y="2095717"/>
            <a:chExt cx="7332338" cy="547255"/>
          </a:xfrm>
          <a:solidFill>
            <a:srgbClr val="05060B"/>
          </a:solidFill>
        </p:grpSpPr>
        <p:sp>
          <p:nvSpPr>
            <p:cNvPr id="42" name="직사각형 41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04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건강기능식품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362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/>
          <p:cNvSpPr/>
          <p:nvPr/>
        </p:nvSpPr>
        <p:spPr>
          <a:xfrm>
            <a:off x="3040249" y="669558"/>
            <a:ext cx="9148762" cy="6196263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3043238" cy="6858000"/>
          </a:xfrm>
          <a:prstGeom prst="rect">
            <a:avLst/>
          </a:prstGeom>
          <a:solidFill>
            <a:srgbClr val="1B204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grpSp>
        <p:nvGrpSpPr>
          <p:cNvPr id="3" name="그룹 2"/>
          <p:cNvGrpSpPr/>
          <p:nvPr/>
        </p:nvGrpSpPr>
        <p:grpSpPr>
          <a:xfrm>
            <a:off x="72942" y="1250798"/>
            <a:ext cx="2870284" cy="378618"/>
            <a:chOff x="2393319" y="2095717"/>
            <a:chExt cx="7332338" cy="547255"/>
          </a:xfrm>
          <a:noFill/>
        </p:grpSpPr>
        <p:sp>
          <p:nvSpPr>
            <p:cNvPr id="5" name="직사각형 4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01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헌법 등이 보장하는 소비자 권리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72942" y="2279498"/>
            <a:ext cx="2870284" cy="378618"/>
            <a:chOff x="2393319" y="2095717"/>
            <a:chExt cx="7332338" cy="547255"/>
          </a:xfrm>
        </p:grpSpPr>
        <p:sp>
          <p:nvSpPr>
            <p:cNvPr id="11" name="직사각형 10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03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금융사기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72942" y="3308198"/>
            <a:ext cx="2870284" cy="378618"/>
            <a:chOff x="2393319" y="2095717"/>
            <a:chExt cx="7332338" cy="547255"/>
          </a:xfrm>
        </p:grpSpPr>
        <p:sp>
          <p:nvSpPr>
            <p:cNvPr id="17" name="직사각형 16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05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상조서비스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72942" y="3822548"/>
            <a:ext cx="2870284" cy="378618"/>
            <a:chOff x="2393319" y="2095717"/>
            <a:chExt cx="7332338" cy="547255"/>
          </a:xfrm>
        </p:grpSpPr>
        <p:sp>
          <p:nvSpPr>
            <p:cNvPr id="20" name="직사각형 19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06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가정용 의료기기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72942" y="4336898"/>
            <a:ext cx="2870284" cy="378618"/>
            <a:chOff x="2393319" y="2095717"/>
            <a:chExt cx="7332338" cy="547255"/>
          </a:xfrm>
        </p:grpSpPr>
        <p:sp>
          <p:nvSpPr>
            <p:cNvPr id="23" name="직사각형 22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07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홍보관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13903"/>
            <a:ext cx="17177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2019 </a:t>
            </a:r>
            <a:r>
              <a:rPr lang="ko-KR" altLang="en-US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취약계층 소비자교육</a:t>
            </a:r>
            <a:endParaRPr lang="ko-KR" altLang="en-US" b="1" dirty="0">
              <a:solidFill>
                <a:schemeClr val="bg2"/>
              </a:solidFill>
              <a:ea typeface="돋움" panose="020B0600000101010101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88370" y="86095"/>
            <a:ext cx="72791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00" b="1" dirty="0">
                <a:solidFill>
                  <a:schemeClr val="bg1">
                    <a:lumMod val="50000"/>
                  </a:schemeClr>
                </a:solidFill>
              </a:rPr>
              <a:t>4</a:t>
            </a:r>
            <a:r>
              <a:rPr lang="en-US" altLang="ko-KR" sz="2600" b="1" dirty="0" smtClean="0">
                <a:solidFill>
                  <a:schemeClr val="bg1">
                    <a:lumMod val="50000"/>
                  </a:schemeClr>
                </a:solidFill>
              </a:rPr>
              <a:t>.1. </a:t>
            </a:r>
            <a:r>
              <a:rPr lang="ko-KR" altLang="en-US" sz="2600" b="1" dirty="0" smtClean="0">
                <a:solidFill>
                  <a:schemeClr val="bg1">
                    <a:lumMod val="50000"/>
                  </a:schemeClr>
                </a:solidFill>
              </a:rPr>
              <a:t>건강기능식품</a:t>
            </a:r>
            <a:endParaRPr lang="ko-KR" altLang="en-US" sz="2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텍스트 개체 틀 2"/>
          <p:cNvSpPr txBox="1">
            <a:spLocks/>
          </p:cNvSpPr>
          <p:nvPr/>
        </p:nvSpPr>
        <p:spPr>
          <a:xfrm>
            <a:off x="3421242" y="833864"/>
            <a:ext cx="6843220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ko-KR" altLang="en-US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건강기능식품과 의약품의 차이점</a:t>
            </a:r>
            <a:endParaRPr lang="ko-KR" altLang="en-US" sz="2400" b="1" dirty="0">
              <a:solidFill>
                <a:srgbClr val="1B2040"/>
              </a:solidFill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</p:txBody>
      </p:sp>
      <p:pic>
        <p:nvPicPr>
          <p:cNvPr id="52" name="그림 5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70"/>
          <a:stretch/>
        </p:blipFill>
        <p:spPr>
          <a:xfrm>
            <a:off x="9900323" y="6361622"/>
            <a:ext cx="2120506" cy="353380"/>
          </a:xfrm>
          <a:prstGeom prst="rect">
            <a:avLst/>
          </a:prstGeom>
        </p:spPr>
      </p:pic>
      <p:sp>
        <p:nvSpPr>
          <p:cNvPr id="44" name="직사각형 43"/>
          <p:cNvSpPr/>
          <p:nvPr/>
        </p:nvSpPr>
        <p:spPr>
          <a:xfrm>
            <a:off x="0" y="2792970"/>
            <a:ext cx="72942" cy="378618"/>
          </a:xfrm>
          <a:prstGeom prst="rect">
            <a:avLst/>
          </a:prstGeom>
          <a:solidFill>
            <a:srgbClr val="7DD4E5"/>
          </a:solidFill>
          <a:ln>
            <a:solidFill>
              <a:srgbClr val="7DD4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1" name="그룹 30"/>
          <p:cNvGrpSpPr/>
          <p:nvPr/>
        </p:nvGrpSpPr>
        <p:grpSpPr>
          <a:xfrm>
            <a:off x="3878193" y="1782287"/>
            <a:ext cx="3036174" cy="2976010"/>
            <a:chOff x="1594222" y="2786350"/>
            <a:chExt cx="7168778" cy="1033463"/>
          </a:xfrm>
          <a:solidFill>
            <a:srgbClr val="1B2040">
              <a:alpha val="22000"/>
            </a:srgbClr>
          </a:solidFill>
        </p:grpSpPr>
        <p:sp>
          <p:nvSpPr>
            <p:cNvPr id="32" name="Rectangle 9"/>
            <p:cNvSpPr/>
            <p:nvPr/>
          </p:nvSpPr>
          <p:spPr bwMode="auto">
            <a:xfrm>
              <a:off x="1594222" y="2786350"/>
              <a:ext cx="7168778" cy="1033463"/>
            </a:xfrm>
            <a:prstGeom prst="rect">
              <a:avLst/>
            </a:prstGeom>
            <a:grpFill/>
            <a:ln w="3175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defTabSz="1128364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2000" kern="0" dirty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33" name="직사각형 32"/>
            <p:cNvSpPr/>
            <p:nvPr/>
          </p:nvSpPr>
          <p:spPr bwMode="auto">
            <a:xfrm>
              <a:off x="1872357" y="3168751"/>
              <a:ext cx="6639020" cy="276999"/>
            </a:xfrm>
            <a:prstGeom prst="rect">
              <a:avLst/>
            </a:prstGeom>
            <a:noFill/>
            <a:ln w="25400" algn="ctr">
              <a:noFill/>
              <a:round/>
              <a:headEnd/>
              <a:tailEnd/>
            </a:ln>
            <a:effectLst>
              <a:outerShdw sx="1000" sy="1000" algn="tl" rotWithShape="0">
                <a:prstClr val="black"/>
              </a:outerShdw>
            </a:effectLst>
            <a:scene3d>
              <a:camera prst="orthographicFront"/>
              <a:lightRig rig="threePt" dir="t"/>
            </a:scene3d>
          </p:spPr>
          <p:txBody>
            <a:bodyPr wrap="square" lIns="0" tIns="0" rIns="0" bIns="0" anchor="ctr">
              <a:spAutoFit/>
              <a:sp3d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4F81BD"/>
                </a:buClr>
                <a:buSzPct val="60000"/>
                <a:defRPr/>
              </a:pPr>
              <a:endParaRPr lang="ko-KR" altLang="en-US" b="1" spc="-150" dirty="0">
                <a:ea typeface="나눔스퀘어" panose="020B0600000101010101" pitchFamily="50" charset="-127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3995991" y="2443499"/>
            <a:ext cx="27731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특정 질병을 치료</a:t>
            </a:r>
            <a:r>
              <a:rPr lang="en-US" altLang="ko-KR" b="1" dirty="0" smtClean="0"/>
              <a:t>·</a:t>
            </a:r>
            <a:r>
              <a:rPr lang="ko-KR" altLang="en-US" b="1" dirty="0" smtClean="0"/>
              <a:t>예방하고 사람이나 동물의 질병을 진단</a:t>
            </a:r>
            <a:r>
              <a:rPr lang="en-US" altLang="ko-KR" b="1" dirty="0" smtClean="0"/>
              <a:t>·</a:t>
            </a:r>
            <a:r>
              <a:rPr lang="ko-KR" altLang="en-US" b="1" dirty="0" smtClean="0"/>
              <a:t>치료</a:t>
            </a:r>
            <a:r>
              <a:rPr lang="en-US" altLang="ko-KR" b="1" dirty="0" smtClean="0"/>
              <a:t>·</a:t>
            </a:r>
            <a:r>
              <a:rPr lang="ko-KR" altLang="en-US" b="1" dirty="0" smtClean="0"/>
              <a:t>경감</a:t>
            </a:r>
            <a:r>
              <a:rPr lang="en-US" altLang="ko-KR" b="1" dirty="0" smtClean="0"/>
              <a:t>·</a:t>
            </a:r>
            <a:r>
              <a:rPr lang="ko-KR" altLang="en-US" b="1" dirty="0" smtClean="0"/>
              <a:t>처치하거나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사람이나 동물의 구조와 기능에 </a:t>
            </a:r>
            <a:r>
              <a:rPr lang="ko-KR" altLang="en-US" b="1" dirty="0" smtClean="0">
                <a:solidFill>
                  <a:srgbClr val="0070C0"/>
                </a:solidFill>
              </a:rPr>
              <a:t>약리학적 영향을 줄 목적으로 사용되는 성분</a:t>
            </a:r>
            <a:endParaRPr lang="en-US" altLang="ko-KR" b="1" dirty="0" smtClean="0">
              <a:solidFill>
                <a:srgbClr val="0070C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42669" y="1798004"/>
            <a:ext cx="26835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02 / </a:t>
            </a:r>
            <a:r>
              <a:rPr lang="ko-KR" altLang="en-US" sz="1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개인정보 보호</a:t>
            </a:r>
            <a:endParaRPr lang="ko-KR" altLang="en-US" sz="1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48" name="그룹 47"/>
          <p:cNvGrpSpPr/>
          <p:nvPr/>
        </p:nvGrpSpPr>
        <p:grpSpPr>
          <a:xfrm>
            <a:off x="72942" y="1765148"/>
            <a:ext cx="2870284" cy="378618"/>
            <a:chOff x="2393319" y="2095717"/>
            <a:chExt cx="7332338" cy="547255"/>
          </a:xfrm>
        </p:grpSpPr>
        <p:sp>
          <p:nvSpPr>
            <p:cNvPr id="49" name="직사각형 48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02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개인정보 보호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41" name="그룹 40"/>
          <p:cNvGrpSpPr/>
          <p:nvPr/>
        </p:nvGrpSpPr>
        <p:grpSpPr>
          <a:xfrm>
            <a:off x="89858" y="2794581"/>
            <a:ext cx="2870284" cy="378618"/>
            <a:chOff x="2393319" y="2095717"/>
            <a:chExt cx="7332338" cy="547255"/>
          </a:xfrm>
          <a:solidFill>
            <a:srgbClr val="05060B"/>
          </a:solidFill>
        </p:grpSpPr>
        <p:sp>
          <p:nvSpPr>
            <p:cNvPr id="42" name="직사각형 41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04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건강기능식품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35" name="그룹 34"/>
          <p:cNvGrpSpPr/>
          <p:nvPr/>
        </p:nvGrpSpPr>
        <p:grpSpPr>
          <a:xfrm>
            <a:off x="8151647" y="1784375"/>
            <a:ext cx="3014687" cy="2973922"/>
            <a:chOff x="1594222" y="2786350"/>
            <a:chExt cx="7168778" cy="1033463"/>
          </a:xfrm>
          <a:solidFill>
            <a:srgbClr val="1B2040">
              <a:alpha val="22000"/>
            </a:srgbClr>
          </a:solidFill>
        </p:grpSpPr>
        <p:sp>
          <p:nvSpPr>
            <p:cNvPr id="36" name="Rectangle 9"/>
            <p:cNvSpPr/>
            <p:nvPr/>
          </p:nvSpPr>
          <p:spPr bwMode="auto">
            <a:xfrm>
              <a:off x="1594222" y="2786350"/>
              <a:ext cx="7168778" cy="1033463"/>
            </a:xfrm>
            <a:prstGeom prst="rect">
              <a:avLst/>
            </a:prstGeom>
            <a:grpFill/>
            <a:ln w="3175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defTabSz="1128364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2000" kern="0" dirty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37" name="직사각형 36"/>
            <p:cNvSpPr/>
            <p:nvPr/>
          </p:nvSpPr>
          <p:spPr bwMode="auto">
            <a:xfrm>
              <a:off x="1872357" y="3168751"/>
              <a:ext cx="6639020" cy="276999"/>
            </a:xfrm>
            <a:prstGeom prst="rect">
              <a:avLst/>
            </a:prstGeom>
            <a:noFill/>
            <a:ln w="25400" algn="ctr">
              <a:noFill/>
              <a:round/>
              <a:headEnd/>
              <a:tailEnd/>
            </a:ln>
            <a:effectLst>
              <a:outerShdw sx="1000" sy="1000" algn="tl" rotWithShape="0">
                <a:prstClr val="black"/>
              </a:outerShdw>
            </a:effectLst>
            <a:scene3d>
              <a:camera prst="orthographicFront"/>
              <a:lightRig rig="threePt" dir="t"/>
            </a:scene3d>
          </p:spPr>
          <p:txBody>
            <a:bodyPr wrap="square" lIns="0" tIns="0" rIns="0" bIns="0" anchor="ctr">
              <a:spAutoFit/>
              <a:sp3d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4F81BD"/>
                </a:buClr>
                <a:buSzPct val="60000"/>
                <a:defRPr/>
              </a:pPr>
              <a:endParaRPr lang="ko-KR" altLang="en-US" b="1" spc="-150" dirty="0">
                <a:ea typeface="나눔스퀘어" panose="020B0600000101010101" pitchFamily="50" charset="-127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8259240" y="2443499"/>
            <a:ext cx="28012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질병의 예방 및 치료목적이 아닌 인체에 유용한 기능성원료나 성분을 이용하여 건강유지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건강증진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체질개선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식이요법 등 </a:t>
            </a:r>
            <a:r>
              <a:rPr lang="ko-KR" altLang="en-US" b="1" dirty="0" smtClean="0">
                <a:solidFill>
                  <a:srgbClr val="0070C0"/>
                </a:solidFill>
              </a:rPr>
              <a:t>국민의 건강증진에 이바지함을 목적으로 하는 식품</a:t>
            </a:r>
            <a:endParaRPr lang="en-US" altLang="ko-KR" b="1" dirty="0" smtClean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6284" y="1926263"/>
            <a:ext cx="1299992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의약품</a:t>
            </a:r>
            <a:endParaRPr lang="ko-KR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619648" y="1926263"/>
            <a:ext cx="2078684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건강기능식품</a:t>
            </a:r>
            <a:endParaRPr lang="ko-KR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TextBox 5"/>
          <p:cNvSpPr txBox="1">
            <a:spLocks noChangeArrowheads="1"/>
          </p:cNvSpPr>
          <p:nvPr/>
        </p:nvSpPr>
        <p:spPr bwMode="auto">
          <a:xfrm>
            <a:off x="7096091" y="2898495"/>
            <a:ext cx="91141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altLang="ko-KR" sz="4400" b="1" dirty="0">
                <a:solidFill>
                  <a:srgbClr val="002060"/>
                </a:solidFill>
                <a:latin typeface="Verdana" pitchFamily="34" charset="0"/>
                <a:ea typeface="맑은 고딕" pitchFamily="50" charset="-127"/>
              </a:rPr>
              <a:t>vs</a:t>
            </a:r>
          </a:p>
        </p:txBody>
      </p:sp>
    </p:spTree>
    <p:extLst>
      <p:ext uri="{BB962C8B-B14F-4D97-AF65-F5344CB8AC3E}">
        <p14:creationId xmlns:p14="http://schemas.microsoft.com/office/powerpoint/2010/main" val="150177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/>
          <p:cNvSpPr/>
          <p:nvPr/>
        </p:nvSpPr>
        <p:spPr>
          <a:xfrm>
            <a:off x="3040249" y="669558"/>
            <a:ext cx="9148762" cy="6196263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3043238" cy="6858000"/>
          </a:xfrm>
          <a:prstGeom prst="rect">
            <a:avLst/>
          </a:prstGeom>
          <a:solidFill>
            <a:srgbClr val="1B204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grpSp>
        <p:nvGrpSpPr>
          <p:cNvPr id="3" name="그룹 2"/>
          <p:cNvGrpSpPr/>
          <p:nvPr/>
        </p:nvGrpSpPr>
        <p:grpSpPr>
          <a:xfrm>
            <a:off x="72942" y="1250798"/>
            <a:ext cx="2870284" cy="378618"/>
            <a:chOff x="2393319" y="2095717"/>
            <a:chExt cx="7332338" cy="547255"/>
          </a:xfrm>
          <a:solidFill>
            <a:srgbClr val="00132A"/>
          </a:solidFill>
        </p:grpSpPr>
        <p:sp>
          <p:nvSpPr>
            <p:cNvPr id="5" name="직사각형 4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solidFill>
              <a:srgbClr val="05060B"/>
            </a:solidFill>
            <a:ln>
              <a:solidFill>
                <a:srgbClr val="0506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solidFill>
              <a:srgbClr val="05060B"/>
            </a:solidFill>
            <a:ln>
              <a:solidFill>
                <a:srgbClr val="05060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01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헌법 등이 보장하는 소비자 권리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72942" y="1765148"/>
            <a:ext cx="2870284" cy="378618"/>
            <a:chOff x="2393319" y="2095717"/>
            <a:chExt cx="7332338" cy="547255"/>
          </a:xfrm>
        </p:grpSpPr>
        <p:sp>
          <p:nvSpPr>
            <p:cNvPr id="8" name="직사각형 7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02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개인정보 보호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72942" y="2279498"/>
            <a:ext cx="2870284" cy="378618"/>
            <a:chOff x="2393319" y="2095717"/>
            <a:chExt cx="7332338" cy="547255"/>
          </a:xfrm>
        </p:grpSpPr>
        <p:sp>
          <p:nvSpPr>
            <p:cNvPr id="11" name="직사각형 10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03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금융사기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72942" y="2793848"/>
            <a:ext cx="2870284" cy="378618"/>
            <a:chOff x="2393319" y="2095717"/>
            <a:chExt cx="7332338" cy="547255"/>
          </a:xfrm>
        </p:grpSpPr>
        <p:sp>
          <p:nvSpPr>
            <p:cNvPr id="14" name="직사각형 13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04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건강기능식품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72942" y="3308198"/>
            <a:ext cx="2870284" cy="378618"/>
            <a:chOff x="2393319" y="2095717"/>
            <a:chExt cx="7332338" cy="547255"/>
          </a:xfrm>
        </p:grpSpPr>
        <p:sp>
          <p:nvSpPr>
            <p:cNvPr id="17" name="직사각형 16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05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상조서비스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72942" y="3822548"/>
            <a:ext cx="2870284" cy="378618"/>
            <a:chOff x="2393319" y="2095717"/>
            <a:chExt cx="7332338" cy="547255"/>
          </a:xfrm>
        </p:grpSpPr>
        <p:sp>
          <p:nvSpPr>
            <p:cNvPr id="20" name="직사각형 19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06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가정용 의료기기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72942" y="4336898"/>
            <a:ext cx="2870284" cy="378618"/>
            <a:chOff x="2393319" y="2095717"/>
            <a:chExt cx="7332338" cy="547255"/>
          </a:xfrm>
        </p:grpSpPr>
        <p:sp>
          <p:nvSpPr>
            <p:cNvPr id="23" name="직사각형 22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07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홍보관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13903"/>
            <a:ext cx="17177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2019 </a:t>
            </a:r>
            <a:r>
              <a:rPr lang="ko-KR" altLang="en-US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취약계층 소비자교육</a:t>
            </a:r>
            <a:endParaRPr lang="ko-KR" altLang="en-US" b="1" dirty="0">
              <a:solidFill>
                <a:schemeClr val="bg2"/>
              </a:solidFill>
              <a:ea typeface="돋움" panose="020B0600000101010101" pitchFamily="50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0" y="1248998"/>
            <a:ext cx="72942" cy="378618"/>
          </a:xfrm>
          <a:prstGeom prst="rect">
            <a:avLst/>
          </a:prstGeom>
          <a:solidFill>
            <a:srgbClr val="7DD4E5"/>
          </a:solidFill>
          <a:ln>
            <a:solidFill>
              <a:srgbClr val="7DD4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3188370" y="86095"/>
            <a:ext cx="72791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00" b="1" dirty="0" smtClean="0">
                <a:solidFill>
                  <a:schemeClr val="bg1">
                    <a:lumMod val="50000"/>
                  </a:schemeClr>
                </a:solidFill>
              </a:rPr>
              <a:t>1.1. </a:t>
            </a:r>
            <a:r>
              <a:rPr lang="ko-KR" altLang="en-US" sz="2600" b="1" dirty="0" smtClean="0">
                <a:solidFill>
                  <a:schemeClr val="bg1">
                    <a:lumMod val="50000"/>
                  </a:schemeClr>
                </a:solidFill>
              </a:rPr>
              <a:t>소비자 권리와 의무</a:t>
            </a:r>
            <a:endParaRPr lang="ko-KR" altLang="en-US" sz="2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텍스트 개체 틀 2"/>
          <p:cNvSpPr txBox="1">
            <a:spLocks/>
          </p:cNvSpPr>
          <p:nvPr/>
        </p:nvSpPr>
        <p:spPr>
          <a:xfrm>
            <a:off x="3421243" y="833864"/>
            <a:ext cx="5681814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ko-KR" altLang="en-US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소비자 </a:t>
            </a:r>
            <a:r>
              <a:rPr lang="en-US" altLang="ko-KR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3</a:t>
            </a:r>
            <a:r>
              <a:rPr lang="ko-KR" altLang="en-US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대 책무 </a:t>
            </a:r>
            <a:r>
              <a:rPr lang="en-US" altLang="ko-KR" sz="20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(</a:t>
            </a:r>
            <a:r>
              <a:rPr lang="ko-KR" altLang="en-US" sz="20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소비자기본법 제</a:t>
            </a:r>
            <a:r>
              <a:rPr lang="en-US" altLang="ko-KR" sz="20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5</a:t>
            </a:r>
            <a:r>
              <a:rPr lang="ko-KR" altLang="en-US" sz="20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조</a:t>
            </a:r>
            <a:r>
              <a:rPr lang="en-US" altLang="ko-KR" sz="20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)</a:t>
            </a:r>
            <a:endParaRPr lang="ko-KR" altLang="en-US" sz="2400" b="1" dirty="0">
              <a:solidFill>
                <a:srgbClr val="1B2040"/>
              </a:solidFill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</p:txBody>
      </p:sp>
      <p:sp>
        <p:nvSpPr>
          <p:cNvPr id="33" name="Rectangle 9"/>
          <p:cNvSpPr/>
          <p:nvPr/>
        </p:nvSpPr>
        <p:spPr bwMode="auto">
          <a:xfrm>
            <a:off x="3914188" y="1802021"/>
            <a:ext cx="7247144" cy="1033463"/>
          </a:xfrm>
          <a:prstGeom prst="rect">
            <a:avLst/>
          </a:prstGeom>
          <a:solidFill>
            <a:srgbClr val="1B2040">
              <a:alpha val="22000"/>
            </a:srgbClr>
          </a:solidFill>
          <a:ln w="3175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defTabSz="1128364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2000" kern="0" dirty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grpSp>
        <p:nvGrpSpPr>
          <p:cNvPr id="35" name="그룹 34"/>
          <p:cNvGrpSpPr/>
          <p:nvPr/>
        </p:nvGrpSpPr>
        <p:grpSpPr>
          <a:xfrm>
            <a:off x="3920284" y="3092101"/>
            <a:ext cx="7241313" cy="1033463"/>
            <a:chOff x="1594222" y="2786350"/>
            <a:chExt cx="7168778" cy="1033463"/>
          </a:xfrm>
          <a:solidFill>
            <a:srgbClr val="1B2040">
              <a:alpha val="22000"/>
            </a:srgbClr>
          </a:solidFill>
        </p:grpSpPr>
        <p:sp>
          <p:nvSpPr>
            <p:cNvPr id="36" name="Rectangle 9"/>
            <p:cNvSpPr/>
            <p:nvPr/>
          </p:nvSpPr>
          <p:spPr bwMode="auto">
            <a:xfrm>
              <a:off x="1594222" y="2786350"/>
              <a:ext cx="7168778" cy="1033463"/>
            </a:xfrm>
            <a:prstGeom prst="rect">
              <a:avLst/>
            </a:prstGeom>
            <a:grpFill/>
            <a:ln w="3175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defTabSz="1128364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2000" kern="0" dirty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37" name="직사각형 36"/>
            <p:cNvSpPr/>
            <p:nvPr/>
          </p:nvSpPr>
          <p:spPr bwMode="auto">
            <a:xfrm>
              <a:off x="1872357" y="3168751"/>
              <a:ext cx="6639020" cy="276999"/>
            </a:xfrm>
            <a:prstGeom prst="rect">
              <a:avLst/>
            </a:prstGeom>
            <a:noFill/>
            <a:ln w="25400" algn="ctr">
              <a:noFill/>
              <a:round/>
              <a:headEnd/>
              <a:tailEnd/>
            </a:ln>
            <a:effectLst>
              <a:outerShdw sx="1000" sy="1000" algn="tl" rotWithShape="0">
                <a:prstClr val="black"/>
              </a:outerShdw>
            </a:effectLst>
            <a:scene3d>
              <a:camera prst="orthographicFront"/>
              <a:lightRig rig="threePt" dir="t"/>
            </a:scene3d>
          </p:spPr>
          <p:txBody>
            <a:bodyPr wrap="square" lIns="0" tIns="0" rIns="0" bIns="0" anchor="ctr">
              <a:spAutoFit/>
              <a:sp3d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4F81BD"/>
                </a:buClr>
                <a:buSzPct val="60000"/>
                <a:defRPr/>
              </a:pPr>
              <a:endParaRPr lang="ko-KR" altLang="en-US" b="1" spc="-150" dirty="0">
                <a:ea typeface="나눔스퀘어" panose="020B0600000101010101" pitchFamily="50" charset="-127"/>
              </a:endParaRPr>
            </a:p>
          </p:txBody>
        </p:sp>
      </p:grpSp>
      <p:pic>
        <p:nvPicPr>
          <p:cNvPr id="52" name="그림 5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70"/>
          <a:stretch/>
        </p:blipFill>
        <p:spPr>
          <a:xfrm>
            <a:off x="9900323" y="6361622"/>
            <a:ext cx="2120506" cy="353380"/>
          </a:xfrm>
          <a:prstGeom prst="rect">
            <a:avLst/>
          </a:prstGeom>
        </p:spPr>
      </p:pic>
      <p:grpSp>
        <p:nvGrpSpPr>
          <p:cNvPr id="53" name="그룹 52"/>
          <p:cNvGrpSpPr/>
          <p:nvPr/>
        </p:nvGrpSpPr>
        <p:grpSpPr>
          <a:xfrm>
            <a:off x="3936206" y="4390911"/>
            <a:ext cx="7241313" cy="1368444"/>
            <a:chOff x="1594222" y="2786350"/>
            <a:chExt cx="7168778" cy="1033463"/>
          </a:xfrm>
          <a:solidFill>
            <a:srgbClr val="1B2040">
              <a:alpha val="22000"/>
            </a:srgbClr>
          </a:solidFill>
        </p:grpSpPr>
        <p:sp>
          <p:nvSpPr>
            <p:cNvPr id="54" name="Rectangle 9"/>
            <p:cNvSpPr/>
            <p:nvPr/>
          </p:nvSpPr>
          <p:spPr bwMode="auto">
            <a:xfrm>
              <a:off x="1594222" y="2786350"/>
              <a:ext cx="7168778" cy="1033463"/>
            </a:xfrm>
            <a:prstGeom prst="rect">
              <a:avLst/>
            </a:prstGeom>
            <a:grpFill/>
            <a:ln w="3175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defTabSz="1128364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2000" kern="0" dirty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55" name="직사각형 54"/>
            <p:cNvSpPr/>
            <p:nvPr/>
          </p:nvSpPr>
          <p:spPr bwMode="auto">
            <a:xfrm>
              <a:off x="1872357" y="3168751"/>
              <a:ext cx="6639020" cy="276999"/>
            </a:xfrm>
            <a:prstGeom prst="rect">
              <a:avLst/>
            </a:prstGeom>
            <a:noFill/>
            <a:ln w="25400" algn="ctr">
              <a:noFill/>
              <a:round/>
              <a:headEnd/>
              <a:tailEnd/>
            </a:ln>
            <a:effectLst>
              <a:outerShdw sx="1000" sy="1000" algn="tl" rotWithShape="0">
                <a:prstClr val="black"/>
              </a:outerShdw>
            </a:effectLst>
            <a:scene3d>
              <a:camera prst="orthographicFront"/>
              <a:lightRig rig="threePt" dir="t"/>
            </a:scene3d>
          </p:spPr>
          <p:txBody>
            <a:bodyPr wrap="square" lIns="0" tIns="0" rIns="0" bIns="0" anchor="ctr">
              <a:spAutoFit/>
              <a:sp3d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4F81BD"/>
                </a:buClr>
                <a:buSzPct val="60000"/>
                <a:defRPr/>
              </a:pPr>
              <a:endParaRPr lang="ko-KR" altLang="en-US" b="1" spc="-150" dirty="0">
                <a:ea typeface="나눔스퀘어" panose="020B0600000101010101" pitchFamily="50" charset="-127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576083" y="2032318"/>
            <a:ext cx="7188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소비주체로서 물품 등을 올바르게 선택하고</a:t>
            </a:r>
            <a:r>
              <a:rPr lang="en-US" altLang="ko-KR" b="1" dirty="0" smtClean="0"/>
              <a:t>,</a:t>
            </a:r>
          </a:p>
          <a:p>
            <a:r>
              <a:rPr lang="ko-KR" altLang="en-US" b="1" dirty="0" smtClean="0"/>
              <a:t>소비자 기본적 권리를 정당하게 행사해야 한다</a:t>
            </a:r>
            <a:endParaRPr lang="ko-KR" altLang="en-US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4546507" y="3316905"/>
            <a:ext cx="7188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스스로의 권익 증진을 위하여 필요한 지식과 정보를</a:t>
            </a:r>
            <a:endParaRPr lang="en-US" altLang="ko-KR" b="1" dirty="0" smtClean="0"/>
          </a:p>
          <a:p>
            <a:r>
              <a:rPr lang="ko-KR" altLang="en-US" b="1" dirty="0" smtClean="0"/>
              <a:t>습득하도록 노력해야 한다</a:t>
            </a:r>
            <a:endParaRPr lang="ko-KR" altLang="en-US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4508311" y="4602072"/>
            <a:ext cx="7188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자주적이고 합리적인 행동과 자원 절약적이고 </a:t>
            </a:r>
            <a:endParaRPr lang="en-US" altLang="ko-KR" b="1" dirty="0" smtClean="0"/>
          </a:p>
          <a:p>
            <a:r>
              <a:rPr lang="ko-KR" altLang="en-US" b="1" dirty="0" smtClean="0"/>
              <a:t>친환경적인 소비생활을 함으로써 소비생활의 향상과 </a:t>
            </a:r>
            <a:endParaRPr lang="en-US" altLang="ko-KR" b="1" dirty="0" smtClean="0"/>
          </a:p>
          <a:p>
            <a:r>
              <a:rPr lang="ko-KR" altLang="en-US" b="1" dirty="0" smtClean="0"/>
              <a:t>국민경제 발전에 적극적인 역할을 다해야 한다 </a:t>
            </a:r>
            <a:endParaRPr lang="ko-KR" altLang="en-US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4007989" y="4363041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>
                <a:solidFill>
                  <a:srgbClr val="222952"/>
                </a:solidFill>
              </a:rPr>
              <a:t>3</a:t>
            </a:r>
            <a:endParaRPr lang="ko-KR" altLang="en-US" sz="3600" b="1" dirty="0">
              <a:solidFill>
                <a:srgbClr val="222952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996615" y="3068780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>
                <a:solidFill>
                  <a:srgbClr val="222952"/>
                </a:solidFill>
              </a:rPr>
              <a:t>2</a:t>
            </a:r>
            <a:endParaRPr lang="ko-KR" altLang="en-US" sz="3600" b="1" dirty="0">
              <a:solidFill>
                <a:srgbClr val="222952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982428" y="1785095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rgbClr val="222952"/>
                </a:solidFill>
              </a:rPr>
              <a:t>1</a:t>
            </a:r>
            <a:endParaRPr lang="ko-KR" altLang="en-US" sz="3600" b="1" dirty="0">
              <a:solidFill>
                <a:srgbClr val="2229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66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/>
          <p:cNvSpPr/>
          <p:nvPr/>
        </p:nvSpPr>
        <p:spPr>
          <a:xfrm>
            <a:off x="3040249" y="669558"/>
            <a:ext cx="9148762" cy="6196263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3043238" cy="6858000"/>
          </a:xfrm>
          <a:prstGeom prst="rect">
            <a:avLst/>
          </a:prstGeom>
          <a:solidFill>
            <a:srgbClr val="1B204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grpSp>
        <p:nvGrpSpPr>
          <p:cNvPr id="3" name="그룹 2"/>
          <p:cNvGrpSpPr/>
          <p:nvPr/>
        </p:nvGrpSpPr>
        <p:grpSpPr>
          <a:xfrm>
            <a:off x="72942" y="1250798"/>
            <a:ext cx="2870284" cy="378618"/>
            <a:chOff x="2393319" y="2095717"/>
            <a:chExt cx="7332338" cy="547255"/>
          </a:xfrm>
          <a:noFill/>
        </p:grpSpPr>
        <p:sp>
          <p:nvSpPr>
            <p:cNvPr id="5" name="직사각형 4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01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헌법 등이 보장하는 소비자 권리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72942" y="2279498"/>
            <a:ext cx="2870284" cy="378618"/>
            <a:chOff x="2393319" y="2095717"/>
            <a:chExt cx="7332338" cy="547255"/>
          </a:xfrm>
        </p:grpSpPr>
        <p:sp>
          <p:nvSpPr>
            <p:cNvPr id="11" name="직사각형 10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03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금융사기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72942" y="3308198"/>
            <a:ext cx="2870284" cy="378618"/>
            <a:chOff x="2393319" y="2095717"/>
            <a:chExt cx="7332338" cy="547255"/>
          </a:xfrm>
        </p:grpSpPr>
        <p:sp>
          <p:nvSpPr>
            <p:cNvPr id="17" name="직사각형 16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05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상조서비스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72942" y="3822548"/>
            <a:ext cx="2870284" cy="378618"/>
            <a:chOff x="2393319" y="2095717"/>
            <a:chExt cx="7332338" cy="547255"/>
          </a:xfrm>
        </p:grpSpPr>
        <p:sp>
          <p:nvSpPr>
            <p:cNvPr id="20" name="직사각형 19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06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가정용 의료기기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72942" y="4336898"/>
            <a:ext cx="2870284" cy="378618"/>
            <a:chOff x="2393319" y="2095717"/>
            <a:chExt cx="7332338" cy="547255"/>
          </a:xfrm>
        </p:grpSpPr>
        <p:sp>
          <p:nvSpPr>
            <p:cNvPr id="23" name="직사각형 22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07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홍보관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13903"/>
            <a:ext cx="17177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2019 </a:t>
            </a:r>
            <a:r>
              <a:rPr lang="ko-KR" altLang="en-US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취약계층 소비자교육</a:t>
            </a:r>
            <a:endParaRPr lang="ko-KR" altLang="en-US" b="1" dirty="0">
              <a:solidFill>
                <a:schemeClr val="bg2"/>
              </a:solidFill>
              <a:ea typeface="돋움" panose="020B0600000101010101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88370" y="86095"/>
            <a:ext cx="72791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00" b="1" dirty="0">
                <a:solidFill>
                  <a:schemeClr val="bg1">
                    <a:lumMod val="50000"/>
                  </a:schemeClr>
                </a:solidFill>
              </a:rPr>
              <a:t>4</a:t>
            </a:r>
            <a:r>
              <a:rPr lang="en-US" altLang="ko-KR" sz="2600" b="1" dirty="0" smtClean="0">
                <a:solidFill>
                  <a:schemeClr val="bg1">
                    <a:lumMod val="50000"/>
                  </a:schemeClr>
                </a:solidFill>
              </a:rPr>
              <a:t>.1. </a:t>
            </a:r>
            <a:r>
              <a:rPr lang="ko-KR" altLang="en-US" sz="2600" b="1" dirty="0" smtClean="0">
                <a:solidFill>
                  <a:schemeClr val="bg1">
                    <a:lumMod val="50000"/>
                  </a:schemeClr>
                </a:solidFill>
              </a:rPr>
              <a:t>건강기능식품</a:t>
            </a:r>
            <a:endParaRPr lang="ko-KR" altLang="en-US" sz="2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텍스트 개체 틀 2"/>
          <p:cNvSpPr txBox="1">
            <a:spLocks/>
          </p:cNvSpPr>
          <p:nvPr/>
        </p:nvSpPr>
        <p:spPr>
          <a:xfrm>
            <a:off x="3421242" y="833864"/>
            <a:ext cx="6843220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ko-KR" altLang="en-US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건강식품이란</a:t>
            </a:r>
            <a:endParaRPr lang="ko-KR" altLang="en-US" sz="2400" b="1" dirty="0">
              <a:solidFill>
                <a:srgbClr val="1B2040"/>
              </a:solidFill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</p:txBody>
      </p:sp>
      <p:pic>
        <p:nvPicPr>
          <p:cNvPr id="52" name="그림 5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70"/>
          <a:stretch/>
        </p:blipFill>
        <p:spPr>
          <a:xfrm>
            <a:off x="9900323" y="6361622"/>
            <a:ext cx="2120506" cy="353380"/>
          </a:xfrm>
          <a:prstGeom prst="rect">
            <a:avLst/>
          </a:prstGeom>
        </p:spPr>
      </p:pic>
      <p:sp>
        <p:nvSpPr>
          <p:cNvPr id="44" name="직사각형 43"/>
          <p:cNvSpPr/>
          <p:nvPr/>
        </p:nvSpPr>
        <p:spPr>
          <a:xfrm>
            <a:off x="0" y="2792970"/>
            <a:ext cx="72942" cy="378618"/>
          </a:xfrm>
          <a:prstGeom prst="rect">
            <a:avLst/>
          </a:prstGeom>
          <a:solidFill>
            <a:srgbClr val="7DD4E5"/>
          </a:solidFill>
          <a:ln>
            <a:solidFill>
              <a:srgbClr val="7DD4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1" name="그룹 30"/>
          <p:cNvGrpSpPr/>
          <p:nvPr/>
        </p:nvGrpSpPr>
        <p:grpSpPr>
          <a:xfrm>
            <a:off x="3790511" y="1896615"/>
            <a:ext cx="7570596" cy="1274973"/>
            <a:chOff x="1594222" y="2786350"/>
            <a:chExt cx="7168778" cy="1033463"/>
          </a:xfrm>
          <a:solidFill>
            <a:srgbClr val="1B2040">
              <a:alpha val="22000"/>
            </a:srgbClr>
          </a:solidFill>
        </p:grpSpPr>
        <p:sp>
          <p:nvSpPr>
            <p:cNvPr id="32" name="Rectangle 9"/>
            <p:cNvSpPr/>
            <p:nvPr/>
          </p:nvSpPr>
          <p:spPr bwMode="auto">
            <a:xfrm>
              <a:off x="1594222" y="2786350"/>
              <a:ext cx="7168778" cy="1033463"/>
            </a:xfrm>
            <a:prstGeom prst="rect">
              <a:avLst/>
            </a:prstGeom>
            <a:grpFill/>
            <a:ln w="3175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defTabSz="1128364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2000" kern="0" dirty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33" name="직사각형 32"/>
            <p:cNvSpPr/>
            <p:nvPr/>
          </p:nvSpPr>
          <p:spPr bwMode="auto">
            <a:xfrm>
              <a:off x="1872357" y="3168751"/>
              <a:ext cx="6639020" cy="276999"/>
            </a:xfrm>
            <a:prstGeom prst="rect">
              <a:avLst/>
            </a:prstGeom>
            <a:noFill/>
            <a:ln w="25400" algn="ctr">
              <a:noFill/>
              <a:round/>
              <a:headEnd/>
              <a:tailEnd/>
            </a:ln>
            <a:effectLst>
              <a:outerShdw sx="1000" sy="1000" algn="tl" rotWithShape="0">
                <a:prstClr val="black"/>
              </a:outerShdw>
            </a:effectLst>
            <a:scene3d>
              <a:camera prst="orthographicFront"/>
              <a:lightRig rig="threePt" dir="t"/>
            </a:scene3d>
          </p:spPr>
          <p:txBody>
            <a:bodyPr wrap="square" lIns="0" tIns="0" rIns="0" bIns="0" anchor="ctr">
              <a:spAutoFit/>
              <a:sp3d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4F81BD"/>
                </a:buClr>
                <a:buSzPct val="60000"/>
                <a:defRPr/>
              </a:pPr>
              <a:endParaRPr lang="ko-KR" altLang="en-US" b="1" spc="-150" dirty="0">
                <a:ea typeface="나눔스퀘어" panose="020B0600000101010101" pitchFamily="50" charset="-127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4071459" y="2094171"/>
            <a:ext cx="7151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전통적으로 건강에 좋다고 여겨져 널리 섭취되어 온 식품이지만</a:t>
            </a:r>
            <a:r>
              <a:rPr lang="en-US" altLang="ko-KR" b="1" dirty="0" smtClean="0"/>
              <a:t>, </a:t>
            </a:r>
            <a:r>
              <a:rPr lang="ko-KR" altLang="en-US" b="1" dirty="0" err="1" smtClean="0"/>
              <a:t>식품의약품안전처로부터</a:t>
            </a:r>
            <a:r>
              <a:rPr lang="ko-KR" altLang="en-US" b="1" dirty="0" smtClean="0"/>
              <a:t> </a:t>
            </a:r>
            <a:r>
              <a:rPr lang="ko-KR" altLang="en-US" b="1" dirty="0" smtClean="0">
                <a:solidFill>
                  <a:srgbClr val="FF0000"/>
                </a:solidFill>
              </a:rPr>
              <a:t>안전성과 기능성을 입증 받지 않은 제품</a:t>
            </a:r>
            <a:endParaRPr lang="en-US" altLang="ko-KR" sz="1400" b="1" dirty="0" smtClean="0"/>
          </a:p>
        </p:txBody>
      </p:sp>
      <p:sp>
        <p:nvSpPr>
          <p:cNvPr id="40" name="TextBox 39"/>
          <p:cNvSpPr txBox="1"/>
          <p:nvPr/>
        </p:nvSpPr>
        <p:spPr>
          <a:xfrm>
            <a:off x="142669" y="1798004"/>
            <a:ext cx="26835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02 / </a:t>
            </a:r>
            <a:r>
              <a:rPr lang="ko-KR" altLang="en-US" sz="1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개인정보 보호</a:t>
            </a:r>
            <a:endParaRPr lang="ko-KR" altLang="en-US" sz="1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48" name="그룹 47"/>
          <p:cNvGrpSpPr/>
          <p:nvPr/>
        </p:nvGrpSpPr>
        <p:grpSpPr>
          <a:xfrm>
            <a:off x="72942" y="1765148"/>
            <a:ext cx="2870284" cy="378618"/>
            <a:chOff x="2393319" y="2095717"/>
            <a:chExt cx="7332338" cy="547255"/>
          </a:xfrm>
        </p:grpSpPr>
        <p:sp>
          <p:nvSpPr>
            <p:cNvPr id="49" name="직사각형 48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02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개인정보 보호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41" name="그룹 40"/>
          <p:cNvGrpSpPr/>
          <p:nvPr/>
        </p:nvGrpSpPr>
        <p:grpSpPr>
          <a:xfrm>
            <a:off x="89858" y="2794581"/>
            <a:ext cx="2870284" cy="378618"/>
            <a:chOff x="2393319" y="2095717"/>
            <a:chExt cx="7332338" cy="547255"/>
          </a:xfrm>
          <a:solidFill>
            <a:srgbClr val="05060B"/>
          </a:solidFill>
        </p:grpSpPr>
        <p:sp>
          <p:nvSpPr>
            <p:cNvPr id="42" name="직사각형 41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04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건강기능식품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pic>
        <p:nvPicPr>
          <p:cNvPr id="3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28259" y="3444630"/>
            <a:ext cx="2439295" cy="2160240"/>
          </a:xfrm>
          <a:prstGeom prst="rect">
            <a:avLst/>
          </a:prstGeom>
          <a:noFill/>
          <a:ln w="9525" algn="ctr">
            <a:solidFill>
              <a:schemeClr val="bg2">
                <a:lumMod val="50000"/>
                <a:alpha val="97000"/>
              </a:schemeClr>
            </a:solidFill>
            <a:miter lim="800000"/>
            <a:headEnd/>
            <a:tailEnd/>
          </a:ln>
          <a:extLst/>
        </p:spPr>
      </p:pic>
      <p:pic>
        <p:nvPicPr>
          <p:cNvPr id="36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0547" y="3444630"/>
            <a:ext cx="2448272" cy="2163654"/>
          </a:xfrm>
          <a:prstGeom prst="rect">
            <a:avLst/>
          </a:prstGeom>
          <a:noFill/>
          <a:ln w="9525" algn="ctr">
            <a:solidFill>
              <a:schemeClr val="bg2">
                <a:lumMod val="50000"/>
                <a:alpha val="97000"/>
              </a:schemeClr>
            </a:solidFill>
            <a:miter lim="800000"/>
            <a:headEnd/>
            <a:tailEnd/>
          </a:ln>
          <a:extLst/>
        </p:spPr>
      </p:pic>
      <p:pic>
        <p:nvPicPr>
          <p:cNvPr id="37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21812" y="3444630"/>
            <a:ext cx="2448272" cy="2160240"/>
          </a:xfrm>
          <a:prstGeom prst="rect">
            <a:avLst/>
          </a:prstGeom>
          <a:noFill/>
          <a:ln w="9525" algn="ctr">
            <a:solidFill>
              <a:schemeClr val="bg2">
                <a:lumMod val="50000"/>
                <a:alpha val="97000"/>
              </a:schemeClr>
            </a:solidFill>
            <a:miter lim="800000"/>
            <a:headEnd/>
            <a:tailEnd/>
          </a:ln>
          <a:extLst/>
        </p:spPr>
      </p:pic>
      <p:sp>
        <p:nvSpPr>
          <p:cNvPr id="8" name="TextBox 7"/>
          <p:cNvSpPr txBox="1"/>
          <p:nvPr/>
        </p:nvSpPr>
        <p:spPr>
          <a:xfrm>
            <a:off x="8110894" y="2770691"/>
            <a:ext cx="3064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/>
              <a:t>(</a:t>
            </a:r>
            <a:r>
              <a:rPr lang="ko-KR" altLang="en-US" sz="1400" b="1" dirty="0"/>
              <a:t>출처</a:t>
            </a:r>
            <a:r>
              <a:rPr lang="en-US" altLang="ko-KR" sz="1400" b="1" dirty="0"/>
              <a:t>: </a:t>
            </a:r>
            <a:r>
              <a:rPr lang="ko-KR" altLang="en-US" sz="1400" b="1" dirty="0"/>
              <a:t>식품과학기술대사전</a:t>
            </a:r>
            <a:r>
              <a:rPr lang="en-US" altLang="ko-KR" sz="1400" b="1" dirty="0"/>
              <a:t>)</a:t>
            </a:r>
          </a:p>
          <a:p>
            <a:pPr algn="r"/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04961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/>
          <p:cNvSpPr/>
          <p:nvPr/>
        </p:nvSpPr>
        <p:spPr>
          <a:xfrm>
            <a:off x="3040249" y="669558"/>
            <a:ext cx="9148762" cy="6196263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3043238" cy="6858000"/>
          </a:xfrm>
          <a:prstGeom prst="rect">
            <a:avLst/>
          </a:prstGeom>
          <a:solidFill>
            <a:srgbClr val="1B204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grpSp>
        <p:nvGrpSpPr>
          <p:cNvPr id="3" name="그룹 2"/>
          <p:cNvGrpSpPr/>
          <p:nvPr/>
        </p:nvGrpSpPr>
        <p:grpSpPr>
          <a:xfrm>
            <a:off x="72942" y="1250798"/>
            <a:ext cx="2870284" cy="378618"/>
            <a:chOff x="2393319" y="2095717"/>
            <a:chExt cx="7332338" cy="547255"/>
          </a:xfrm>
          <a:noFill/>
        </p:grpSpPr>
        <p:sp>
          <p:nvSpPr>
            <p:cNvPr id="5" name="직사각형 4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01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헌법 등이 보장하는 소비자 권리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72942" y="2279498"/>
            <a:ext cx="2870284" cy="378618"/>
            <a:chOff x="2393319" y="2095717"/>
            <a:chExt cx="7332338" cy="547255"/>
          </a:xfrm>
        </p:grpSpPr>
        <p:sp>
          <p:nvSpPr>
            <p:cNvPr id="11" name="직사각형 10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03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금융사기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72942" y="3308198"/>
            <a:ext cx="2870284" cy="378618"/>
            <a:chOff x="2393319" y="2095717"/>
            <a:chExt cx="7332338" cy="547255"/>
          </a:xfrm>
        </p:grpSpPr>
        <p:sp>
          <p:nvSpPr>
            <p:cNvPr id="17" name="직사각형 16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05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상조서비스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72942" y="3822548"/>
            <a:ext cx="2870284" cy="378618"/>
            <a:chOff x="2393319" y="2095717"/>
            <a:chExt cx="7332338" cy="547255"/>
          </a:xfrm>
        </p:grpSpPr>
        <p:sp>
          <p:nvSpPr>
            <p:cNvPr id="20" name="직사각형 19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06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가정용 의료기기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72942" y="4336898"/>
            <a:ext cx="2870284" cy="378618"/>
            <a:chOff x="2393319" y="2095717"/>
            <a:chExt cx="7332338" cy="547255"/>
          </a:xfrm>
        </p:grpSpPr>
        <p:sp>
          <p:nvSpPr>
            <p:cNvPr id="23" name="직사각형 22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07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홍보관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13903"/>
            <a:ext cx="17177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2019 </a:t>
            </a:r>
            <a:r>
              <a:rPr lang="ko-KR" altLang="en-US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취약계층 소비자교육</a:t>
            </a:r>
            <a:endParaRPr lang="ko-KR" altLang="en-US" b="1" dirty="0">
              <a:solidFill>
                <a:schemeClr val="bg2"/>
              </a:solidFill>
              <a:ea typeface="돋움" panose="020B0600000101010101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88370" y="86095"/>
            <a:ext cx="72791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00" b="1" dirty="0">
                <a:solidFill>
                  <a:schemeClr val="bg1">
                    <a:lumMod val="50000"/>
                  </a:schemeClr>
                </a:solidFill>
              </a:rPr>
              <a:t>4</a:t>
            </a:r>
            <a:r>
              <a:rPr lang="en-US" altLang="ko-KR" sz="2600" b="1" dirty="0" smtClean="0">
                <a:solidFill>
                  <a:schemeClr val="bg1">
                    <a:lumMod val="50000"/>
                  </a:schemeClr>
                </a:solidFill>
              </a:rPr>
              <a:t>.1. </a:t>
            </a:r>
            <a:r>
              <a:rPr lang="ko-KR" altLang="en-US" sz="2600" b="1" dirty="0" smtClean="0">
                <a:solidFill>
                  <a:schemeClr val="bg1">
                    <a:lumMod val="50000"/>
                  </a:schemeClr>
                </a:solidFill>
              </a:rPr>
              <a:t>건강기능식품</a:t>
            </a:r>
            <a:endParaRPr lang="ko-KR" altLang="en-US" sz="2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2" name="그림 5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70"/>
          <a:stretch/>
        </p:blipFill>
        <p:spPr>
          <a:xfrm>
            <a:off x="9900323" y="6361622"/>
            <a:ext cx="2120506" cy="353380"/>
          </a:xfrm>
          <a:prstGeom prst="rect">
            <a:avLst/>
          </a:prstGeom>
        </p:spPr>
      </p:pic>
      <p:sp>
        <p:nvSpPr>
          <p:cNvPr id="44" name="직사각형 43"/>
          <p:cNvSpPr/>
          <p:nvPr/>
        </p:nvSpPr>
        <p:spPr>
          <a:xfrm>
            <a:off x="0" y="2792970"/>
            <a:ext cx="72942" cy="378618"/>
          </a:xfrm>
          <a:prstGeom prst="rect">
            <a:avLst/>
          </a:prstGeom>
          <a:solidFill>
            <a:srgbClr val="7DD4E5"/>
          </a:solidFill>
          <a:ln>
            <a:solidFill>
              <a:srgbClr val="7DD4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TextBox 39"/>
          <p:cNvSpPr txBox="1"/>
          <p:nvPr/>
        </p:nvSpPr>
        <p:spPr>
          <a:xfrm>
            <a:off x="142669" y="1798004"/>
            <a:ext cx="26835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02 / </a:t>
            </a:r>
            <a:r>
              <a:rPr lang="ko-KR" altLang="en-US" sz="1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개인정보 보호</a:t>
            </a:r>
            <a:endParaRPr lang="ko-KR" altLang="en-US" sz="1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48" name="그룹 47"/>
          <p:cNvGrpSpPr/>
          <p:nvPr/>
        </p:nvGrpSpPr>
        <p:grpSpPr>
          <a:xfrm>
            <a:off x="72942" y="1765148"/>
            <a:ext cx="2870284" cy="378618"/>
            <a:chOff x="2393319" y="2095717"/>
            <a:chExt cx="7332338" cy="547255"/>
          </a:xfrm>
        </p:grpSpPr>
        <p:sp>
          <p:nvSpPr>
            <p:cNvPr id="49" name="직사각형 48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02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개인정보 보호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41" name="그룹 40"/>
          <p:cNvGrpSpPr/>
          <p:nvPr/>
        </p:nvGrpSpPr>
        <p:grpSpPr>
          <a:xfrm>
            <a:off x="89858" y="2794581"/>
            <a:ext cx="2870284" cy="378618"/>
            <a:chOff x="2393319" y="2095717"/>
            <a:chExt cx="7332338" cy="547255"/>
          </a:xfrm>
          <a:solidFill>
            <a:srgbClr val="05060B"/>
          </a:solidFill>
        </p:grpSpPr>
        <p:sp>
          <p:nvSpPr>
            <p:cNvPr id="42" name="직사각형 41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04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건강기능식품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36" name="텍스트 개체 틀 2"/>
          <p:cNvSpPr txBox="1">
            <a:spLocks/>
          </p:cNvSpPr>
          <p:nvPr/>
        </p:nvSpPr>
        <p:spPr>
          <a:xfrm>
            <a:off x="3421242" y="833864"/>
            <a:ext cx="6843220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ko-KR" altLang="en-US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주요피해사례</a:t>
            </a:r>
            <a:r>
              <a:rPr lang="en-US" altLang="ko-KR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1</a:t>
            </a:r>
            <a:endParaRPr lang="ko-KR" altLang="en-US" sz="2400" b="1" dirty="0">
              <a:solidFill>
                <a:srgbClr val="1B2040"/>
              </a:solidFill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</p:txBody>
      </p:sp>
      <p:grpSp>
        <p:nvGrpSpPr>
          <p:cNvPr id="37" name="그룹 36"/>
          <p:cNvGrpSpPr/>
          <p:nvPr/>
        </p:nvGrpSpPr>
        <p:grpSpPr>
          <a:xfrm>
            <a:off x="3790511" y="1896615"/>
            <a:ext cx="7645752" cy="1925934"/>
            <a:chOff x="1594222" y="2786350"/>
            <a:chExt cx="7168778" cy="1033463"/>
          </a:xfrm>
          <a:solidFill>
            <a:srgbClr val="1B2040">
              <a:alpha val="22000"/>
            </a:srgbClr>
          </a:solidFill>
        </p:grpSpPr>
        <p:sp>
          <p:nvSpPr>
            <p:cNvPr id="38" name="Rectangle 9"/>
            <p:cNvSpPr/>
            <p:nvPr/>
          </p:nvSpPr>
          <p:spPr bwMode="auto">
            <a:xfrm>
              <a:off x="1594222" y="2786350"/>
              <a:ext cx="7168778" cy="1033463"/>
            </a:xfrm>
            <a:prstGeom prst="rect">
              <a:avLst/>
            </a:prstGeom>
            <a:grpFill/>
            <a:ln w="3175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defTabSz="1128364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2000" kern="0" dirty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39" name="직사각형 38"/>
            <p:cNvSpPr/>
            <p:nvPr/>
          </p:nvSpPr>
          <p:spPr bwMode="auto">
            <a:xfrm>
              <a:off x="1872357" y="3168751"/>
              <a:ext cx="6639020" cy="276999"/>
            </a:xfrm>
            <a:prstGeom prst="rect">
              <a:avLst/>
            </a:prstGeom>
            <a:noFill/>
            <a:ln w="25400" algn="ctr">
              <a:noFill/>
              <a:round/>
              <a:headEnd/>
              <a:tailEnd/>
            </a:ln>
            <a:effectLst>
              <a:outerShdw sx="1000" sy="1000" algn="tl" rotWithShape="0">
                <a:prstClr val="black"/>
              </a:outerShdw>
            </a:effectLst>
            <a:scene3d>
              <a:camera prst="orthographicFront"/>
              <a:lightRig rig="threePt" dir="t"/>
            </a:scene3d>
          </p:spPr>
          <p:txBody>
            <a:bodyPr wrap="square" lIns="0" tIns="0" rIns="0" bIns="0" anchor="ctr">
              <a:spAutoFit/>
              <a:sp3d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4F81BD"/>
                </a:buClr>
                <a:buSzPct val="60000"/>
                <a:defRPr/>
              </a:pPr>
              <a:endParaRPr lang="ko-KR" altLang="en-US" b="1" spc="-150" dirty="0">
                <a:ea typeface="나눔스퀘어" panose="020B0600000101010101" pitchFamily="50" charset="-127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4071459" y="2094171"/>
            <a:ext cx="72645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 smtClean="0"/>
              <a:t>2015.04.21. </a:t>
            </a:r>
            <a:r>
              <a:rPr lang="ko-KR" altLang="en-US" b="1" dirty="0" smtClean="0"/>
              <a:t>한국소비자원 </a:t>
            </a:r>
            <a:r>
              <a:rPr lang="ko-KR" altLang="en-US" b="1" dirty="0" err="1" smtClean="0"/>
              <a:t>백수오</a:t>
            </a:r>
            <a:r>
              <a:rPr lang="ko-KR" altLang="en-US" b="1" dirty="0" smtClean="0"/>
              <a:t> 제품 대부분 가짜</a:t>
            </a:r>
            <a:r>
              <a:rPr lang="en-US" altLang="ko-KR" b="1" dirty="0" smtClean="0"/>
              <a:t>(</a:t>
            </a:r>
            <a:r>
              <a:rPr lang="ko-KR" altLang="en-US" b="1" dirty="0" err="1" smtClean="0"/>
              <a:t>이엽우피소</a:t>
            </a:r>
            <a:r>
              <a:rPr lang="en-US" altLang="ko-KR" b="1" dirty="0" smtClean="0"/>
              <a:t>)</a:t>
            </a:r>
            <a:r>
              <a:rPr lang="ko-KR" altLang="en-US" b="1" dirty="0" smtClean="0"/>
              <a:t>라고 발표함</a:t>
            </a:r>
            <a:r>
              <a:rPr lang="en-US" altLang="ko-KR" b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 </a:t>
            </a:r>
            <a:r>
              <a:rPr lang="en-US" altLang="ko-KR" b="1" dirty="0" smtClean="0"/>
              <a:t>TV</a:t>
            </a:r>
            <a:r>
              <a:rPr lang="ko-KR" altLang="en-US" b="1" dirty="0" smtClean="0"/>
              <a:t>홈쇼핑 판매된 제품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제조업체 </a:t>
            </a:r>
            <a:r>
              <a:rPr lang="ko-KR" altLang="en-US" b="1" dirty="0" err="1" smtClean="0"/>
              <a:t>내츄럴앤도텍</a:t>
            </a:r>
            <a:r>
              <a:rPr lang="ko-KR" altLang="en-US" b="1" dirty="0" smtClean="0"/>
              <a:t> 등</a:t>
            </a:r>
            <a:r>
              <a:rPr lang="en-US" altLang="ko-KR" b="1" dirty="0" smtClean="0"/>
              <a:t>)</a:t>
            </a:r>
            <a:r>
              <a:rPr lang="ko-KR" altLang="en-US" b="1" dirty="0" smtClean="0"/>
              <a:t>에 대한 허위 과장광고 보상조치에 대한 소비자 상담이 </a:t>
            </a:r>
            <a:r>
              <a:rPr lang="en-US" altLang="ko-KR" b="1" dirty="0" smtClean="0"/>
              <a:t>8,000</a:t>
            </a:r>
            <a:r>
              <a:rPr lang="ko-KR" altLang="en-US" b="1" dirty="0" smtClean="0"/>
              <a:t>여건에 달하게 됨</a:t>
            </a:r>
            <a:r>
              <a:rPr lang="en-US" altLang="ko-KR" b="1" dirty="0" smtClean="0"/>
              <a:t>.</a:t>
            </a:r>
          </a:p>
        </p:txBody>
      </p:sp>
      <p:sp>
        <p:nvSpPr>
          <p:cNvPr id="46" name="텍스트 개체 틀 2"/>
          <p:cNvSpPr txBox="1">
            <a:spLocks/>
          </p:cNvSpPr>
          <p:nvPr/>
        </p:nvSpPr>
        <p:spPr>
          <a:xfrm>
            <a:off x="3600939" y="1463941"/>
            <a:ext cx="6757712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ko-KR" alt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 Light" panose="020B0603020101020101" pitchFamily="50" charset="-127"/>
                <a:ea typeface="나눔바른고딕 Light" panose="020B0603020101020101"/>
              </a:rPr>
              <a:t>백수오</a:t>
            </a:r>
            <a:r>
              <a:rPr lang="ko-KR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 Light" panose="020B0603020101020101" pitchFamily="50" charset="-127"/>
                <a:ea typeface="나눔바른고딕 Light" panose="020B0603020101020101"/>
              </a:rPr>
              <a:t> 허위과장 광고</a:t>
            </a:r>
            <a:endParaRPr lang="ko-KR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나눔바른고딕 Light" panose="020B0603020101020101" pitchFamily="50" charset="-127"/>
              <a:ea typeface="나눔바른고딕 Light" panose="020B0603020101020101"/>
            </a:endParaRPr>
          </a:p>
        </p:txBody>
      </p:sp>
      <p:pic>
        <p:nvPicPr>
          <p:cNvPr id="47" name="Picture 2" descr="C:\Users\부인회01\Desktop\백수오 궁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56926" y="4853098"/>
            <a:ext cx="4130404" cy="1583111"/>
          </a:xfrm>
          <a:prstGeom prst="rect">
            <a:avLst/>
          </a:prstGeom>
          <a:noFill/>
        </p:spPr>
      </p:pic>
      <p:sp>
        <p:nvSpPr>
          <p:cNvPr id="51" name="TextBox 50"/>
          <p:cNvSpPr txBox="1"/>
          <p:nvPr/>
        </p:nvSpPr>
        <p:spPr>
          <a:xfrm>
            <a:off x="3604101" y="4100457"/>
            <a:ext cx="7836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/>
              <a:t>건강식품의 경우 허위과장광고 사실이 입증되는 경우</a:t>
            </a:r>
            <a:r>
              <a:rPr lang="en-US" altLang="ko-KR" b="1" dirty="0"/>
              <a:t>, </a:t>
            </a:r>
            <a:r>
              <a:rPr lang="ko-KR" altLang="en-US" b="1" dirty="0"/>
              <a:t>청약철회 기간과 관계없이 보상이 가능함</a:t>
            </a:r>
            <a:r>
              <a:rPr lang="en-US" altLang="ko-KR" b="1" dirty="0" smtClean="0"/>
              <a:t>.</a:t>
            </a:r>
            <a:endParaRPr lang="en-US" altLang="ko-KR" b="1" dirty="0"/>
          </a:p>
        </p:txBody>
      </p:sp>
    </p:spTree>
    <p:extLst>
      <p:ext uri="{BB962C8B-B14F-4D97-AF65-F5344CB8AC3E}">
        <p14:creationId xmlns:p14="http://schemas.microsoft.com/office/powerpoint/2010/main" val="319517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/>
          <p:cNvSpPr/>
          <p:nvPr/>
        </p:nvSpPr>
        <p:spPr>
          <a:xfrm>
            <a:off x="3040249" y="669558"/>
            <a:ext cx="9148762" cy="6196263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3043238" cy="6858000"/>
          </a:xfrm>
          <a:prstGeom prst="rect">
            <a:avLst/>
          </a:prstGeom>
          <a:solidFill>
            <a:srgbClr val="1B204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grpSp>
        <p:nvGrpSpPr>
          <p:cNvPr id="3" name="그룹 2"/>
          <p:cNvGrpSpPr/>
          <p:nvPr/>
        </p:nvGrpSpPr>
        <p:grpSpPr>
          <a:xfrm>
            <a:off x="72942" y="1250798"/>
            <a:ext cx="2870284" cy="378618"/>
            <a:chOff x="2393319" y="2095717"/>
            <a:chExt cx="7332338" cy="547255"/>
          </a:xfrm>
          <a:noFill/>
        </p:grpSpPr>
        <p:sp>
          <p:nvSpPr>
            <p:cNvPr id="5" name="직사각형 4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01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헌법 등이 보장하는 소비자 권리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72942" y="2279498"/>
            <a:ext cx="2870284" cy="378618"/>
            <a:chOff x="2393319" y="2095717"/>
            <a:chExt cx="7332338" cy="547255"/>
          </a:xfrm>
        </p:grpSpPr>
        <p:sp>
          <p:nvSpPr>
            <p:cNvPr id="11" name="직사각형 10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03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금융사기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72942" y="3308198"/>
            <a:ext cx="2870284" cy="378618"/>
            <a:chOff x="2393319" y="2095717"/>
            <a:chExt cx="7332338" cy="547255"/>
          </a:xfrm>
        </p:grpSpPr>
        <p:sp>
          <p:nvSpPr>
            <p:cNvPr id="17" name="직사각형 16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05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상조서비스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72942" y="3822548"/>
            <a:ext cx="2870284" cy="378618"/>
            <a:chOff x="2393319" y="2095717"/>
            <a:chExt cx="7332338" cy="547255"/>
          </a:xfrm>
        </p:grpSpPr>
        <p:sp>
          <p:nvSpPr>
            <p:cNvPr id="20" name="직사각형 19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06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가정용 의료기기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72942" y="4336898"/>
            <a:ext cx="2870284" cy="378618"/>
            <a:chOff x="2393319" y="2095717"/>
            <a:chExt cx="7332338" cy="547255"/>
          </a:xfrm>
        </p:grpSpPr>
        <p:sp>
          <p:nvSpPr>
            <p:cNvPr id="23" name="직사각형 22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07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홍보관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13903"/>
            <a:ext cx="17177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2019 </a:t>
            </a:r>
            <a:r>
              <a:rPr lang="ko-KR" altLang="en-US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취약계층 소비자교육</a:t>
            </a:r>
            <a:endParaRPr lang="ko-KR" altLang="en-US" b="1" dirty="0">
              <a:solidFill>
                <a:schemeClr val="bg2"/>
              </a:solidFill>
              <a:ea typeface="돋움" panose="020B0600000101010101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88370" y="86095"/>
            <a:ext cx="72791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00" b="1" dirty="0">
                <a:solidFill>
                  <a:schemeClr val="bg1">
                    <a:lumMod val="50000"/>
                  </a:schemeClr>
                </a:solidFill>
              </a:rPr>
              <a:t>4</a:t>
            </a:r>
            <a:r>
              <a:rPr lang="en-US" altLang="ko-KR" sz="2600" b="1" dirty="0" smtClean="0">
                <a:solidFill>
                  <a:schemeClr val="bg1">
                    <a:lumMod val="50000"/>
                  </a:schemeClr>
                </a:solidFill>
              </a:rPr>
              <a:t>.1. </a:t>
            </a:r>
            <a:r>
              <a:rPr lang="ko-KR" altLang="en-US" sz="2600" b="1" dirty="0" smtClean="0">
                <a:solidFill>
                  <a:schemeClr val="bg1">
                    <a:lumMod val="50000"/>
                  </a:schemeClr>
                </a:solidFill>
              </a:rPr>
              <a:t>건강기능식품</a:t>
            </a:r>
            <a:endParaRPr lang="ko-KR" altLang="en-US" sz="2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2" name="그림 5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70"/>
          <a:stretch/>
        </p:blipFill>
        <p:spPr>
          <a:xfrm>
            <a:off x="9900323" y="6361622"/>
            <a:ext cx="2120506" cy="353380"/>
          </a:xfrm>
          <a:prstGeom prst="rect">
            <a:avLst/>
          </a:prstGeom>
        </p:spPr>
      </p:pic>
      <p:sp>
        <p:nvSpPr>
          <p:cNvPr id="44" name="직사각형 43"/>
          <p:cNvSpPr/>
          <p:nvPr/>
        </p:nvSpPr>
        <p:spPr>
          <a:xfrm>
            <a:off x="0" y="2792970"/>
            <a:ext cx="72942" cy="378618"/>
          </a:xfrm>
          <a:prstGeom prst="rect">
            <a:avLst/>
          </a:prstGeom>
          <a:solidFill>
            <a:srgbClr val="7DD4E5"/>
          </a:solidFill>
          <a:ln>
            <a:solidFill>
              <a:srgbClr val="7DD4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TextBox 39"/>
          <p:cNvSpPr txBox="1"/>
          <p:nvPr/>
        </p:nvSpPr>
        <p:spPr>
          <a:xfrm>
            <a:off x="142669" y="1798004"/>
            <a:ext cx="26835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02 / </a:t>
            </a:r>
            <a:r>
              <a:rPr lang="ko-KR" altLang="en-US" sz="1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개인정보 보호</a:t>
            </a:r>
            <a:endParaRPr lang="ko-KR" altLang="en-US" sz="1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48" name="그룹 47"/>
          <p:cNvGrpSpPr/>
          <p:nvPr/>
        </p:nvGrpSpPr>
        <p:grpSpPr>
          <a:xfrm>
            <a:off x="72942" y="1765148"/>
            <a:ext cx="2870284" cy="378618"/>
            <a:chOff x="2393319" y="2095717"/>
            <a:chExt cx="7332338" cy="547255"/>
          </a:xfrm>
        </p:grpSpPr>
        <p:sp>
          <p:nvSpPr>
            <p:cNvPr id="49" name="직사각형 48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02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개인정보 보호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41" name="그룹 40"/>
          <p:cNvGrpSpPr/>
          <p:nvPr/>
        </p:nvGrpSpPr>
        <p:grpSpPr>
          <a:xfrm>
            <a:off x="89858" y="2794581"/>
            <a:ext cx="2870284" cy="378618"/>
            <a:chOff x="2393319" y="2095717"/>
            <a:chExt cx="7332338" cy="547255"/>
          </a:xfrm>
          <a:solidFill>
            <a:srgbClr val="05060B"/>
          </a:solidFill>
        </p:grpSpPr>
        <p:sp>
          <p:nvSpPr>
            <p:cNvPr id="42" name="직사각형 41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04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건강기능식품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36" name="텍스트 개체 틀 2"/>
          <p:cNvSpPr txBox="1">
            <a:spLocks/>
          </p:cNvSpPr>
          <p:nvPr/>
        </p:nvSpPr>
        <p:spPr>
          <a:xfrm>
            <a:off x="3421242" y="833864"/>
            <a:ext cx="6843220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ko-KR" altLang="en-US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주요피해사례</a:t>
            </a:r>
            <a:r>
              <a:rPr lang="en-US" altLang="ko-KR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2	</a:t>
            </a:r>
            <a:endParaRPr lang="ko-KR" altLang="en-US" sz="2400" b="1" dirty="0">
              <a:solidFill>
                <a:srgbClr val="1B2040"/>
              </a:solidFill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</p:txBody>
      </p:sp>
      <p:grpSp>
        <p:nvGrpSpPr>
          <p:cNvPr id="37" name="그룹 36"/>
          <p:cNvGrpSpPr/>
          <p:nvPr/>
        </p:nvGrpSpPr>
        <p:grpSpPr>
          <a:xfrm>
            <a:off x="3790511" y="1896615"/>
            <a:ext cx="7645752" cy="1790201"/>
            <a:chOff x="1594222" y="2786350"/>
            <a:chExt cx="7168778" cy="1033463"/>
          </a:xfrm>
          <a:solidFill>
            <a:srgbClr val="1B2040">
              <a:alpha val="22000"/>
            </a:srgbClr>
          </a:solidFill>
        </p:grpSpPr>
        <p:sp>
          <p:nvSpPr>
            <p:cNvPr id="38" name="Rectangle 9"/>
            <p:cNvSpPr/>
            <p:nvPr/>
          </p:nvSpPr>
          <p:spPr bwMode="auto">
            <a:xfrm>
              <a:off x="1594222" y="2786350"/>
              <a:ext cx="7168778" cy="1033463"/>
            </a:xfrm>
            <a:prstGeom prst="rect">
              <a:avLst/>
            </a:prstGeom>
            <a:grpFill/>
            <a:ln w="3175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defTabSz="1128364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2000" kern="0" dirty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39" name="직사각형 38"/>
            <p:cNvSpPr/>
            <p:nvPr/>
          </p:nvSpPr>
          <p:spPr bwMode="auto">
            <a:xfrm>
              <a:off x="1872357" y="3168751"/>
              <a:ext cx="6639020" cy="276999"/>
            </a:xfrm>
            <a:prstGeom prst="rect">
              <a:avLst/>
            </a:prstGeom>
            <a:noFill/>
            <a:ln w="25400" algn="ctr">
              <a:noFill/>
              <a:round/>
              <a:headEnd/>
              <a:tailEnd/>
            </a:ln>
            <a:effectLst>
              <a:outerShdw sx="1000" sy="1000" algn="tl" rotWithShape="0">
                <a:prstClr val="black"/>
              </a:outerShdw>
            </a:effectLst>
            <a:scene3d>
              <a:camera prst="orthographicFront"/>
              <a:lightRig rig="threePt" dir="t"/>
            </a:scene3d>
          </p:spPr>
          <p:txBody>
            <a:bodyPr wrap="square" lIns="0" tIns="0" rIns="0" bIns="0" anchor="ctr">
              <a:spAutoFit/>
              <a:sp3d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4F81BD"/>
                </a:buClr>
                <a:buSzPct val="60000"/>
                <a:defRPr/>
              </a:pPr>
              <a:endParaRPr lang="ko-KR" altLang="en-US" b="1" spc="-150" dirty="0">
                <a:ea typeface="나눔스퀘어" panose="020B0600000101010101" pitchFamily="50" charset="-127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4071459" y="2094171"/>
            <a:ext cx="72645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신문광고를 통해 건강기능식품을 구매함</a:t>
            </a:r>
            <a:r>
              <a:rPr lang="en-US" altLang="ko-KR" b="1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광고에는 관절부위에 바르면 통증이 완화되고 물렁뼈가 재생된다고 함</a:t>
            </a:r>
            <a:r>
              <a:rPr lang="en-US" altLang="ko-KR" b="1" dirty="0" smtClean="0"/>
              <a:t>. </a:t>
            </a:r>
            <a:r>
              <a:rPr lang="ko-KR" altLang="en-US" b="1" dirty="0" smtClean="0"/>
              <a:t>구입 후 일주일 이상 사용하였으나 아무런 효과가 없어 반품을 요청함</a:t>
            </a:r>
            <a:r>
              <a:rPr lang="en-US" altLang="ko-KR" b="1" dirty="0" smtClean="0"/>
              <a:t>.</a:t>
            </a:r>
          </a:p>
        </p:txBody>
      </p:sp>
      <p:sp>
        <p:nvSpPr>
          <p:cNvPr id="46" name="텍스트 개체 틀 2"/>
          <p:cNvSpPr txBox="1">
            <a:spLocks/>
          </p:cNvSpPr>
          <p:nvPr/>
        </p:nvSpPr>
        <p:spPr>
          <a:xfrm>
            <a:off x="3600939" y="1463941"/>
            <a:ext cx="6757712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ko-KR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 Light" panose="020B0603020101020101" pitchFamily="50" charset="-127"/>
                <a:ea typeface="나눔바른고딕 Light" panose="020B0603020101020101"/>
              </a:rPr>
              <a:t>허위과장 광고</a:t>
            </a:r>
            <a:endParaRPr lang="ko-KR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나눔바른고딕 Light" panose="020B0603020101020101" pitchFamily="50" charset="-127"/>
              <a:ea typeface="나눔바른고딕 Light" panose="020B0603020101020101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604101" y="4100457"/>
            <a:ext cx="7836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/>
              <a:t>건강식품의 경우 허위과장광고 사실이 입증되는 경우</a:t>
            </a:r>
            <a:r>
              <a:rPr lang="en-US" altLang="ko-KR" b="1" dirty="0"/>
              <a:t>, </a:t>
            </a:r>
            <a:r>
              <a:rPr lang="ko-KR" altLang="en-US" b="1" dirty="0"/>
              <a:t>청약철회 기간과 관계없이 보상이 가능함</a:t>
            </a:r>
            <a:r>
              <a:rPr lang="en-US" altLang="ko-KR" b="1" dirty="0" smtClean="0"/>
              <a:t>.</a:t>
            </a:r>
            <a:endParaRPr lang="en-US" altLang="ko-KR" b="1" dirty="0"/>
          </a:p>
        </p:txBody>
      </p:sp>
    </p:spTree>
    <p:extLst>
      <p:ext uri="{BB962C8B-B14F-4D97-AF65-F5344CB8AC3E}">
        <p14:creationId xmlns:p14="http://schemas.microsoft.com/office/powerpoint/2010/main" val="261003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/>
          <p:cNvSpPr/>
          <p:nvPr/>
        </p:nvSpPr>
        <p:spPr>
          <a:xfrm>
            <a:off x="3040249" y="669558"/>
            <a:ext cx="9148762" cy="6196263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3043238" cy="6858000"/>
          </a:xfrm>
          <a:prstGeom prst="rect">
            <a:avLst/>
          </a:prstGeom>
          <a:solidFill>
            <a:srgbClr val="1B204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grpSp>
        <p:nvGrpSpPr>
          <p:cNvPr id="3" name="그룹 2"/>
          <p:cNvGrpSpPr/>
          <p:nvPr/>
        </p:nvGrpSpPr>
        <p:grpSpPr>
          <a:xfrm>
            <a:off x="72942" y="1250798"/>
            <a:ext cx="2870284" cy="378618"/>
            <a:chOff x="2393319" y="2095717"/>
            <a:chExt cx="7332338" cy="547255"/>
          </a:xfrm>
          <a:noFill/>
        </p:grpSpPr>
        <p:sp>
          <p:nvSpPr>
            <p:cNvPr id="5" name="직사각형 4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01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헌법 등이 보장하는 소비자 권리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72942" y="2279498"/>
            <a:ext cx="2870284" cy="378618"/>
            <a:chOff x="2393319" y="2095717"/>
            <a:chExt cx="7332338" cy="547255"/>
          </a:xfrm>
        </p:grpSpPr>
        <p:sp>
          <p:nvSpPr>
            <p:cNvPr id="11" name="직사각형 10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03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금융사기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72942" y="3308198"/>
            <a:ext cx="2870284" cy="378618"/>
            <a:chOff x="2393319" y="2095717"/>
            <a:chExt cx="7332338" cy="547255"/>
          </a:xfrm>
        </p:grpSpPr>
        <p:sp>
          <p:nvSpPr>
            <p:cNvPr id="17" name="직사각형 16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05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상조서비스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72942" y="3822548"/>
            <a:ext cx="2870284" cy="378618"/>
            <a:chOff x="2393319" y="2095717"/>
            <a:chExt cx="7332338" cy="547255"/>
          </a:xfrm>
        </p:grpSpPr>
        <p:sp>
          <p:nvSpPr>
            <p:cNvPr id="20" name="직사각형 19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06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가정용 의료기기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72942" y="4336898"/>
            <a:ext cx="2870284" cy="378618"/>
            <a:chOff x="2393319" y="2095717"/>
            <a:chExt cx="7332338" cy="547255"/>
          </a:xfrm>
        </p:grpSpPr>
        <p:sp>
          <p:nvSpPr>
            <p:cNvPr id="23" name="직사각형 22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07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홍보관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13903"/>
            <a:ext cx="17177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2019 </a:t>
            </a:r>
            <a:r>
              <a:rPr lang="ko-KR" altLang="en-US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취약계층 소비자교육</a:t>
            </a:r>
            <a:endParaRPr lang="ko-KR" altLang="en-US" b="1" dirty="0">
              <a:solidFill>
                <a:schemeClr val="bg2"/>
              </a:solidFill>
              <a:ea typeface="돋움" panose="020B0600000101010101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88370" y="86095"/>
            <a:ext cx="72791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00" b="1" dirty="0">
                <a:solidFill>
                  <a:schemeClr val="bg1">
                    <a:lumMod val="50000"/>
                  </a:schemeClr>
                </a:solidFill>
              </a:rPr>
              <a:t>4</a:t>
            </a:r>
            <a:r>
              <a:rPr lang="en-US" altLang="ko-KR" sz="2600" b="1" dirty="0" smtClean="0">
                <a:solidFill>
                  <a:schemeClr val="bg1">
                    <a:lumMod val="50000"/>
                  </a:schemeClr>
                </a:solidFill>
              </a:rPr>
              <a:t>.1. </a:t>
            </a:r>
            <a:r>
              <a:rPr lang="ko-KR" altLang="en-US" sz="2600" b="1" dirty="0" smtClean="0">
                <a:solidFill>
                  <a:schemeClr val="bg1">
                    <a:lumMod val="50000"/>
                  </a:schemeClr>
                </a:solidFill>
              </a:rPr>
              <a:t>건강기능식품</a:t>
            </a:r>
            <a:endParaRPr lang="ko-KR" altLang="en-US" sz="2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2" name="그림 5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70"/>
          <a:stretch/>
        </p:blipFill>
        <p:spPr>
          <a:xfrm>
            <a:off x="9900323" y="6361622"/>
            <a:ext cx="2120506" cy="353380"/>
          </a:xfrm>
          <a:prstGeom prst="rect">
            <a:avLst/>
          </a:prstGeom>
        </p:spPr>
      </p:pic>
      <p:sp>
        <p:nvSpPr>
          <p:cNvPr id="44" name="직사각형 43"/>
          <p:cNvSpPr/>
          <p:nvPr/>
        </p:nvSpPr>
        <p:spPr>
          <a:xfrm>
            <a:off x="0" y="2792970"/>
            <a:ext cx="72942" cy="378618"/>
          </a:xfrm>
          <a:prstGeom prst="rect">
            <a:avLst/>
          </a:prstGeom>
          <a:solidFill>
            <a:srgbClr val="7DD4E5"/>
          </a:solidFill>
          <a:ln>
            <a:solidFill>
              <a:srgbClr val="7DD4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TextBox 39"/>
          <p:cNvSpPr txBox="1"/>
          <p:nvPr/>
        </p:nvSpPr>
        <p:spPr>
          <a:xfrm>
            <a:off x="142669" y="1798004"/>
            <a:ext cx="26835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02 / </a:t>
            </a:r>
            <a:r>
              <a:rPr lang="ko-KR" altLang="en-US" sz="1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개인정보 보호</a:t>
            </a:r>
            <a:endParaRPr lang="ko-KR" altLang="en-US" sz="1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48" name="그룹 47"/>
          <p:cNvGrpSpPr/>
          <p:nvPr/>
        </p:nvGrpSpPr>
        <p:grpSpPr>
          <a:xfrm>
            <a:off x="72942" y="1765148"/>
            <a:ext cx="2870284" cy="378618"/>
            <a:chOff x="2393319" y="2095717"/>
            <a:chExt cx="7332338" cy="547255"/>
          </a:xfrm>
        </p:grpSpPr>
        <p:sp>
          <p:nvSpPr>
            <p:cNvPr id="49" name="직사각형 48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02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개인정보 보호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41" name="그룹 40"/>
          <p:cNvGrpSpPr/>
          <p:nvPr/>
        </p:nvGrpSpPr>
        <p:grpSpPr>
          <a:xfrm>
            <a:off x="89858" y="2794581"/>
            <a:ext cx="2870284" cy="378618"/>
            <a:chOff x="2393319" y="2095717"/>
            <a:chExt cx="7332338" cy="547255"/>
          </a:xfrm>
          <a:solidFill>
            <a:srgbClr val="05060B"/>
          </a:solidFill>
        </p:grpSpPr>
        <p:sp>
          <p:nvSpPr>
            <p:cNvPr id="42" name="직사각형 41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04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건강기능식품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36" name="텍스트 개체 틀 2"/>
          <p:cNvSpPr txBox="1">
            <a:spLocks/>
          </p:cNvSpPr>
          <p:nvPr/>
        </p:nvSpPr>
        <p:spPr>
          <a:xfrm>
            <a:off x="3421242" y="833864"/>
            <a:ext cx="6843220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ko-KR" altLang="en-US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주요피해사례</a:t>
            </a:r>
            <a:r>
              <a:rPr lang="en-US" altLang="ko-KR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3	</a:t>
            </a:r>
            <a:endParaRPr lang="ko-KR" altLang="en-US" sz="2400" b="1" dirty="0">
              <a:solidFill>
                <a:srgbClr val="1B2040"/>
              </a:solidFill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</p:txBody>
      </p:sp>
      <p:grpSp>
        <p:nvGrpSpPr>
          <p:cNvPr id="37" name="그룹 36"/>
          <p:cNvGrpSpPr/>
          <p:nvPr/>
        </p:nvGrpSpPr>
        <p:grpSpPr>
          <a:xfrm>
            <a:off x="3790511" y="1896615"/>
            <a:ext cx="7645752" cy="1790201"/>
            <a:chOff x="1594222" y="2786350"/>
            <a:chExt cx="7168778" cy="1033463"/>
          </a:xfrm>
          <a:solidFill>
            <a:srgbClr val="1B2040">
              <a:alpha val="22000"/>
            </a:srgbClr>
          </a:solidFill>
        </p:grpSpPr>
        <p:sp>
          <p:nvSpPr>
            <p:cNvPr id="38" name="Rectangle 9"/>
            <p:cNvSpPr/>
            <p:nvPr/>
          </p:nvSpPr>
          <p:spPr bwMode="auto">
            <a:xfrm>
              <a:off x="1594222" y="2786350"/>
              <a:ext cx="7168778" cy="1033463"/>
            </a:xfrm>
            <a:prstGeom prst="rect">
              <a:avLst/>
            </a:prstGeom>
            <a:grpFill/>
            <a:ln w="3175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defTabSz="1128364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2000" kern="0" dirty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39" name="직사각형 38"/>
            <p:cNvSpPr/>
            <p:nvPr/>
          </p:nvSpPr>
          <p:spPr bwMode="auto">
            <a:xfrm>
              <a:off x="1872357" y="3168751"/>
              <a:ext cx="6639020" cy="276999"/>
            </a:xfrm>
            <a:prstGeom prst="rect">
              <a:avLst/>
            </a:prstGeom>
            <a:noFill/>
            <a:ln w="25400" algn="ctr">
              <a:noFill/>
              <a:round/>
              <a:headEnd/>
              <a:tailEnd/>
            </a:ln>
            <a:effectLst>
              <a:outerShdw sx="1000" sy="1000" algn="tl" rotWithShape="0">
                <a:prstClr val="black"/>
              </a:outerShdw>
            </a:effectLst>
            <a:scene3d>
              <a:camera prst="orthographicFront"/>
              <a:lightRig rig="threePt" dir="t"/>
            </a:scene3d>
          </p:spPr>
          <p:txBody>
            <a:bodyPr wrap="square" lIns="0" tIns="0" rIns="0" bIns="0" anchor="ctr">
              <a:spAutoFit/>
              <a:sp3d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4F81BD"/>
                </a:buClr>
                <a:buSzPct val="60000"/>
                <a:defRPr/>
              </a:pPr>
              <a:endParaRPr lang="ko-KR" altLang="en-US" b="1" spc="-150" dirty="0">
                <a:ea typeface="나눔스퀘어" panose="020B0600000101010101" pitchFamily="50" charset="-127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4071459" y="2094171"/>
            <a:ext cx="72645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방문판매로 건강기능식품을 구입하여 </a:t>
            </a:r>
            <a:r>
              <a:rPr lang="en-US" altLang="ko-KR" b="1" dirty="0" smtClean="0"/>
              <a:t>20</a:t>
            </a:r>
            <a:r>
              <a:rPr lang="ko-KR" altLang="en-US" b="1" dirty="0" smtClean="0"/>
              <a:t>일 이상 제품을 </a:t>
            </a:r>
            <a:r>
              <a:rPr lang="ko-KR" altLang="en-US" b="1" dirty="0" err="1" smtClean="0"/>
              <a:t>음용하던</a:t>
            </a:r>
            <a:r>
              <a:rPr lang="ko-KR" altLang="en-US" b="1" dirty="0" smtClean="0"/>
              <a:t> 중 제품의 성분표기가 불분명하여 판매처에 반품을 요청함</a:t>
            </a:r>
            <a:r>
              <a:rPr lang="en-US" altLang="ko-KR" b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업체에서는 품질에 하자가 없다고 주장하면서 교환 반품이 불가하다고 함</a:t>
            </a:r>
            <a:r>
              <a:rPr lang="en-US" altLang="ko-KR" b="1" dirty="0" smtClean="0"/>
              <a:t>.</a:t>
            </a:r>
          </a:p>
        </p:txBody>
      </p:sp>
      <p:sp>
        <p:nvSpPr>
          <p:cNvPr id="46" name="텍스트 개체 틀 2"/>
          <p:cNvSpPr txBox="1">
            <a:spLocks/>
          </p:cNvSpPr>
          <p:nvPr/>
        </p:nvSpPr>
        <p:spPr>
          <a:xfrm>
            <a:off x="3600939" y="1463941"/>
            <a:ext cx="6757712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ko-KR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 Light" panose="020B0603020101020101" pitchFamily="50" charset="-127"/>
                <a:ea typeface="나눔바른고딕 Light" panose="020B0603020101020101"/>
              </a:rPr>
              <a:t>제품표기 및 성분표시 부재</a:t>
            </a:r>
            <a:endParaRPr lang="ko-KR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나눔바른고딕 Light" panose="020B0603020101020101" pitchFamily="50" charset="-127"/>
              <a:ea typeface="나눔바른고딕 Light" panose="020B0603020101020101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604101" y="4100457"/>
            <a:ext cx="7836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제품의 성분에 대한 표기가 없거나 표기자체가 불분명한 제품은 보상이 가능함</a:t>
            </a:r>
            <a:r>
              <a:rPr lang="en-US" altLang="ko-KR" b="1" dirty="0" smtClean="0"/>
              <a:t>.</a:t>
            </a:r>
            <a:endParaRPr lang="en-US" altLang="ko-KR" b="1" dirty="0"/>
          </a:p>
        </p:txBody>
      </p:sp>
    </p:spTree>
    <p:extLst>
      <p:ext uri="{BB962C8B-B14F-4D97-AF65-F5344CB8AC3E}">
        <p14:creationId xmlns:p14="http://schemas.microsoft.com/office/powerpoint/2010/main" val="353748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/>
          <p:cNvSpPr/>
          <p:nvPr/>
        </p:nvSpPr>
        <p:spPr>
          <a:xfrm>
            <a:off x="3040249" y="669558"/>
            <a:ext cx="9148762" cy="6196263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3043238" cy="6858000"/>
          </a:xfrm>
          <a:prstGeom prst="rect">
            <a:avLst/>
          </a:prstGeom>
          <a:solidFill>
            <a:srgbClr val="1B204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grpSp>
        <p:nvGrpSpPr>
          <p:cNvPr id="3" name="그룹 2"/>
          <p:cNvGrpSpPr/>
          <p:nvPr/>
        </p:nvGrpSpPr>
        <p:grpSpPr>
          <a:xfrm>
            <a:off x="72942" y="1250798"/>
            <a:ext cx="2870284" cy="378618"/>
            <a:chOff x="2393319" y="2095717"/>
            <a:chExt cx="7332338" cy="547255"/>
          </a:xfrm>
          <a:noFill/>
        </p:grpSpPr>
        <p:sp>
          <p:nvSpPr>
            <p:cNvPr id="5" name="직사각형 4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01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헌법 등이 보장하는 소비자 권리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72942" y="2279498"/>
            <a:ext cx="2870284" cy="378618"/>
            <a:chOff x="2393319" y="2095717"/>
            <a:chExt cx="7332338" cy="547255"/>
          </a:xfrm>
        </p:grpSpPr>
        <p:sp>
          <p:nvSpPr>
            <p:cNvPr id="11" name="직사각형 10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03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금융사기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72942" y="3308198"/>
            <a:ext cx="2870284" cy="378618"/>
            <a:chOff x="2393319" y="2095717"/>
            <a:chExt cx="7332338" cy="547255"/>
          </a:xfrm>
        </p:grpSpPr>
        <p:sp>
          <p:nvSpPr>
            <p:cNvPr id="17" name="직사각형 16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05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상조서비스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72942" y="3822548"/>
            <a:ext cx="2870284" cy="378618"/>
            <a:chOff x="2393319" y="2095717"/>
            <a:chExt cx="7332338" cy="547255"/>
          </a:xfrm>
        </p:grpSpPr>
        <p:sp>
          <p:nvSpPr>
            <p:cNvPr id="20" name="직사각형 19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06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가정용 의료기기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72942" y="4336898"/>
            <a:ext cx="2870284" cy="378618"/>
            <a:chOff x="2393319" y="2095717"/>
            <a:chExt cx="7332338" cy="547255"/>
          </a:xfrm>
        </p:grpSpPr>
        <p:sp>
          <p:nvSpPr>
            <p:cNvPr id="23" name="직사각형 22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07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홍보관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13903"/>
            <a:ext cx="17177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2019 </a:t>
            </a:r>
            <a:r>
              <a:rPr lang="ko-KR" altLang="en-US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취약계층 소비자교육</a:t>
            </a:r>
            <a:endParaRPr lang="ko-KR" altLang="en-US" b="1" dirty="0">
              <a:solidFill>
                <a:schemeClr val="bg2"/>
              </a:solidFill>
              <a:ea typeface="돋움" panose="020B0600000101010101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88370" y="86095"/>
            <a:ext cx="72791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00" b="1" dirty="0">
                <a:solidFill>
                  <a:schemeClr val="bg1">
                    <a:lumMod val="50000"/>
                  </a:schemeClr>
                </a:solidFill>
              </a:rPr>
              <a:t>4</a:t>
            </a:r>
            <a:r>
              <a:rPr lang="en-US" altLang="ko-KR" sz="2600" b="1" dirty="0" smtClean="0">
                <a:solidFill>
                  <a:schemeClr val="bg1">
                    <a:lumMod val="50000"/>
                  </a:schemeClr>
                </a:solidFill>
              </a:rPr>
              <a:t>.1. </a:t>
            </a:r>
            <a:r>
              <a:rPr lang="ko-KR" altLang="en-US" sz="2600" b="1" dirty="0" smtClean="0">
                <a:solidFill>
                  <a:schemeClr val="bg1">
                    <a:lumMod val="50000"/>
                  </a:schemeClr>
                </a:solidFill>
              </a:rPr>
              <a:t>건강기능식품</a:t>
            </a:r>
            <a:endParaRPr lang="ko-KR" altLang="en-US" sz="2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2" name="그림 5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70"/>
          <a:stretch/>
        </p:blipFill>
        <p:spPr>
          <a:xfrm>
            <a:off x="9900323" y="6361622"/>
            <a:ext cx="2120506" cy="353380"/>
          </a:xfrm>
          <a:prstGeom prst="rect">
            <a:avLst/>
          </a:prstGeom>
        </p:spPr>
      </p:pic>
      <p:sp>
        <p:nvSpPr>
          <p:cNvPr id="44" name="직사각형 43"/>
          <p:cNvSpPr/>
          <p:nvPr/>
        </p:nvSpPr>
        <p:spPr>
          <a:xfrm>
            <a:off x="0" y="2792970"/>
            <a:ext cx="72942" cy="378618"/>
          </a:xfrm>
          <a:prstGeom prst="rect">
            <a:avLst/>
          </a:prstGeom>
          <a:solidFill>
            <a:srgbClr val="7DD4E5"/>
          </a:solidFill>
          <a:ln>
            <a:solidFill>
              <a:srgbClr val="7DD4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TextBox 39"/>
          <p:cNvSpPr txBox="1"/>
          <p:nvPr/>
        </p:nvSpPr>
        <p:spPr>
          <a:xfrm>
            <a:off x="142669" y="1798004"/>
            <a:ext cx="26835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02 / </a:t>
            </a:r>
            <a:r>
              <a:rPr lang="ko-KR" altLang="en-US" sz="1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개인정보 보호</a:t>
            </a:r>
            <a:endParaRPr lang="ko-KR" altLang="en-US" sz="1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48" name="그룹 47"/>
          <p:cNvGrpSpPr/>
          <p:nvPr/>
        </p:nvGrpSpPr>
        <p:grpSpPr>
          <a:xfrm>
            <a:off x="72942" y="1765148"/>
            <a:ext cx="2870284" cy="378618"/>
            <a:chOff x="2393319" y="2095717"/>
            <a:chExt cx="7332338" cy="547255"/>
          </a:xfrm>
        </p:grpSpPr>
        <p:sp>
          <p:nvSpPr>
            <p:cNvPr id="49" name="직사각형 48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02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개인정보 보호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41" name="그룹 40"/>
          <p:cNvGrpSpPr/>
          <p:nvPr/>
        </p:nvGrpSpPr>
        <p:grpSpPr>
          <a:xfrm>
            <a:off x="89858" y="2794581"/>
            <a:ext cx="2870284" cy="378618"/>
            <a:chOff x="2393319" y="2095717"/>
            <a:chExt cx="7332338" cy="547255"/>
          </a:xfrm>
          <a:solidFill>
            <a:srgbClr val="05060B"/>
          </a:solidFill>
        </p:grpSpPr>
        <p:sp>
          <p:nvSpPr>
            <p:cNvPr id="42" name="직사각형 41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04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건강기능식품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36" name="텍스트 개체 틀 2"/>
          <p:cNvSpPr txBox="1">
            <a:spLocks/>
          </p:cNvSpPr>
          <p:nvPr/>
        </p:nvSpPr>
        <p:spPr>
          <a:xfrm>
            <a:off x="3421242" y="833864"/>
            <a:ext cx="6843220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ko-KR" altLang="en-US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주요피해사례</a:t>
            </a:r>
            <a:r>
              <a:rPr lang="en-US" altLang="ko-KR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4	</a:t>
            </a:r>
            <a:endParaRPr lang="ko-KR" altLang="en-US" sz="2400" b="1" dirty="0">
              <a:solidFill>
                <a:srgbClr val="1B2040"/>
              </a:solidFill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</p:txBody>
      </p:sp>
      <p:grpSp>
        <p:nvGrpSpPr>
          <p:cNvPr id="37" name="그룹 36"/>
          <p:cNvGrpSpPr/>
          <p:nvPr/>
        </p:nvGrpSpPr>
        <p:grpSpPr>
          <a:xfrm>
            <a:off x="3790511" y="1896615"/>
            <a:ext cx="7645752" cy="2612755"/>
            <a:chOff x="1594222" y="2786350"/>
            <a:chExt cx="7168778" cy="1033463"/>
          </a:xfrm>
          <a:solidFill>
            <a:srgbClr val="1B2040">
              <a:alpha val="22000"/>
            </a:srgbClr>
          </a:solidFill>
        </p:grpSpPr>
        <p:sp>
          <p:nvSpPr>
            <p:cNvPr id="38" name="Rectangle 9"/>
            <p:cNvSpPr/>
            <p:nvPr/>
          </p:nvSpPr>
          <p:spPr bwMode="auto">
            <a:xfrm>
              <a:off x="1594222" y="2786350"/>
              <a:ext cx="7168778" cy="1033463"/>
            </a:xfrm>
            <a:prstGeom prst="rect">
              <a:avLst/>
            </a:prstGeom>
            <a:grpFill/>
            <a:ln w="3175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defTabSz="1128364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2000" kern="0" dirty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39" name="직사각형 38"/>
            <p:cNvSpPr/>
            <p:nvPr/>
          </p:nvSpPr>
          <p:spPr bwMode="auto">
            <a:xfrm>
              <a:off x="1872357" y="3168751"/>
              <a:ext cx="6639020" cy="276999"/>
            </a:xfrm>
            <a:prstGeom prst="rect">
              <a:avLst/>
            </a:prstGeom>
            <a:noFill/>
            <a:ln w="25400" algn="ctr">
              <a:noFill/>
              <a:round/>
              <a:headEnd/>
              <a:tailEnd/>
            </a:ln>
            <a:effectLst>
              <a:outerShdw sx="1000" sy="1000" algn="tl" rotWithShape="0">
                <a:prstClr val="black"/>
              </a:outerShdw>
            </a:effectLst>
            <a:scene3d>
              <a:camera prst="orthographicFront"/>
              <a:lightRig rig="threePt" dir="t"/>
            </a:scene3d>
          </p:spPr>
          <p:txBody>
            <a:bodyPr wrap="square" lIns="0" tIns="0" rIns="0" bIns="0" anchor="ctr">
              <a:spAutoFit/>
              <a:sp3d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4F81BD"/>
                </a:buClr>
                <a:buSzPct val="60000"/>
                <a:defRPr/>
              </a:pPr>
              <a:endParaRPr lang="ko-KR" altLang="en-US" b="1" spc="-150" dirty="0">
                <a:ea typeface="나눔스퀘어" panose="020B0600000101010101" pitchFamily="50" charset="-127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4071459" y="2094171"/>
            <a:ext cx="72645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방문판매원으로부터 건강기능식품을 구입하고 제품대금 </a:t>
            </a:r>
            <a:r>
              <a:rPr lang="en-US" altLang="ko-KR" b="1" dirty="0" smtClean="0"/>
              <a:t>300</a:t>
            </a:r>
            <a:r>
              <a:rPr lang="ko-KR" altLang="en-US" b="1" dirty="0" smtClean="0"/>
              <a:t>만원을 </a:t>
            </a:r>
            <a:r>
              <a:rPr lang="en-US" altLang="ko-KR" b="1" dirty="0" smtClean="0"/>
              <a:t>10</a:t>
            </a:r>
            <a:r>
              <a:rPr lang="ko-KR" altLang="en-US" b="1" dirty="0" smtClean="0"/>
              <a:t>개월 할부로 지로 입금하기로 함</a:t>
            </a:r>
            <a:r>
              <a:rPr lang="en-US" altLang="ko-KR" b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판매자가 계약서를 교부하지 않아 연락처를 몰라 반품하지 못하고</a:t>
            </a:r>
            <a:r>
              <a:rPr lang="en-US" altLang="ko-KR" b="1" dirty="0"/>
              <a:t> </a:t>
            </a:r>
            <a:r>
              <a:rPr lang="ko-KR" altLang="en-US" b="1" dirty="0" smtClean="0"/>
              <a:t>보관하던 중 지로용지가 </a:t>
            </a:r>
            <a:r>
              <a:rPr lang="en-US" altLang="ko-KR" b="1" dirty="0" smtClean="0"/>
              <a:t>1</a:t>
            </a:r>
            <a:r>
              <a:rPr lang="ko-KR" altLang="en-US" b="1" dirty="0" smtClean="0"/>
              <a:t>개월이 지난 후 배송 됨</a:t>
            </a:r>
            <a:r>
              <a:rPr lang="en-US" altLang="ko-KR" b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지로용지에 기재된 전화번호로 연락하여 반품을 요구하였으나 </a:t>
            </a:r>
            <a:r>
              <a:rPr lang="ko-KR" altLang="en-US" b="1" dirty="0" err="1" smtClean="0"/>
              <a:t>청약처회기간이</a:t>
            </a:r>
            <a:r>
              <a:rPr lang="ko-KR" altLang="en-US" b="1" dirty="0" smtClean="0"/>
              <a:t> 경과하여 반품이 불가하다고 함</a:t>
            </a:r>
            <a:r>
              <a:rPr lang="en-US" altLang="ko-KR" b="1" dirty="0" smtClean="0"/>
              <a:t>.</a:t>
            </a:r>
          </a:p>
        </p:txBody>
      </p:sp>
      <p:sp>
        <p:nvSpPr>
          <p:cNvPr id="46" name="텍스트 개체 틀 2"/>
          <p:cNvSpPr txBox="1">
            <a:spLocks/>
          </p:cNvSpPr>
          <p:nvPr/>
        </p:nvSpPr>
        <p:spPr>
          <a:xfrm>
            <a:off x="3600939" y="1463941"/>
            <a:ext cx="6757712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ko-KR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 Light" panose="020B0603020101020101" pitchFamily="50" charset="-127"/>
                <a:ea typeface="나눔바른고딕 Light" panose="020B0603020101020101"/>
              </a:rPr>
              <a:t>계약서 </a:t>
            </a:r>
            <a:r>
              <a:rPr lang="ko-KR" alt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 Light" panose="020B0603020101020101" pitchFamily="50" charset="-127"/>
                <a:ea typeface="나눔바른고딕 Light" panose="020B0603020101020101"/>
              </a:rPr>
              <a:t>미교부로</a:t>
            </a:r>
            <a:r>
              <a:rPr lang="ko-KR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 Light" panose="020B0603020101020101" pitchFamily="50" charset="-127"/>
                <a:ea typeface="나눔바른고딕 Light" panose="020B0603020101020101"/>
              </a:rPr>
              <a:t> 인한 청약철회기간 경과</a:t>
            </a:r>
            <a:endParaRPr lang="ko-KR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나눔바른고딕 Light" panose="020B0603020101020101" pitchFamily="50" charset="-127"/>
              <a:ea typeface="나눔바른고딕 Light" panose="020B0603020101020101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600939" y="4850772"/>
            <a:ext cx="78360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제품 판매자가 연락처와 영업장 주소지를 알려 주지 않아 </a:t>
            </a:r>
            <a:r>
              <a:rPr lang="ko-KR" altLang="en-US" b="1" dirty="0" err="1" smtClean="0"/>
              <a:t>청약철회권을</a:t>
            </a:r>
            <a:r>
              <a:rPr lang="ko-KR" altLang="en-US" b="1" dirty="0" smtClean="0"/>
              <a:t> 행사하지 못했다면 </a:t>
            </a:r>
            <a:r>
              <a:rPr lang="ko-KR" altLang="en-US" b="1" dirty="0" smtClean="0">
                <a:solidFill>
                  <a:srgbClr val="FF0000"/>
                </a:solidFill>
              </a:rPr>
              <a:t>사업자의 정확한 정보를 안 날로부터 </a:t>
            </a:r>
            <a:r>
              <a:rPr lang="en-US" altLang="ko-KR" b="1" dirty="0" smtClean="0">
                <a:solidFill>
                  <a:srgbClr val="FF0000"/>
                </a:solidFill>
              </a:rPr>
              <a:t>14</a:t>
            </a:r>
            <a:r>
              <a:rPr lang="ko-KR" altLang="en-US" b="1" dirty="0" smtClean="0">
                <a:solidFill>
                  <a:srgbClr val="FF0000"/>
                </a:solidFill>
              </a:rPr>
              <a:t>일 이내</a:t>
            </a:r>
            <a:r>
              <a:rPr lang="ko-KR" altLang="en-US" b="1" dirty="0" smtClean="0"/>
              <a:t>에 내용증명을 통해 </a:t>
            </a:r>
            <a:r>
              <a:rPr lang="ko-KR" altLang="en-US" b="1" dirty="0" smtClean="0">
                <a:solidFill>
                  <a:srgbClr val="FF0000"/>
                </a:solidFill>
              </a:rPr>
              <a:t>서면으로 청약철회 가능</a:t>
            </a:r>
            <a:endParaRPr lang="en-US" altLang="ko-K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53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/>
          <p:cNvSpPr/>
          <p:nvPr/>
        </p:nvSpPr>
        <p:spPr>
          <a:xfrm>
            <a:off x="3040249" y="669558"/>
            <a:ext cx="9148762" cy="6196263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3043238" cy="6858000"/>
          </a:xfrm>
          <a:prstGeom prst="rect">
            <a:avLst/>
          </a:prstGeom>
          <a:solidFill>
            <a:srgbClr val="1B204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grpSp>
        <p:nvGrpSpPr>
          <p:cNvPr id="3" name="그룹 2"/>
          <p:cNvGrpSpPr/>
          <p:nvPr/>
        </p:nvGrpSpPr>
        <p:grpSpPr>
          <a:xfrm>
            <a:off x="72942" y="1250798"/>
            <a:ext cx="2870284" cy="378618"/>
            <a:chOff x="2393319" y="2095717"/>
            <a:chExt cx="7332338" cy="547255"/>
          </a:xfrm>
          <a:noFill/>
        </p:grpSpPr>
        <p:sp>
          <p:nvSpPr>
            <p:cNvPr id="5" name="직사각형 4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01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헌법 등이 보장하는 소비자 권리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72942" y="2279498"/>
            <a:ext cx="2870284" cy="378618"/>
            <a:chOff x="2393319" y="2095717"/>
            <a:chExt cx="7332338" cy="547255"/>
          </a:xfrm>
        </p:grpSpPr>
        <p:sp>
          <p:nvSpPr>
            <p:cNvPr id="11" name="직사각형 10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03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금융사기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72942" y="3308198"/>
            <a:ext cx="2870284" cy="378618"/>
            <a:chOff x="2393319" y="2095717"/>
            <a:chExt cx="7332338" cy="547255"/>
          </a:xfrm>
        </p:grpSpPr>
        <p:sp>
          <p:nvSpPr>
            <p:cNvPr id="17" name="직사각형 16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05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상조서비스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72942" y="3822548"/>
            <a:ext cx="2870284" cy="378618"/>
            <a:chOff x="2393319" y="2095717"/>
            <a:chExt cx="7332338" cy="547255"/>
          </a:xfrm>
        </p:grpSpPr>
        <p:sp>
          <p:nvSpPr>
            <p:cNvPr id="20" name="직사각형 19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06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가정용 의료기기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72942" y="4336898"/>
            <a:ext cx="2870284" cy="378618"/>
            <a:chOff x="2393319" y="2095717"/>
            <a:chExt cx="7332338" cy="547255"/>
          </a:xfrm>
        </p:grpSpPr>
        <p:sp>
          <p:nvSpPr>
            <p:cNvPr id="23" name="직사각형 22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07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홍보관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13903"/>
            <a:ext cx="17177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2019 </a:t>
            </a:r>
            <a:r>
              <a:rPr lang="ko-KR" altLang="en-US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취약계층 소비자교육</a:t>
            </a:r>
            <a:endParaRPr lang="ko-KR" altLang="en-US" b="1" dirty="0">
              <a:solidFill>
                <a:schemeClr val="bg2"/>
              </a:solidFill>
              <a:ea typeface="돋움" panose="020B0600000101010101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88370" y="86095"/>
            <a:ext cx="72791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00" b="1" dirty="0">
                <a:solidFill>
                  <a:schemeClr val="bg1">
                    <a:lumMod val="50000"/>
                  </a:schemeClr>
                </a:solidFill>
              </a:rPr>
              <a:t>4</a:t>
            </a:r>
            <a:r>
              <a:rPr lang="en-US" altLang="ko-KR" sz="2600" b="1" dirty="0" smtClean="0">
                <a:solidFill>
                  <a:schemeClr val="bg1">
                    <a:lumMod val="50000"/>
                  </a:schemeClr>
                </a:solidFill>
              </a:rPr>
              <a:t>.1. </a:t>
            </a:r>
            <a:r>
              <a:rPr lang="ko-KR" altLang="en-US" sz="2600" b="1" dirty="0" smtClean="0">
                <a:solidFill>
                  <a:schemeClr val="bg1">
                    <a:lumMod val="50000"/>
                  </a:schemeClr>
                </a:solidFill>
              </a:rPr>
              <a:t>건강기능식품</a:t>
            </a:r>
            <a:endParaRPr lang="ko-KR" altLang="en-US" sz="2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2" name="그림 5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70"/>
          <a:stretch/>
        </p:blipFill>
        <p:spPr>
          <a:xfrm>
            <a:off x="9900323" y="6361622"/>
            <a:ext cx="2120506" cy="353380"/>
          </a:xfrm>
          <a:prstGeom prst="rect">
            <a:avLst/>
          </a:prstGeom>
        </p:spPr>
      </p:pic>
      <p:sp>
        <p:nvSpPr>
          <p:cNvPr id="44" name="직사각형 43"/>
          <p:cNvSpPr/>
          <p:nvPr/>
        </p:nvSpPr>
        <p:spPr>
          <a:xfrm>
            <a:off x="0" y="2792970"/>
            <a:ext cx="72942" cy="378618"/>
          </a:xfrm>
          <a:prstGeom prst="rect">
            <a:avLst/>
          </a:prstGeom>
          <a:solidFill>
            <a:srgbClr val="7DD4E5"/>
          </a:solidFill>
          <a:ln>
            <a:solidFill>
              <a:srgbClr val="7DD4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TextBox 39"/>
          <p:cNvSpPr txBox="1"/>
          <p:nvPr/>
        </p:nvSpPr>
        <p:spPr>
          <a:xfrm>
            <a:off x="142669" y="1798004"/>
            <a:ext cx="26835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02 / </a:t>
            </a:r>
            <a:r>
              <a:rPr lang="ko-KR" altLang="en-US" sz="1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개인정보 보호</a:t>
            </a:r>
            <a:endParaRPr lang="ko-KR" altLang="en-US" sz="1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48" name="그룹 47"/>
          <p:cNvGrpSpPr/>
          <p:nvPr/>
        </p:nvGrpSpPr>
        <p:grpSpPr>
          <a:xfrm>
            <a:off x="72942" y="1765148"/>
            <a:ext cx="2870284" cy="378618"/>
            <a:chOff x="2393319" y="2095717"/>
            <a:chExt cx="7332338" cy="547255"/>
          </a:xfrm>
        </p:grpSpPr>
        <p:sp>
          <p:nvSpPr>
            <p:cNvPr id="49" name="직사각형 48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02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개인정보 보호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41" name="그룹 40"/>
          <p:cNvGrpSpPr/>
          <p:nvPr/>
        </p:nvGrpSpPr>
        <p:grpSpPr>
          <a:xfrm>
            <a:off x="89858" y="2794581"/>
            <a:ext cx="2870284" cy="378618"/>
            <a:chOff x="2393319" y="2095717"/>
            <a:chExt cx="7332338" cy="547255"/>
          </a:xfrm>
          <a:solidFill>
            <a:srgbClr val="05060B"/>
          </a:solidFill>
        </p:grpSpPr>
        <p:sp>
          <p:nvSpPr>
            <p:cNvPr id="42" name="직사각형 41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04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건강기능식품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36" name="텍스트 개체 틀 2"/>
          <p:cNvSpPr txBox="1">
            <a:spLocks/>
          </p:cNvSpPr>
          <p:nvPr/>
        </p:nvSpPr>
        <p:spPr>
          <a:xfrm>
            <a:off x="3421242" y="833864"/>
            <a:ext cx="6843220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ko-KR" altLang="en-US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주요피해사례</a:t>
            </a:r>
            <a:r>
              <a:rPr lang="en-US" altLang="ko-KR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5	</a:t>
            </a:r>
            <a:endParaRPr lang="ko-KR" altLang="en-US" sz="2400" b="1" dirty="0">
              <a:solidFill>
                <a:srgbClr val="1B2040"/>
              </a:solidFill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</p:txBody>
      </p:sp>
      <p:grpSp>
        <p:nvGrpSpPr>
          <p:cNvPr id="37" name="그룹 36"/>
          <p:cNvGrpSpPr/>
          <p:nvPr/>
        </p:nvGrpSpPr>
        <p:grpSpPr>
          <a:xfrm>
            <a:off x="3790511" y="1896615"/>
            <a:ext cx="7645752" cy="1499213"/>
            <a:chOff x="1594222" y="2786350"/>
            <a:chExt cx="7168778" cy="1033463"/>
          </a:xfrm>
          <a:solidFill>
            <a:srgbClr val="1B2040">
              <a:alpha val="22000"/>
            </a:srgbClr>
          </a:solidFill>
        </p:grpSpPr>
        <p:sp>
          <p:nvSpPr>
            <p:cNvPr id="38" name="Rectangle 9"/>
            <p:cNvSpPr/>
            <p:nvPr/>
          </p:nvSpPr>
          <p:spPr bwMode="auto">
            <a:xfrm>
              <a:off x="1594222" y="2786350"/>
              <a:ext cx="7168778" cy="1033463"/>
            </a:xfrm>
            <a:prstGeom prst="rect">
              <a:avLst/>
            </a:prstGeom>
            <a:grpFill/>
            <a:ln w="3175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defTabSz="1128364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2000" kern="0" dirty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39" name="직사각형 38"/>
            <p:cNvSpPr/>
            <p:nvPr/>
          </p:nvSpPr>
          <p:spPr bwMode="auto">
            <a:xfrm>
              <a:off x="1872357" y="3168751"/>
              <a:ext cx="6639020" cy="276999"/>
            </a:xfrm>
            <a:prstGeom prst="rect">
              <a:avLst/>
            </a:prstGeom>
            <a:noFill/>
            <a:ln w="25400" algn="ctr">
              <a:noFill/>
              <a:round/>
              <a:headEnd/>
              <a:tailEnd/>
            </a:ln>
            <a:effectLst>
              <a:outerShdw sx="1000" sy="1000" algn="tl" rotWithShape="0">
                <a:prstClr val="black"/>
              </a:outerShdw>
            </a:effectLst>
            <a:scene3d>
              <a:camera prst="orthographicFront"/>
              <a:lightRig rig="threePt" dir="t"/>
            </a:scene3d>
          </p:spPr>
          <p:txBody>
            <a:bodyPr wrap="square" lIns="0" tIns="0" rIns="0" bIns="0" anchor="ctr">
              <a:spAutoFit/>
              <a:sp3d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4F81BD"/>
                </a:buClr>
                <a:buSzPct val="60000"/>
                <a:defRPr/>
              </a:pPr>
              <a:endParaRPr lang="ko-KR" altLang="en-US" b="1" spc="-150" dirty="0">
                <a:ea typeface="나눔스퀘어" panose="020B0600000101010101" pitchFamily="50" charset="-127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4071459" y="2094171"/>
            <a:ext cx="72645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머리카락이 난다는 건강기능식품을 </a:t>
            </a:r>
            <a:r>
              <a:rPr lang="en-US" altLang="ko-KR" b="1" dirty="0" smtClean="0"/>
              <a:t>3</a:t>
            </a:r>
            <a:r>
              <a:rPr lang="ko-KR" altLang="en-US" b="1" dirty="0" smtClean="0"/>
              <a:t>개월에 </a:t>
            </a:r>
            <a:r>
              <a:rPr lang="en-US" altLang="ko-KR" b="1" dirty="0" smtClean="0"/>
              <a:t>35</a:t>
            </a:r>
            <a:r>
              <a:rPr lang="ko-KR" altLang="en-US" b="1" dirty="0" smtClean="0"/>
              <a:t>만원에 구매함</a:t>
            </a:r>
            <a:r>
              <a:rPr lang="en-US" altLang="ko-KR" b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제품을 한 달 이상 복용 후 위가 아파 병원에 가서 진료를 받으니 </a:t>
            </a:r>
            <a:r>
              <a:rPr lang="ko-KR" altLang="en-US" b="1" dirty="0" err="1" smtClean="0"/>
              <a:t>위축성</a:t>
            </a:r>
            <a:r>
              <a:rPr lang="ko-KR" altLang="en-US" b="1" dirty="0" smtClean="0"/>
              <a:t> 위염으로 결과가 나옴</a:t>
            </a:r>
            <a:r>
              <a:rPr lang="en-US" altLang="ko-KR" b="1" dirty="0" smtClean="0"/>
              <a:t>.</a:t>
            </a:r>
          </a:p>
        </p:txBody>
      </p:sp>
      <p:sp>
        <p:nvSpPr>
          <p:cNvPr id="46" name="텍스트 개체 틀 2"/>
          <p:cNvSpPr txBox="1">
            <a:spLocks/>
          </p:cNvSpPr>
          <p:nvPr/>
        </p:nvSpPr>
        <p:spPr>
          <a:xfrm>
            <a:off x="3600939" y="1463941"/>
            <a:ext cx="6757712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ko-KR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 Light" panose="020B0603020101020101" pitchFamily="50" charset="-127"/>
                <a:ea typeface="나눔바른고딕 Light" panose="020B0603020101020101"/>
              </a:rPr>
              <a:t>건강기능식품 부작용</a:t>
            </a:r>
            <a:endParaRPr lang="ko-KR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나눔바른고딕 Light" panose="020B0603020101020101" pitchFamily="50" charset="-127"/>
              <a:ea typeface="나눔바른고딕 Light" panose="020B0603020101020101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600208" y="3792186"/>
            <a:ext cx="7836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건강기능식품을 섭취 후 부작용이 발생했다면 소비자는 의사의 소견서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진단서를 첨부하여 계약의 해지를 요청할 수 있음</a:t>
            </a:r>
            <a:r>
              <a:rPr lang="en-US" altLang="ko-KR" b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건강기능식품 부작용추정사례 신고센터 ☎ </a:t>
            </a:r>
            <a:r>
              <a:rPr lang="en-US" altLang="ko-KR" b="1" dirty="0" smtClean="0"/>
              <a:t>1577-2488</a:t>
            </a:r>
            <a:endParaRPr lang="en-US" altLang="ko-KR" b="1" dirty="0"/>
          </a:p>
        </p:txBody>
      </p:sp>
    </p:spTree>
    <p:extLst>
      <p:ext uri="{BB962C8B-B14F-4D97-AF65-F5344CB8AC3E}">
        <p14:creationId xmlns:p14="http://schemas.microsoft.com/office/powerpoint/2010/main" val="214666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/>
          <p:cNvSpPr/>
          <p:nvPr/>
        </p:nvSpPr>
        <p:spPr>
          <a:xfrm>
            <a:off x="3040249" y="669558"/>
            <a:ext cx="9148762" cy="6196263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3043238" cy="6858000"/>
          </a:xfrm>
          <a:prstGeom prst="rect">
            <a:avLst/>
          </a:prstGeom>
          <a:solidFill>
            <a:srgbClr val="1B204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grpSp>
        <p:nvGrpSpPr>
          <p:cNvPr id="3" name="그룹 2"/>
          <p:cNvGrpSpPr/>
          <p:nvPr/>
        </p:nvGrpSpPr>
        <p:grpSpPr>
          <a:xfrm>
            <a:off x="72942" y="1250798"/>
            <a:ext cx="2870284" cy="378618"/>
            <a:chOff x="2393319" y="2095717"/>
            <a:chExt cx="7332338" cy="547255"/>
          </a:xfrm>
          <a:noFill/>
        </p:grpSpPr>
        <p:sp>
          <p:nvSpPr>
            <p:cNvPr id="5" name="직사각형 4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01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헌법 등이 보장하는 소비자 권리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72942" y="2279498"/>
            <a:ext cx="2870284" cy="378618"/>
            <a:chOff x="2393319" y="2095717"/>
            <a:chExt cx="7332338" cy="547255"/>
          </a:xfrm>
        </p:grpSpPr>
        <p:sp>
          <p:nvSpPr>
            <p:cNvPr id="11" name="직사각형 10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03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금융사기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72942" y="3308198"/>
            <a:ext cx="2870284" cy="378618"/>
            <a:chOff x="2393319" y="2095717"/>
            <a:chExt cx="7332338" cy="547255"/>
          </a:xfrm>
        </p:grpSpPr>
        <p:sp>
          <p:nvSpPr>
            <p:cNvPr id="17" name="직사각형 16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05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상조서비스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72942" y="3822548"/>
            <a:ext cx="2870284" cy="378618"/>
            <a:chOff x="2393319" y="2095717"/>
            <a:chExt cx="7332338" cy="547255"/>
          </a:xfrm>
        </p:grpSpPr>
        <p:sp>
          <p:nvSpPr>
            <p:cNvPr id="20" name="직사각형 19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06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가정용 의료기기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72942" y="4336898"/>
            <a:ext cx="2870284" cy="378618"/>
            <a:chOff x="2393319" y="2095717"/>
            <a:chExt cx="7332338" cy="547255"/>
          </a:xfrm>
        </p:grpSpPr>
        <p:sp>
          <p:nvSpPr>
            <p:cNvPr id="23" name="직사각형 22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07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홍보관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13903"/>
            <a:ext cx="17177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2019 </a:t>
            </a:r>
            <a:r>
              <a:rPr lang="ko-KR" altLang="en-US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취약계층 소비자교육</a:t>
            </a:r>
            <a:endParaRPr lang="ko-KR" altLang="en-US" b="1" dirty="0">
              <a:solidFill>
                <a:schemeClr val="bg2"/>
              </a:solidFill>
              <a:ea typeface="돋움" panose="020B0600000101010101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88370" y="86095"/>
            <a:ext cx="72791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00" b="1" dirty="0" smtClean="0">
                <a:solidFill>
                  <a:schemeClr val="bg1">
                    <a:lumMod val="50000"/>
                  </a:schemeClr>
                </a:solidFill>
              </a:rPr>
              <a:t>5.1. </a:t>
            </a:r>
            <a:r>
              <a:rPr lang="ko-KR" altLang="en-US" sz="2600" b="1" dirty="0" smtClean="0">
                <a:solidFill>
                  <a:schemeClr val="bg1">
                    <a:lumMod val="50000"/>
                  </a:schemeClr>
                </a:solidFill>
              </a:rPr>
              <a:t>상조서비스</a:t>
            </a:r>
            <a:endParaRPr lang="ko-KR" altLang="en-US" sz="2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2" name="그림 5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70"/>
          <a:stretch/>
        </p:blipFill>
        <p:spPr>
          <a:xfrm>
            <a:off x="9900323" y="6361622"/>
            <a:ext cx="2120506" cy="353380"/>
          </a:xfrm>
          <a:prstGeom prst="rect">
            <a:avLst/>
          </a:prstGeom>
        </p:spPr>
      </p:pic>
      <p:sp>
        <p:nvSpPr>
          <p:cNvPr id="44" name="직사각형 43"/>
          <p:cNvSpPr/>
          <p:nvPr/>
        </p:nvSpPr>
        <p:spPr>
          <a:xfrm>
            <a:off x="486" y="3308198"/>
            <a:ext cx="72942" cy="378618"/>
          </a:xfrm>
          <a:prstGeom prst="rect">
            <a:avLst/>
          </a:prstGeom>
          <a:solidFill>
            <a:srgbClr val="7DD4E5"/>
          </a:solidFill>
          <a:ln>
            <a:solidFill>
              <a:srgbClr val="7DD4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TextBox 39"/>
          <p:cNvSpPr txBox="1"/>
          <p:nvPr/>
        </p:nvSpPr>
        <p:spPr>
          <a:xfrm>
            <a:off x="142669" y="1798004"/>
            <a:ext cx="26835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02 / </a:t>
            </a:r>
            <a:r>
              <a:rPr lang="ko-KR" altLang="en-US" sz="1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개인정보 보호</a:t>
            </a:r>
            <a:endParaRPr lang="ko-KR" altLang="en-US" sz="1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48" name="그룹 47"/>
          <p:cNvGrpSpPr/>
          <p:nvPr/>
        </p:nvGrpSpPr>
        <p:grpSpPr>
          <a:xfrm>
            <a:off x="72942" y="1765148"/>
            <a:ext cx="2870284" cy="378618"/>
            <a:chOff x="2393319" y="2095717"/>
            <a:chExt cx="7332338" cy="547255"/>
          </a:xfrm>
        </p:grpSpPr>
        <p:sp>
          <p:nvSpPr>
            <p:cNvPr id="49" name="직사각형 48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02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개인정보 보호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36" name="텍스트 개체 틀 2"/>
          <p:cNvSpPr txBox="1">
            <a:spLocks/>
          </p:cNvSpPr>
          <p:nvPr/>
        </p:nvSpPr>
        <p:spPr>
          <a:xfrm>
            <a:off x="3421242" y="833864"/>
            <a:ext cx="6843220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ko-KR" altLang="en-US" sz="2400" b="1" dirty="0" err="1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상조업이란</a:t>
            </a:r>
            <a:endParaRPr lang="ko-KR" altLang="en-US" sz="2400" b="1" dirty="0">
              <a:solidFill>
                <a:srgbClr val="1B2040"/>
              </a:solidFill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</p:txBody>
      </p:sp>
      <p:grpSp>
        <p:nvGrpSpPr>
          <p:cNvPr id="37" name="그룹 36"/>
          <p:cNvGrpSpPr/>
          <p:nvPr/>
        </p:nvGrpSpPr>
        <p:grpSpPr>
          <a:xfrm>
            <a:off x="3790511" y="1896616"/>
            <a:ext cx="7520492" cy="1790200"/>
            <a:chOff x="1594222" y="2786350"/>
            <a:chExt cx="7168778" cy="1033463"/>
          </a:xfrm>
          <a:solidFill>
            <a:srgbClr val="1B2040">
              <a:alpha val="22000"/>
            </a:srgbClr>
          </a:solidFill>
        </p:grpSpPr>
        <p:sp>
          <p:nvSpPr>
            <p:cNvPr id="38" name="Rectangle 9"/>
            <p:cNvSpPr/>
            <p:nvPr/>
          </p:nvSpPr>
          <p:spPr bwMode="auto">
            <a:xfrm>
              <a:off x="1594222" y="2786350"/>
              <a:ext cx="7168778" cy="1033463"/>
            </a:xfrm>
            <a:prstGeom prst="rect">
              <a:avLst/>
            </a:prstGeom>
            <a:grpFill/>
            <a:ln w="3175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defTabSz="1128364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2000" kern="0" dirty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39" name="직사각형 38"/>
            <p:cNvSpPr/>
            <p:nvPr/>
          </p:nvSpPr>
          <p:spPr bwMode="auto">
            <a:xfrm>
              <a:off x="1872357" y="3168751"/>
              <a:ext cx="6639020" cy="276999"/>
            </a:xfrm>
            <a:prstGeom prst="rect">
              <a:avLst/>
            </a:prstGeom>
            <a:noFill/>
            <a:ln w="25400" algn="ctr">
              <a:noFill/>
              <a:round/>
              <a:headEnd/>
              <a:tailEnd/>
            </a:ln>
            <a:effectLst>
              <a:outerShdw sx="1000" sy="1000" algn="tl" rotWithShape="0">
                <a:prstClr val="black"/>
              </a:outerShdw>
            </a:effectLst>
            <a:scene3d>
              <a:camera prst="orthographicFront"/>
              <a:lightRig rig="threePt" dir="t"/>
            </a:scene3d>
          </p:spPr>
          <p:txBody>
            <a:bodyPr wrap="square" lIns="0" tIns="0" rIns="0" bIns="0" anchor="ctr">
              <a:spAutoFit/>
              <a:sp3d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4F81BD"/>
                </a:buClr>
                <a:buSzPct val="60000"/>
                <a:defRPr/>
              </a:pPr>
              <a:endParaRPr lang="ko-KR" altLang="en-US" b="1" spc="-150" dirty="0">
                <a:ea typeface="나눔스퀘어" panose="020B0600000101010101" pitchFamily="50" charset="-127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4071459" y="2094171"/>
            <a:ext cx="70964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약정금액의 일부 또는 전부가 납입되었을 때 소비자에게 약정된</a:t>
            </a:r>
            <a:r>
              <a:rPr lang="ko-KR" altLang="en-US" b="1" dirty="0" smtClean="0">
                <a:solidFill>
                  <a:srgbClr val="FF0000"/>
                </a:solidFill>
              </a:rPr>
              <a:t> 가정의례서비스</a:t>
            </a:r>
            <a:r>
              <a:rPr lang="en-US" altLang="ko-KR" b="1" dirty="0" smtClean="0">
                <a:solidFill>
                  <a:srgbClr val="FF0000"/>
                </a:solidFill>
              </a:rPr>
              <a:t>(</a:t>
            </a:r>
            <a:r>
              <a:rPr lang="ko-KR" altLang="en-US" b="1" dirty="0" smtClean="0">
                <a:solidFill>
                  <a:srgbClr val="FF0000"/>
                </a:solidFill>
              </a:rPr>
              <a:t>예식</a:t>
            </a:r>
            <a:r>
              <a:rPr lang="en-US" altLang="ko-KR" b="1" dirty="0" smtClean="0">
                <a:solidFill>
                  <a:srgbClr val="FF0000"/>
                </a:solidFill>
              </a:rPr>
              <a:t>, </a:t>
            </a:r>
            <a:r>
              <a:rPr lang="ko-KR" altLang="en-US" b="1" dirty="0" smtClean="0">
                <a:solidFill>
                  <a:srgbClr val="FF0000"/>
                </a:solidFill>
              </a:rPr>
              <a:t>장례 등</a:t>
            </a:r>
            <a:r>
              <a:rPr lang="en-US" altLang="ko-KR" b="1" dirty="0" smtClean="0">
                <a:solidFill>
                  <a:srgbClr val="FF0000"/>
                </a:solidFill>
              </a:rPr>
              <a:t>)</a:t>
            </a:r>
            <a:r>
              <a:rPr lang="ko-KR" altLang="en-US" b="1" dirty="0" smtClean="0">
                <a:solidFill>
                  <a:srgbClr val="FF0000"/>
                </a:solidFill>
              </a:rPr>
              <a:t>를 제공</a:t>
            </a:r>
            <a:r>
              <a:rPr lang="ko-KR" altLang="en-US" b="1" dirty="0" smtClean="0"/>
              <a:t>하는 </a:t>
            </a:r>
            <a:r>
              <a:rPr lang="ko-KR" altLang="en-US" b="1" dirty="0" err="1" smtClean="0"/>
              <a:t>선불식</a:t>
            </a:r>
            <a:r>
              <a:rPr lang="ko-KR" altLang="en-US" b="1" dirty="0" smtClean="0"/>
              <a:t> 할부거래를 말함</a:t>
            </a:r>
            <a:r>
              <a:rPr lang="en-US" altLang="ko-KR" b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>
                <a:solidFill>
                  <a:srgbClr val="FF0000"/>
                </a:solidFill>
              </a:rPr>
              <a:t>보험상품과 다름</a:t>
            </a:r>
            <a:endParaRPr lang="en-US" altLang="ko-KR" b="1" dirty="0" smtClean="0"/>
          </a:p>
        </p:txBody>
      </p:sp>
      <p:grpSp>
        <p:nvGrpSpPr>
          <p:cNvPr id="55" name="그룹 54"/>
          <p:cNvGrpSpPr/>
          <p:nvPr/>
        </p:nvGrpSpPr>
        <p:grpSpPr>
          <a:xfrm>
            <a:off x="80801" y="3308198"/>
            <a:ext cx="2870284" cy="378618"/>
            <a:chOff x="2393319" y="2095717"/>
            <a:chExt cx="7332338" cy="547255"/>
          </a:xfrm>
          <a:solidFill>
            <a:srgbClr val="05060B"/>
          </a:solidFill>
        </p:grpSpPr>
        <p:sp>
          <p:nvSpPr>
            <p:cNvPr id="56" name="직사각형 55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05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상조서비스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58" name="그룹 57"/>
          <p:cNvGrpSpPr/>
          <p:nvPr/>
        </p:nvGrpSpPr>
        <p:grpSpPr>
          <a:xfrm>
            <a:off x="72942" y="2793848"/>
            <a:ext cx="2870284" cy="378618"/>
            <a:chOff x="2393319" y="2095717"/>
            <a:chExt cx="7332338" cy="547255"/>
          </a:xfrm>
        </p:grpSpPr>
        <p:sp>
          <p:nvSpPr>
            <p:cNvPr id="59" name="직사각형 58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04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건강기능식품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080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/>
          <p:cNvSpPr/>
          <p:nvPr/>
        </p:nvSpPr>
        <p:spPr>
          <a:xfrm>
            <a:off x="3040249" y="669558"/>
            <a:ext cx="9148762" cy="6196263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3043238" cy="6858000"/>
          </a:xfrm>
          <a:prstGeom prst="rect">
            <a:avLst/>
          </a:prstGeom>
          <a:solidFill>
            <a:srgbClr val="1B204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grpSp>
        <p:nvGrpSpPr>
          <p:cNvPr id="3" name="그룹 2"/>
          <p:cNvGrpSpPr/>
          <p:nvPr/>
        </p:nvGrpSpPr>
        <p:grpSpPr>
          <a:xfrm>
            <a:off x="72942" y="1250798"/>
            <a:ext cx="2870284" cy="378618"/>
            <a:chOff x="2393319" y="2095717"/>
            <a:chExt cx="7332338" cy="547255"/>
          </a:xfrm>
          <a:noFill/>
        </p:grpSpPr>
        <p:sp>
          <p:nvSpPr>
            <p:cNvPr id="5" name="직사각형 4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01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헌법 등이 보장하는 소비자 권리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72942" y="2279498"/>
            <a:ext cx="2870284" cy="378618"/>
            <a:chOff x="2393319" y="2095717"/>
            <a:chExt cx="7332338" cy="547255"/>
          </a:xfrm>
        </p:grpSpPr>
        <p:sp>
          <p:nvSpPr>
            <p:cNvPr id="11" name="직사각형 10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03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금융사기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72942" y="3308198"/>
            <a:ext cx="2870284" cy="378618"/>
            <a:chOff x="2393319" y="2095717"/>
            <a:chExt cx="7332338" cy="547255"/>
          </a:xfrm>
        </p:grpSpPr>
        <p:sp>
          <p:nvSpPr>
            <p:cNvPr id="17" name="직사각형 16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05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상조서비스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72942" y="3822548"/>
            <a:ext cx="2870284" cy="378618"/>
            <a:chOff x="2393319" y="2095717"/>
            <a:chExt cx="7332338" cy="547255"/>
          </a:xfrm>
        </p:grpSpPr>
        <p:sp>
          <p:nvSpPr>
            <p:cNvPr id="20" name="직사각형 19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06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가정용 의료기기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72942" y="4336898"/>
            <a:ext cx="2870284" cy="378618"/>
            <a:chOff x="2393319" y="2095717"/>
            <a:chExt cx="7332338" cy="547255"/>
          </a:xfrm>
        </p:grpSpPr>
        <p:sp>
          <p:nvSpPr>
            <p:cNvPr id="23" name="직사각형 22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07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홍보관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13903"/>
            <a:ext cx="17177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2019 </a:t>
            </a:r>
            <a:r>
              <a:rPr lang="ko-KR" altLang="en-US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취약계층 소비자교육</a:t>
            </a:r>
            <a:endParaRPr lang="ko-KR" altLang="en-US" b="1" dirty="0">
              <a:solidFill>
                <a:schemeClr val="bg2"/>
              </a:solidFill>
              <a:ea typeface="돋움" panose="020B0600000101010101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88370" y="86095"/>
            <a:ext cx="72791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00" b="1" dirty="0" smtClean="0">
                <a:solidFill>
                  <a:schemeClr val="bg1">
                    <a:lumMod val="50000"/>
                  </a:schemeClr>
                </a:solidFill>
              </a:rPr>
              <a:t>5.1. </a:t>
            </a:r>
            <a:r>
              <a:rPr lang="ko-KR" altLang="en-US" sz="2600" b="1" dirty="0" smtClean="0">
                <a:solidFill>
                  <a:schemeClr val="bg1">
                    <a:lumMod val="50000"/>
                  </a:schemeClr>
                </a:solidFill>
              </a:rPr>
              <a:t>상조서비스</a:t>
            </a:r>
            <a:endParaRPr lang="ko-KR" altLang="en-US" sz="2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2" name="그림 5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70"/>
          <a:stretch/>
        </p:blipFill>
        <p:spPr>
          <a:xfrm>
            <a:off x="9900323" y="6361622"/>
            <a:ext cx="2120506" cy="353380"/>
          </a:xfrm>
          <a:prstGeom prst="rect">
            <a:avLst/>
          </a:prstGeom>
        </p:spPr>
      </p:pic>
      <p:sp>
        <p:nvSpPr>
          <p:cNvPr id="44" name="직사각형 43"/>
          <p:cNvSpPr/>
          <p:nvPr/>
        </p:nvSpPr>
        <p:spPr>
          <a:xfrm>
            <a:off x="486" y="3308198"/>
            <a:ext cx="72942" cy="378618"/>
          </a:xfrm>
          <a:prstGeom prst="rect">
            <a:avLst/>
          </a:prstGeom>
          <a:solidFill>
            <a:srgbClr val="7DD4E5"/>
          </a:solidFill>
          <a:ln>
            <a:solidFill>
              <a:srgbClr val="7DD4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TextBox 39"/>
          <p:cNvSpPr txBox="1"/>
          <p:nvPr/>
        </p:nvSpPr>
        <p:spPr>
          <a:xfrm>
            <a:off x="142669" y="1798004"/>
            <a:ext cx="26835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02 / </a:t>
            </a:r>
            <a:r>
              <a:rPr lang="ko-KR" altLang="en-US" sz="1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개인정보 보호</a:t>
            </a:r>
            <a:endParaRPr lang="ko-KR" altLang="en-US" sz="1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48" name="그룹 47"/>
          <p:cNvGrpSpPr/>
          <p:nvPr/>
        </p:nvGrpSpPr>
        <p:grpSpPr>
          <a:xfrm>
            <a:off x="72942" y="1765148"/>
            <a:ext cx="2870284" cy="378618"/>
            <a:chOff x="2393319" y="2095717"/>
            <a:chExt cx="7332338" cy="547255"/>
          </a:xfrm>
        </p:grpSpPr>
        <p:sp>
          <p:nvSpPr>
            <p:cNvPr id="49" name="직사각형 48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02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개인정보 보호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36" name="텍스트 개체 틀 2"/>
          <p:cNvSpPr txBox="1">
            <a:spLocks/>
          </p:cNvSpPr>
          <p:nvPr/>
        </p:nvSpPr>
        <p:spPr>
          <a:xfrm>
            <a:off x="3421242" y="833864"/>
            <a:ext cx="6843220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ko-KR" altLang="en-US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주요피해사례</a:t>
            </a:r>
            <a:r>
              <a:rPr lang="en-US" altLang="ko-KR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1</a:t>
            </a:r>
            <a:endParaRPr lang="ko-KR" altLang="en-US" sz="2400" b="1" dirty="0">
              <a:solidFill>
                <a:srgbClr val="1B2040"/>
              </a:solidFill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</p:txBody>
      </p:sp>
      <p:grpSp>
        <p:nvGrpSpPr>
          <p:cNvPr id="37" name="그룹 36"/>
          <p:cNvGrpSpPr/>
          <p:nvPr/>
        </p:nvGrpSpPr>
        <p:grpSpPr>
          <a:xfrm>
            <a:off x="3790511" y="1896616"/>
            <a:ext cx="7520492" cy="1790200"/>
            <a:chOff x="1594222" y="2786350"/>
            <a:chExt cx="7168778" cy="1033463"/>
          </a:xfrm>
          <a:solidFill>
            <a:srgbClr val="1B2040">
              <a:alpha val="22000"/>
            </a:srgbClr>
          </a:solidFill>
        </p:grpSpPr>
        <p:sp>
          <p:nvSpPr>
            <p:cNvPr id="38" name="Rectangle 9"/>
            <p:cNvSpPr/>
            <p:nvPr/>
          </p:nvSpPr>
          <p:spPr bwMode="auto">
            <a:xfrm>
              <a:off x="1594222" y="2786350"/>
              <a:ext cx="7168778" cy="1033463"/>
            </a:xfrm>
            <a:prstGeom prst="rect">
              <a:avLst/>
            </a:prstGeom>
            <a:grpFill/>
            <a:ln w="3175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defTabSz="1128364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2000" kern="0" dirty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39" name="직사각형 38"/>
            <p:cNvSpPr/>
            <p:nvPr/>
          </p:nvSpPr>
          <p:spPr bwMode="auto">
            <a:xfrm>
              <a:off x="1872357" y="3168751"/>
              <a:ext cx="6639020" cy="276999"/>
            </a:xfrm>
            <a:prstGeom prst="rect">
              <a:avLst/>
            </a:prstGeom>
            <a:noFill/>
            <a:ln w="25400" algn="ctr">
              <a:noFill/>
              <a:round/>
              <a:headEnd/>
              <a:tailEnd/>
            </a:ln>
            <a:effectLst>
              <a:outerShdw sx="1000" sy="1000" algn="tl" rotWithShape="0">
                <a:prstClr val="black"/>
              </a:outerShdw>
            </a:effectLst>
            <a:scene3d>
              <a:camera prst="orthographicFront"/>
              <a:lightRig rig="threePt" dir="t"/>
            </a:scene3d>
          </p:spPr>
          <p:txBody>
            <a:bodyPr wrap="square" lIns="0" tIns="0" rIns="0" bIns="0" anchor="ctr">
              <a:spAutoFit/>
              <a:sp3d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4F81BD"/>
                </a:buClr>
                <a:buSzPct val="60000"/>
                <a:defRPr/>
              </a:pPr>
              <a:endParaRPr lang="ko-KR" altLang="en-US" b="1" spc="-150" dirty="0">
                <a:ea typeface="나눔스퀘어" panose="020B0600000101010101" pitchFamily="50" charset="-127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4071459" y="2094171"/>
            <a:ext cx="70964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err="1" smtClean="0"/>
              <a:t>홍보관에서</a:t>
            </a:r>
            <a:r>
              <a:rPr lang="ko-KR" altLang="en-US" b="1" dirty="0" smtClean="0"/>
              <a:t> 상조서비스 계약이라는 안내를 받고 </a:t>
            </a:r>
            <a:r>
              <a:rPr lang="en-US" altLang="ko-KR" b="1" dirty="0" smtClean="0"/>
              <a:t>240</a:t>
            </a:r>
            <a:r>
              <a:rPr lang="ko-KR" altLang="en-US" b="1" dirty="0" smtClean="0"/>
              <a:t>만원을 일시불로 납입하고 이행증서까지 다 받았음</a:t>
            </a:r>
            <a:r>
              <a:rPr lang="en-US" altLang="ko-KR" b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이후 해제를 요청하자 사업자는 본 계약은 수의 혹은 납골당 판매계약이라며 소비자분쟁해결기준에 의한 </a:t>
            </a:r>
            <a:r>
              <a:rPr lang="ko-KR" altLang="en-US" b="1" dirty="0" err="1" smtClean="0"/>
              <a:t>환급금</a:t>
            </a:r>
            <a:r>
              <a:rPr lang="ko-KR" altLang="en-US" b="1" dirty="0" smtClean="0"/>
              <a:t> 지급을 거부함</a:t>
            </a:r>
            <a:r>
              <a:rPr lang="en-US" altLang="ko-KR" b="1" dirty="0" smtClean="0"/>
              <a:t>.</a:t>
            </a:r>
          </a:p>
        </p:txBody>
      </p:sp>
      <p:grpSp>
        <p:nvGrpSpPr>
          <p:cNvPr id="55" name="그룹 54"/>
          <p:cNvGrpSpPr/>
          <p:nvPr/>
        </p:nvGrpSpPr>
        <p:grpSpPr>
          <a:xfrm>
            <a:off x="80801" y="3308198"/>
            <a:ext cx="2870284" cy="378618"/>
            <a:chOff x="2393319" y="2095717"/>
            <a:chExt cx="7332338" cy="547255"/>
          </a:xfrm>
          <a:solidFill>
            <a:srgbClr val="05060B"/>
          </a:solidFill>
        </p:grpSpPr>
        <p:sp>
          <p:nvSpPr>
            <p:cNvPr id="56" name="직사각형 55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05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상조서비스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58" name="그룹 57"/>
          <p:cNvGrpSpPr/>
          <p:nvPr/>
        </p:nvGrpSpPr>
        <p:grpSpPr>
          <a:xfrm>
            <a:off x="72942" y="2793848"/>
            <a:ext cx="2870284" cy="378618"/>
            <a:chOff x="2393319" y="2095717"/>
            <a:chExt cx="7332338" cy="547255"/>
          </a:xfrm>
        </p:grpSpPr>
        <p:sp>
          <p:nvSpPr>
            <p:cNvPr id="59" name="직사각형 58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04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건강기능식품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41" name="텍스트 개체 틀 2"/>
          <p:cNvSpPr txBox="1">
            <a:spLocks/>
          </p:cNvSpPr>
          <p:nvPr/>
        </p:nvSpPr>
        <p:spPr>
          <a:xfrm>
            <a:off x="3600939" y="1463941"/>
            <a:ext cx="7446096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ko-KR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 Light" panose="020B0603020101020101" pitchFamily="50" charset="-127"/>
                <a:ea typeface="나눔바른고딕 Light" panose="020B0603020101020101"/>
              </a:rPr>
              <a:t>상조서비스 계약이 아닌 수의판매계약이라며 </a:t>
            </a:r>
            <a:r>
              <a:rPr lang="ko-KR" alt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 Light" panose="020B0603020101020101" pitchFamily="50" charset="-127"/>
                <a:ea typeface="나눔바른고딕 Light" panose="020B0603020101020101"/>
              </a:rPr>
              <a:t>환급금</a:t>
            </a:r>
            <a:r>
              <a:rPr lang="ko-KR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 Light" panose="020B0603020101020101" pitchFamily="50" charset="-127"/>
                <a:ea typeface="나눔바른고딕 Light" panose="020B0603020101020101"/>
              </a:rPr>
              <a:t> 지급 거부</a:t>
            </a:r>
            <a:endParaRPr lang="ko-KR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나눔바른고딕 Light" panose="020B0603020101020101" pitchFamily="50" charset="-127"/>
              <a:ea typeface="나눔바른고딕 Light" panose="020B0603020101020101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600939" y="4291090"/>
            <a:ext cx="7836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소비자와 상조회사간에 계약을 체결할 때</a:t>
            </a:r>
            <a:r>
              <a:rPr lang="en-US" altLang="ko-KR" b="1" dirty="0" smtClean="0"/>
              <a:t> </a:t>
            </a:r>
            <a:r>
              <a:rPr lang="ko-KR" altLang="en-US" b="1" dirty="0" smtClean="0"/>
              <a:t>계약서가 수의만을 판매하는 </a:t>
            </a:r>
            <a:r>
              <a:rPr lang="en-US" altLang="ko-KR" b="1" dirty="0" smtClean="0"/>
              <a:t>“</a:t>
            </a:r>
            <a:r>
              <a:rPr lang="ko-KR" altLang="en-US" b="1" dirty="0" smtClean="0"/>
              <a:t>수의판매계약서</a:t>
            </a:r>
            <a:r>
              <a:rPr lang="en-US" altLang="ko-KR" b="1" dirty="0" smtClean="0"/>
              <a:t>”</a:t>
            </a:r>
            <a:r>
              <a:rPr lang="ko-KR" altLang="en-US" b="1" dirty="0" smtClean="0"/>
              <a:t>였다면 상조회사측의 주장이 맞으나</a:t>
            </a:r>
            <a:r>
              <a:rPr lang="en-US" altLang="ko-KR" b="1" dirty="0" smtClean="0"/>
              <a:t> </a:t>
            </a:r>
            <a:r>
              <a:rPr lang="ko-KR" altLang="en-US" b="1" dirty="0" smtClean="0"/>
              <a:t>그렇지 않은 경우 상조회사는 표준약관 및 소비자분쟁해결기준에 따라 산출된 금액을 환급해야 함</a:t>
            </a:r>
            <a:r>
              <a:rPr lang="en-US" altLang="ko-KR" b="1" dirty="0" smtClean="0"/>
              <a:t>.</a:t>
            </a:r>
            <a:endParaRPr lang="en-US" altLang="ko-KR" b="1" dirty="0"/>
          </a:p>
        </p:txBody>
      </p:sp>
    </p:spTree>
    <p:extLst>
      <p:ext uri="{BB962C8B-B14F-4D97-AF65-F5344CB8AC3E}">
        <p14:creationId xmlns:p14="http://schemas.microsoft.com/office/powerpoint/2010/main" val="210371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/>
          <p:cNvSpPr/>
          <p:nvPr/>
        </p:nvSpPr>
        <p:spPr>
          <a:xfrm>
            <a:off x="3040249" y="669558"/>
            <a:ext cx="9148762" cy="6196263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3043238" cy="6858000"/>
          </a:xfrm>
          <a:prstGeom prst="rect">
            <a:avLst/>
          </a:prstGeom>
          <a:solidFill>
            <a:srgbClr val="1B204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grpSp>
        <p:nvGrpSpPr>
          <p:cNvPr id="3" name="그룹 2"/>
          <p:cNvGrpSpPr/>
          <p:nvPr/>
        </p:nvGrpSpPr>
        <p:grpSpPr>
          <a:xfrm>
            <a:off x="72942" y="1250798"/>
            <a:ext cx="2870284" cy="378618"/>
            <a:chOff x="2393319" y="2095717"/>
            <a:chExt cx="7332338" cy="547255"/>
          </a:xfrm>
          <a:noFill/>
        </p:grpSpPr>
        <p:sp>
          <p:nvSpPr>
            <p:cNvPr id="5" name="직사각형 4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01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헌법 등이 보장하는 소비자 권리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72942" y="2279498"/>
            <a:ext cx="2870284" cy="378618"/>
            <a:chOff x="2393319" y="2095717"/>
            <a:chExt cx="7332338" cy="547255"/>
          </a:xfrm>
        </p:grpSpPr>
        <p:sp>
          <p:nvSpPr>
            <p:cNvPr id="11" name="직사각형 10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03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금융사기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72942" y="3308198"/>
            <a:ext cx="2870284" cy="378618"/>
            <a:chOff x="2393319" y="2095717"/>
            <a:chExt cx="7332338" cy="547255"/>
          </a:xfrm>
        </p:grpSpPr>
        <p:sp>
          <p:nvSpPr>
            <p:cNvPr id="17" name="직사각형 16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05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상조서비스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72942" y="3822548"/>
            <a:ext cx="2870284" cy="378618"/>
            <a:chOff x="2393319" y="2095717"/>
            <a:chExt cx="7332338" cy="547255"/>
          </a:xfrm>
        </p:grpSpPr>
        <p:sp>
          <p:nvSpPr>
            <p:cNvPr id="20" name="직사각형 19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06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가정용 의료기기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72942" y="4336898"/>
            <a:ext cx="2870284" cy="378618"/>
            <a:chOff x="2393319" y="2095717"/>
            <a:chExt cx="7332338" cy="547255"/>
          </a:xfrm>
        </p:grpSpPr>
        <p:sp>
          <p:nvSpPr>
            <p:cNvPr id="23" name="직사각형 22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07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홍보관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13903"/>
            <a:ext cx="17177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2019 </a:t>
            </a:r>
            <a:r>
              <a:rPr lang="ko-KR" altLang="en-US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취약계층 소비자교육</a:t>
            </a:r>
            <a:endParaRPr lang="ko-KR" altLang="en-US" b="1" dirty="0">
              <a:solidFill>
                <a:schemeClr val="bg2"/>
              </a:solidFill>
              <a:ea typeface="돋움" panose="020B0600000101010101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88370" y="86095"/>
            <a:ext cx="72791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00" b="1" dirty="0" smtClean="0">
                <a:solidFill>
                  <a:schemeClr val="bg1">
                    <a:lumMod val="50000"/>
                  </a:schemeClr>
                </a:solidFill>
              </a:rPr>
              <a:t>5.1. </a:t>
            </a:r>
            <a:r>
              <a:rPr lang="ko-KR" altLang="en-US" sz="2600" b="1" dirty="0" smtClean="0">
                <a:solidFill>
                  <a:schemeClr val="bg1">
                    <a:lumMod val="50000"/>
                  </a:schemeClr>
                </a:solidFill>
              </a:rPr>
              <a:t>상조서비스</a:t>
            </a:r>
            <a:endParaRPr lang="ko-KR" altLang="en-US" sz="2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2" name="그림 5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70"/>
          <a:stretch/>
        </p:blipFill>
        <p:spPr>
          <a:xfrm>
            <a:off x="9900323" y="6361622"/>
            <a:ext cx="2120506" cy="353380"/>
          </a:xfrm>
          <a:prstGeom prst="rect">
            <a:avLst/>
          </a:prstGeom>
        </p:spPr>
      </p:pic>
      <p:sp>
        <p:nvSpPr>
          <p:cNvPr id="44" name="직사각형 43"/>
          <p:cNvSpPr/>
          <p:nvPr/>
        </p:nvSpPr>
        <p:spPr>
          <a:xfrm>
            <a:off x="486" y="3308198"/>
            <a:ext cx="72942" cy="378618"/>
          </a:xfrm>
          <a:prstGeom prst="rect">
            <a:avLst/>
          </a:prstGeom>
          <a:solidFill>
            <a:srgbClr val="7DD4E5"/>
          </a:solidFill>
          <a:ln>
            <a:solidFill>
              <a:srgbClr val="7DD4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TextBox 39"/>
          <p:cNvSpPr txBox="1"/>
          <p:nvPr/>
        </p:nvSpPr>
        <p:spPr>
          <a:xfrm>
            <a:off x="142669" y="1798004"/>
            <a:ext cx="26835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02 / </a:t>
            </a:r>
            <a:r>
              <a:rPr lang="ko-KR" altLang="en-US" sz="1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개인정보 보호</a:t>
            </a:r>
            <a:endParaRPr lang="ko-KR" altLang="en-US" sz="1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48" name="그룹 47"/>
          <p:cNvGrpSpPr/>
          <p:nvPr/>
        </p:nvGrpSpPr>
        <p:grpSpPr>
          <a:xfrm>
            <a:off x="72942" y="1765148"/>
            <a:ext cx="2870284" cy="378618"/>
            <a:chOff x="2393319" y="2095717"/>
            <a:chExt cx="7332338" cy="547255"/>
          </a:xfrm>
        </p:grpSpPr>
        <p:sp>
          <p:nvSpPr>
            <p:cNvPr id="49" name="직사각형 48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02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개인정보 보호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36" name="텍스트 개체 틀 2"/>
          <p:cNvSpPr txBox="1">
            <a:spLocks/>
          </p:cNvSpPr>
          <p:nvPr/>
        </p:nvSpPr>
        <p:spPr>
          <a:xfrm>
            <a:off x="3421242" y="833864"/>
            <a:ext cx="6843220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ko-KR" altLang="en-US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주요피해사례</a:t>
            </a:r>
            <a:r>
              <a:rPr lang="en-US" altLang="ko-KR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2</a:t>
            </a:r>
            <a:endParaRPr lang="ko-KR" altLang="en-US" sz="2400" b="1" dirty="0">
              <a:solidFill>
                <a:srgbClr val="1B2040"/>
              </a:solidFill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</p:txBody>
      </p:sp>
      <p:grpSp>
        <p:nvGrpSpPr>
          <p:cNvPr id="37" name="그룹 36"/>
          <p:cNvGrpSpPr/>
          <p:nvPr/>
        </p:nvGrpSpPr>
        <p:grpSpPr>
          <a:xfrm>
            <a:off x="3790511" y="1896616"/>
            <a:ext cx="7520492" cy="1790200"/>
            <a:chOff x="1594222" y="2786350"/>
            <a:chExt cx="7168778" cy="1033463"/>
          </a:xfrm>
          <a:solidFill>
            <a:srgbClr val="1B2040">
              <a:alpha val="22000"/>
            </a:srgbClr>
          </a:solidFill>
        </p:grpSpPr>
        <p:sp>
          <p:nvSpPr>
            <p:cNvPr id="38" name="Rectangle 9"/>
            <p:cNvSpPr/>
            <p:nvPr/>
          </p:nvSpPr>
          <p:spPr bwMode="auto">
            <a:xfrm>
              <a:off x="1594222" y="2786350"/>
              <a:ext cx="7168778" cy="1033463"/>
            </a:xfrm>
            <a:prstGeom prst="rect">
              <a:avLst/>
            </a:prstGeom>
            <a:grpFill/>
            <a:ln w="3175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defTabSz="1128364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2000" kern="0" dirty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39" name="직사각형 38"/>
            <p:cNvSpPr/>
            <p:nvPr/>
          </p:nvSpPr>
          <p:spPr bwMode="auto">
            <a:xfrm>
              <a:off x="1872357" y="3168751"/>
              <a:ext cx="6639020" cy="276999"/>
            </a:xfrm>
            <a:prstGeom prst="rect">
              <a:avLst/>
            </a:prstGeom>
            <a:noFill/>
            <a:ln w="25400" algn="ctr">
              <a:noFill/>
              <a:round/>
              <a:headEnd/>
              <a:tailEnd/>
            </a:ln>
            <a:effectLst>
              <a:outerShdw sx="1000" sy="1000" algn="tl" rotWithShape="0">
                <a:prstClr val="black"/>
              </a:outerShdw>
            </a:effectLst>
            <a:scene3d>
              <a:camera prst="orthographicFront"/>
              <a:lightRig rig="threePt" dir="t"/>
            </a:scene3d>
          </p:spPr>
          <p:txBody>
            <a:bodyPr wrap="square" lIns="0" tIns="0" rIns="0" bIns="0" anchor="ctr">
              <a:spAutoFit/>
              <a:sp3d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4F81BD"/>
                </a:buClr>
                <a:buSzPct val="60000"/>
                <a:defRPr/>
              </a:pPr>
              <a:endParaRPr lang="ko-KR" altLang="en-US" b="1" spc="-150" dirty="0">
                <a:ea typeface="나눔스퀘어" panose="020B0600000101010101" pitchFamily="50" charset="-127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4071459" y="2094171"/>
            <a:ext cx="70964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상조업체 행사장에서 영업사원의 권유로 </a:t>
            </a:r>
            <a:r>
              <a:rPr lang="ko-KR" altLang="en-US" b="1" dirty="0" err="1" smtClean="0"/>
              <a:t>상조회에</a:t>
            </a:r>
            <a:r>
              <a:rPr lang="ko-KR" altLang="en-US" b="1" dirty="0" smtClean="0"/>
              <a:t> 가입하고 </a:t>
            </a:r>
            <a:r>
              <a:rPr lang="en-US" altLang="ko-KR" b="1" dirty="0" smtClean="0"/>
              <a:t>138</a:t>
            </a:r>
            <a:r>
              <a:rPr lang="ko-KR" altLang="en-US" b="1" dirty="0" smtClean="0"/>
              <a:t>만원을 일시불로 입금하였음</a:t>
            </a:r>
            <a:r>
              <a:rPr lang="en-US" altLang="ko-KR" b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이후 개인사정으로 해지를 요구하자 위약금으로 납입금의 </a:t>
            </a:r>
            <a:r>
              <a:rPr lang="en-US" altLang="ko-KR" b="1" dirty="0" smtClean="0"/>
              <a:t>90%</a:t>
            </a:r>
            <a:r>
              <a:rPr lang="ko-KR" altLang="en-US" b="1" dirty="0" smtClean="0"/>
              <a:t>를 공제하고 나머지 </a:t>
            </a:r>
            <a:r>
              <a:rPr lang="en-US" altLang="ko-KR" b="1" dirty="0" smtClean="0"/>
              <a:t>10%</a:t>
            </a:r>
            <a:r>
              <a:rPr lang="ko-KR" altLang="en-US" b="1" dirty="0" smtClean="0"/>
              <a:t>만 환급함</a:t>
            </a:r>
            <a:r>
              <a:rPr lang="en-US" altLang="ko-KR" b="1" dirty="0" smtClean="0"/>
              <a:t>.</a:t>
            </a:r>
          </a:p>
        </p:txBody>
      </p:sp>
      <p:grpSp>
        <p:nvGrpSpPr>
          <p:cNvPr id="55" name="그룹 54"/>
          <p:cNvGrpSpPr/>
          <p:nvPr/>
        </p:nvGrpSpPr>
        <p:grpSpPr>
          <a:xfrm>
            <a:off x="80801" y="3308198"/>
            <a:ext cx="2870284" cy="378618"/>
            <a:chOff x="2393319" y="2095717"/>
            <a:chExt cx="7332338" cy="547255"/>
          </a:xfrm>
          <a:solidFill>
            <a:srgbClr val="05060B"/>
          </a:solidFill>
        </p:grpSpPr>
        <p:sp>
          <p:nvSpPr>
            <p:cNvPr id="56" name="직사각형 55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05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상조서비스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58" name="그룹 57"/>
          <p:cNvGrpSpPr/>
          <p:nvPr/>
        </p:nvGrpSpPr>
        <p:grpSpPr>
          <a:xfrm>
            <a:off x="72942" y="2793848"/>
            <a:ext cx="2870284" cy="378618"/>
            <a:chOff x="2393319" y="2095717"/>
            <a:chExt cx="7332338" cy="547255"/>
          </a:xfrm>
        </p:grpSpPr>
        <p:sp>
          <p:nvSpPr>
            <p:cNvPr id="59" name="직사각형 58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04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건강기능식품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41" name="텍스트 개체 틀 2"/>
          <p:cNvSpPr txBox="1">
            <a:spLocks/>
          </p:cNvSpPr>
          <p:nvPr/>
        </p:nvSpPr>
        <p:spPr>
          <a:xfrm>
            <a:off x="3600939" y="1463941"/>
            <a:ext cx="7446096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ko-KR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 Light" panose="020B0603020101020101" pitchFamily="50" charset="-127"/>
                <a:ea typeface="나눔바른고딕 Light" panose="020B0603020101020101"/>
              </a:rPr>
              <a:t>계약해제 시 과다한 위약금 공제</a:t>
            </a:r>
            <a:endParaRPr lang="ko-KR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나눔바른고딕 Light" panose="020B0603020101020101" pitchFamily="50" charset="-127"/>
              <a:ea typeface="나눔바른고딕 Light" panose="020B0603020101020101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600939" y="4291090"/>
            <a:ext cx="7836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계약 해지 시 상조회사는 공정거래위원회에서 고시한 소비자분쟁해결기준에서 정한 </a:t>
            </a:r>
            <a:r>
              <a:rPr lang="ko-KR" altLang="en-US" b="1" dirty="0" err="1" smtClean="0"/>
              <a:t>환급금을</a:t>
            </a:r>
            <a:r>
              <a:rPr lang="ko-KR" altLang="en-US" b="1" dirty="0" smtClean="0"/>
              <a:t> 지급해야 함</a:t>
            </a:r>
            <a:r>
              <a:rPr lang="en-US" altLang="ko-KR" b="1" dirty="0" smtClean="0"/>
              <a:t>.</a:t>
            </a:r>
            <a:endParaRPr lang="en-US" altLang="ko-KR" b="1" dirty="0"/>
          </a:p>
        </p:txBody>
      </p:sp>
    </p:spTree>
    <p:extLst>
      <p:ext uri="{BB962C8B-B14F-4D97-AF65-F5344CB8AC3E}">
        <p14:creationId xmlns:p14="http://schemas.microsoft.com/office/powerpoint/2010/main" val="93646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/>
          <p:cNvSpPr/>
          <p:nvPr/>
        </p:nvSpPr>
        <p:spPr>
          <a:xfrm>
            <a:off x="3040249" y="669558"/>
            <a:ext cx="9148762" cy="6196263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3043238" cy="6858000"/>
          </a:xfrm>
          <a:prstGeom prst="rect">
            <a:avLst/>
          </a:prstGeom>
          <a:solidFill>
            <a:srgbClr val="1B204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grpSp>
        <p:nvGrpSpPr>
          <p:cNvPr id="3" name="그룹 2"/>
          <p:cNvGrpSpPr/>
          <p:nvPr/>
        </p:nvGrpSpPr>
        <p:grpSpPr>
          <a:xfrm>
            <a:off x="72942" y="1250798"/>
            <a:ext cx="2870284" cy="378618"/>
            <a:chOff x="2393319" y="2095717"/>
            <a:chExt cx="7332338" cy="547255"/>
          </a:xfrm>
          <a:noFill/>
        </p:grpSpPr>
        <p:sp>
          <p:nvSpPr>
            <p:cNvPr id="5" name="직사각형 4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01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헌법 등이 보장하는 소비자 권리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72942" y="2279498"/>
            <a:ext cx="2870284" cy="378618"/>
            <a:chOff x="2393319" y="2095717"/>
            <a:chExt cx="7332338" cy="547255"/>
          </a:xfrm>
        </p:grpSpPr>
        <p:sp>
          <p:nvSpPr>
            <p:cNvPr id="11" name="직사각형 10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03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금융사기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72942" y="3308198"/>
            <a:ext cx="2870284" cy="378618"/>
            <a:chOff x="2393319" y="2095717"/>
            <a:chExt cx="7332338" cy="547255"/>
          </a:xfrm>
        </p:grpSpPr>
        <p:sp>
          <p:nvSpPr>
            <p:cNvPr id="17" name="직사각형 16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05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상조서비스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72942" y="3822548"/>
            <a:ext cx="2870284" cy="378618"/>
            <a:chOff x="2393319" y="2095717"/>
            <a:chExt cx="7332338" cy="547255"/>
          </a:xfrm>
        </p:grpSpPr>
        <p:sp>
          <p:nvSpPr>
            <p:cNvPr id="20" name="직사각형 19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06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가정용 의료기기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72942" y="4336898"/>
            <a:ext cx="2870284" cy="378618"/>
            <a:chOff x="2393319" y="2095717"/>
            <a:chExt cx="7332338" cy="547255"/>
          </a:xfrm>
        </p:grpSpPr>
        <p:sp>
          <p:nvSpPr>
            <p:cNvPr id="23" name="직사각형 22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07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홍보관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13903"/>
            <a:ext cx="17177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2019 </a:t>
            </a:r>
            <a:r>
              <a:rPr lang="ko-KR" altLang="en-US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취약계층 소비자교육</a:t>
            </a:r>
            <a:endParaRPr lang="ko-KR" altLang="en-US" b="1" dirty="0">
              <a:solidFill>
                <a:schemeClr val="bg2"/>
              </a:solidFill>
              <a:ea typeface="돋움" panose="020B0600000101010101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88370" y="86095"/>
            <a:ext cx="72791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00" b="1" dirty="0" smtClean="0">
                <a:solidFill>
                  <a:schemeClr val="bg1">
                    <a:lumMod val="50000"/>
                  </a:schemeClr>
                </a:solidFill>
              </a:rPr>
              <a:t>5.1. </a:t>
            </a:r>
            <a:r>
              <a:rPr lang="ko-KR" altLang="en-US" sz="2600" b="1" dirty="0" smtClean="0">
                <a:solidFill>
                  <a:schemeClr val="bg1">
                    <a:lumMod val="50000"/>
                  </a:schemeClr>
                </a:solidFill>
              </a:rPr>
              <a:t>상조서비스</a:t>
            </a:r>
            <a:endParaRPr lang="ko-KR" altLang="en-US" sz="2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2" name="그림 5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70"/>
          <a:stretch/>
        </p:blipFill>
        <p:spPr>
          <a:xfrm>
            <a:off x="9900323" y="6361622"/>
            <a:ext cx="2120506" cy="353380"/>
          </a:xfrm>
          <a:prstGeom prst="rect">
            <a:avLst/>
          </a:prstGeom>
        </p:spPr>
      </p:pic>
      <p:sp>
        <p:nvSpPr>
          <p:cNvPr id="44" name="직사각형 43"/>
          <p:cNvSpPr/>
          <p:nvPr/>
        </p:nvSpPr>
        <p:spPr>
          <a:xfrm>
            <a:off x="486" y="3308198"/>
            <a:ext cx="72942" cy="378618"/>
          </a:xfrm>
          <a:prstGeom prst="rect">
            <a:avLst/>
          </a:prstGeom>
          <a:solidFill>
            <a:srgbClr val="7DD4E5"/>
          </a:solidFill>
          <a:ln>
            <a:solidFill>
              <a:srgbClr val="7DD4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TextBox 39"/>
          <p:cNvSpPr txBox="1"/>
          <p:nvPr/>
        </p:nvSpPr>
        <p:spPr>
          <a:xfrm>
            <a:off x="142669" y="1798004"/>
            <a:ext cx="26835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02 / </a:t>
            </a:r>
            <a:r>
              <a:rPr lang="ko-KR" altLang="en-US" sz="1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개인정보 보호</a:t>
            </a:r>
            <a:endParaRPr lang="ko-KR" altLang="en-US" sz="1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48" name="그룹 47"/>
          <p:cNvGrpSpPr/>
          <p:nvPr/>
        </p:nvGrpSpPr>
        <p:grpSpPr>
          <a:xfrm>
            <a:off x="72942" y="1765148"/>
            <a:ext cx="2870284" cy="378618"/>
            <a:chOff x="2393319" y="2095717"/>
            <a:chExt cx="7332338" cy="547255"/>
          </a:xfrm>
        </p:grpSpPr>
        <p:sp>
          <p:nvSpPr>
            <p:cNvPr id="49" name="직사각형 48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02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개인정보 보호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36" name="텍스트 개체 틀 2"/>
          <p:cNvSpPr txBox="1">
            <a:spLocks/>
          </p:cNvSpPr>
          <p:nvPr/>
        </p:nvSpPr>
        <p:spPr>
          <a:xfrm>
            <a:off x="3421242" y="833864"/>
            <a:ext cx="6843220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ko-KR" altLang="en-US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주요피해사례</a:t>
            </a:r>
            <a:r>
              <a:rPr lang="en-US" altLang="ko-KR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3</a:t>
            </a:r>
            <a:endParaRPr lang="ko-KR" altLang="en-US" sz="2400" b="1" dirty="0">
              <a:solidFill>
                <a:srgbClr val="1B2040"/>
              </a:solidFill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</p:txBody>
      </p:sp>
      <p:grpSp>
        <p:nvGrpSpPr>
          <p:cNvPr id="37" name="그룹 36"/>
          <p:cNvGrpSpPr/>
          <p:nvPr/>
        </p:nvGrpSpPr>
        <p:grpSpPr>
          <a:xfrm>
            <a:off x="3790511" y="1896615"/>
            <a:ext cx="7520492" cy="2111713"/>
            <a:chOff x="1594222" y="2786350"/>
            <a:chExt cx="7168778" cy="1033463"/>
          </a:xfrm>
          <a:solidFill>
            <a:srgbClr val="1B2040">
              <a:alpha val="22000"/>
            </a:srgbClr>
          </a:solidFill>
        </p:grpSpPr>
        <p:sp>
          <p:nvSpPr>
            <p:cNvPr id="38" name="Rectangle 9"/>
            <p:cNvSpPr/>
            <p:nvPr/>
          </p:nvSpPr>
          <p:spPr bwMode="auto">
            <a:xfrm>
              <a:off x="1594222" y="2786350"/>
              <a:ext cx="7168778" cy="1033463"/>
            </a:xfrm>
            <a:prstGeom prst="rect">
              <a:avLst/>
            </a:prstGeom>
            <a:grpFill/>
            <a:ln w="3175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defTabSz="1128364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2000" kern="0" dirty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39" name="직사각형 38"/>
            <p:cNvSpPr/>
            <p:nvPr/>
          </p:nvSpPr>
          <p:spPr bwMode="auto">
            <a:xfrm>
              <a:off x="1872357" y="3168751"/>
              <a:ext cx="6639020" cy="276999"/>
            </a:xfrm>
            <a:prstGeom prst="rect">
              <a:avLst/>
            </a:prstGeom>
            <a:noFill/>
            <a:ln w="25400" algn="ctr">
              <a:noFill/>
              <a:round/>
              <a:headEnd/>
              <a:tailEnd/>
            </a:ln>
            <a:effectLst>
              <a:outerShdw sx="1000" sy="1000" algn="tl" rotWithShape="0">
                <a:prstClr val="black"/>
              </a:outerShdw>
            </a:effectLst>
            <a:scene3d>
              <a:camera prst="orthographicFront"/>
              <a:lightRig rig="threePt" dir="t"/>
            </a:scene3d>
          </p:spPr>
          <p:txBody>
            <a:bodyPr wrap="square" lIns="0" tIns="0" rIns="0" bIns="0" anchor="ctr">
              <a:spAutoFit/>
              <a:sp3d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4F81BD"/>
                </a:buClr>
                <a:buSzPct val="60000"/>
                <a:defRPr/>
              </a:pPr>
              <a:endParaRPr lang="ko-KR" altLang="en-US" b="1" spc="-150" dirty="0">
                <a:ea typeface="나눔스퀘어" panose="020B0600000101010101" pitchFamily="50" charset="-127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4071459" y="2094171"/>
            <a:ext cx="7096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매월 </a:t>
            </a:r>
            <a:r>
              <a:rPr lang="en-US" altLang="ko-KR" b="1" dirty="0" smtClean="0"/>
              <a:t>3</a:t>
            </a:r>
            <a:r>
              <a:rPr lang="ko-KR" altLang="en-US" b="1" dirty="0" smtClean="0"/>
              <a:t>만원씩 </a:t>
            </a:r>
            <a:r>
              <a:rPr lang="en-US" altLang="ko-KR" b="1" dirty="0" smtClean="0"/>
              <a:t>60</a:t>
            </a:r>
            <a:r>
              <a:rPr lang="ko-KR" altLang="en-US" b="1" dirty="0" smtClean="0"/>
              <a:t>회 완납하고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가족이 사망하여 상조서비스를 요청하였으나 사업주가 변경되었다며 서비스 제공 거부함</a:t>
            </a:r>
            <a:r>
              <a:rPr lang="en-US" altLang="ko-KR" b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상조서비스 계약을 체결하고 </a:t>
            </a:r>
            <a:r>
              <a:rPr lang="en-US" altLang="ko-KR" b="1" dirty="0" smtClean="0"/>
              <a:t>35</a:t>
            </a:r>
            <a:r>
              <a:rPr lang="ko-KR" altLang="en-US" b="1" dirty="0" smtClean="0"/>
              <a:t>회 납입시점으로부터 타 상조회사로 회원이관 되어 몇 회 더 유지하다가 계약해제를 요청하니 이전회사에서 납입한 금액은 </a:t>
            </a:r>
            <a:r>
              <a:rPr lang="en-US" altLang="ko-KR" b="1" dirty="0" smtClean="0"/>
              <a:t>20%</a:t>
            </a:r>
            <a:r>
              <a:rPr lang="ko-KR" altLang="en-US" b="1" dirty="0" smtClean="0"/>
              <a:t>만 환급 가능하다고 함</a:t>
            </a:r>
            <a:r>
              <a:rPr lang="en-US" altLang="ko-KR" b="1" dirty="0"/>
              <a:t>.</a:t>
            </a:r>
            <a:endParaRPr lang="en-US" altLang="ko-KR" b="1" dirty="0" smtClean="0"/>
          </a:p>
        </p:txBody>
      </p:sp>
      <p:grpSp>
        <p:nvGrpSpPr>
          <p:cNvPr id="55" name="그룹 54"/>
          <p:cNvGrpSpPr/>
          <p:nvPr/>
        </p:nvGrpSpPr>
        <p:grpSpPr>
          <a:xfrm>
            <a:off x="80801" y="3308198"/>
            <a:ext cx="2870284" cy="378618"/>
            <a:chOff x="2393319" y="2095717"/>
            <a:chExt cx="7332338" cy="547255"/>
          </a:xfrm>
          <a:solidFill>
            <a:srgbClr val="05060B"/>
          </a:solidFill>
        </p:grpSpPr>
        <p:sp>
          <p:nvSpPr>
            <p:cNvPr id="56" name="직사각형 55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05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상조서비스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58" name="그룹 57"/>
          <p:cNvGrpSpPr/>
          <p:nvPr/>
        </p:nvGrpSpPr>
        <p:grpSpPr>
          <a:xfrm>
            <a:off x="72942" y="2793848"/>
            <a:ext cx="2870284" cy="378618"/>
            <a:chOff x="2393319" y="2095717"/>
            <a:chExt cx="7332338" cy="547255"/>
          </a:xfrm>
        </p:grpSpPr>
        <p:sp>
          <p:nvSpPr>
            <p:cNvPr id="59" name="직사각형 58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04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건강기능식품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41" name="텍스트 개체 틀 2"/>
          <p:cNvSpPr txBox="1">
            <a:spLocks/>
          </p:cNvSpPr>
          <p:nvPr/>
        </p:nvSpPr>
        <p:spPr>
          <a:xfrm>
            <a:off x="3600939" y="1463941"/>
            <a:ext cx="7446096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ko-KR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 Light" panose="020B0603020101020101" pitchFamily="50" charset="-127"/>
                <a:ea typeface="나눔바른고딕 Light" panose="020B0603020101020101"/>
              </a:rPr>
              <a:t>상조업체 사업주가 변경되었다고 환급 및 서비스 제공 거부</a:t>
            </a:r>
            <a:endParaRPr lang="ko-KR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나눔바른고딕 Light" panose="020B0603020101020101" pitchFamily="50" charset="-127"/>
              <a:ea typeface="나눔바른고딕 Light" panose="020B0603020101020101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600939" y="4291090"/>
            <a:ext cx="78360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계약을 양수한 상조회사에 소비자분쟁해결기준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공정거래위원회 고시</a:t>
            </a:r>
            <a:r>
              <a:rPr lang="en-US" altLang="ko-KR" b="1" dirty="0" smtClean="0"/>
              <a:t>)</a:t>
            </a:r>
            <a:r>
              <a:rPr lang="ko-KR" altLang="en-US" b="1" dirty="0" smtClean="0"/>
              <a:t>에 의거 상조상품 </a:t>
            </a:r>
            <a:r>
              <a:rPr lang="ko-KR" altLang="en-US" b="1" dirty="0" err="1" smtClean="0"/>
              <a:t>해약환급금</a:t>
            </a:r>
            <a:r>
              <a:rPr lang="ko-KR" altLang="en-US" b="1" dirty="0" smtClean="0"/>
              <a:t> 계약서에 의해 </a:t>
            </a:r>
            <a:r>
              <a:rPr lang="ko-KR" altLang="en-US" b="1" dirty="0" err="1" smtClean="0"/>
              <a:t>환급금을</a:t>
            </a:r>
            <a:r>
              <a:rPr lang="ko-KR" altLang="en-US" b="1" dirty="0" smtClean="0"/>
              <a:t> 요구할 수 있으며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서비스도 기존 계약대로 요구할 수 있음</a:t>
            </a:r>
            <a:r>
              <a:rPr lang="en-US" altLang="ko-KR" b="1" dirty="0" smtClean="0"/>
              <a:t>.</a:t>
            </a:r>
            <a:endParaRPr lang="en-US" altLang="ko-KR" b="1" dirty="0"/>
          </a:p>
        </p:txBody>
      </p:sp>
    </p:spTree>
    <p:extLst>
      <p:ext uri="{BB962C8B-B14F-4D97-AF65-F5344CB8AC3E}">
        <p14:creationId xmlns:p14="http://schemas.microsoft.com/office/powerpoint/2010/main" val="272996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/>
          <p:cNvSpPr/>
          <p:nvPr/>
        </p:nvSpPr>
        <p:spPr>
          <a:xfrm>
            <a:off x="3043238" y="674074"/>
            <a:ext cx="9148762" cy="6196263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3043238" cy="6858000"/>
          </a:xfrm>
          <a:prstGeom prst="rect">
            <a:avLst/>
          </a:prstGeom>
          <a:solidFill>
            <a:srgbClr val="1B204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grpSp>
        <p:nvGrpSpPr>
          <p:cNvPr id="3" name="그룹 2"/>
          <p:cNvGrpSpPr/>
          <p:nvPr/>
        </p:nvGrpSpPr>
        <p:grpSpPr>
          <a:xfrm>
            <a:off x="72942" y="1250798"/>
            <a:ext cx="2870284" cy="378618"/>
            <a:chOff x="2393319" y="2095717"/>
            <a:chExt cx="7332338" cy="547255"/>
          </a:xfrm>
          <a:solidFill>
            <a:srgbClr val="00132A"/>
          </a:solidFill>
        </p:grpSpPr>
        <p:sp>
          <p:nvSpPr>
            <p:cNvPr id="5" name="직사각형 4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solidFill>
              <a:srgbClr val="05060B"/>
            </a:solidFill>
            <a:ln>
              <a:solidFill>
                <a:srgbClr val="0506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solidFill>
              <a:srgbClr val="05060B"/>
            </a:solidFill>
            <a:ln>
              <a:solidFill>
                <a:srgbClr val="05060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01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헌법 등이 보장하는 소비자 권리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72942" y="1765148"/>
            <a:ext cx="2870284" cy="378618"/>
            <a:chOff x="2393319" y="2095717"/>
            <a:chExt cx="7332338" cy="547255"/>
          </a:xfrm>
        </p:grpSpPr>
        <p:sp>
          <p:nvSpPr>
            <p:cNvPr id="8" name="직사각형 7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02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개인정보 보호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72942" y="2279498"/>
            <a:ext cx="2870284" cy="378618"/>
            <a:chOff x="2393319" y="2095717"/>
            <a:chExt cx="7332338" cy="547255"/>
          </a:xfrm>
        </p:grpSpPr>
        <p:sp>
          <p:nvSpPr>
            <p:cNvPr id="11" name="직사각형 10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03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금융사기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72942" y="2793848"/>
            <a:ext cx="2870284" cy="378618"/>
            <a:chOff x="2393319" y="2095717"/>
            <a:chExt cx="7332338" cy="547255"/>
          </a:xfrm>
        </p:grpSpPr>
        <p:sp>
          <p:nvSpPr>
            <p:cNvPr id="14" name="직사각형 13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04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건강기능식품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72942" y="3308198"/>
            <a:ext cx="2870284" cy="378618"/>
            <a:chOff x="2393319" y="2095717"/>
            <a:chExt cx="7332338" cy="547255"/>
          </a:xfrm>
        </p:grpSpPr>
        <p:sp>
          <p:nvSpPr>
            <p:cNvPr id="17" name="직사각형 16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05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상조서비스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72942" y="3822548"/>
            <a:ext cx="2870284" cy="378618"/>
            <a:chOff x="2393319" y="2095717"/>
            <a:chExt cx="7332338" cy="547255"/>
          </a:xfrm>
        </p:grpSpPr>
        <p:sp>
          <p:nvSpPr>
            <p:cNvPr id="20" name="직사각형 19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06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가정용 의료기기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72942" y="4336898"/>
            <a:ext cx="2870284" cy="378618"/>
            <a:chOff x="2393319" y="2095717"/>
            <a:chExt cx="7332338" cy="547255"/>
          </a:xfrm>
        </p:grpSpPr>
        <p:sp>
          <p:nvSpPr>
            <p:cNvPr id="23" name="직사각형 22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07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홍보관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13903"/>
            <a:ext cx="17177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2019 </a:t>
            </a:r>
            <a:r>
              <a:rPr lang="ko-KR" altLang="en-US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취약계층 소비자교육</a:t>
            </a:r>
            <a:endParaRPr lang="ko-KR" altLang="en-US" b="1" dirty="0">
              <a:solidFill>
                <a:schemeClr val="bg2"/>
              </a:solidFill>
              <a:ea typeface="돋움" panose="020B0600000101010101" pitchFamily="50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0" y="1248998"/>
            <a:ext cx="72942" cy="378618"/>
          </a:xfrm>
          <a:prstGeom prst="rect">
            <a:avLst/>
          </a:prstGeom>
          <a:solidFill>
            <a:srgbClr val="7DD4E5"/>
          </a:solidFill>
          <a:ln>
            <a:solidFill>
              <a:srgbClr val="7DD4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3188370" y="86095"/>
            <a:ext cx="72791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00" b="1" dirty="0" smtClean="0">
                <a:solidFill>
                  <a:schemeClr val="bg1">
                    <a:lumMod val="50000"/>
                  </a:schemeClr>
                </a:solidFill>
              </a:rPr>
              <a:t>1.1. </a:t>
            </a:r>
            <a:r>
              <a:rPr lang="ko-KR" altLang="en-US" sz="2600" b="1" dirty="0" smtClean="0">
                <a:solidFill>
                  <a:schemeClr val="bg1">
                    <a:lumMod val="50000"/>
                  </a:schemeClr>
                </a:solidFill>
              </a:rPr>
              <a:t>소비자 권리와 의무</a:t>
            </a:r>
            <a:endParaRPr lang="ko-KR" altLang="en-US" sz="2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텍스트 개체 틀 2"/>
          <p:cNvSpPr txBox="1">
            <a:spLocks/>
          </p:cNvSpPr>
          <p:nvPr/>
        </p:nvSpPr>
        <p:spPr>
          <a:xfrm>
            <a:off x="3421243" y="833864"/>
            <a:ext cx="4426220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ko-KR" altLang="en-US" sz="2400" b="1" dirty="0" smtClean="0">
                <a:solidFill>
                  <a:srgbClr val="37395F"/>
                </a:solidFill>
                <a:latin typeface="나눔바른고딕 Light" panose="020B0603020101020101" pitchFamily="50" charset="-127"/>
                <a:ea typeface="나눔바른고딕 Light" panose="020B0603020101020101"/>
              </a:rPr>
              <a:t>국가 및 지방자치단체의 책무</a:t>
            </a:r>
            <a:endParaRPr lang="ko-KR" altLang="en-US" sz="2400" b="1" dirty="0">
              <a:solidFill>
                <a:srgbClr val="37395F"/>
              </a:solidFill>
              <a:latin typeface="나눔바른고딕 Light" panose="020B0603020101020101" pitchFamily="50" charset="-127"/>
              <a:ea typeface="나눔바른고딕 Light" panose="020B0603020101020101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26545" y="2151468"/>
            <a:ext cx="74308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1" dirty="0" smtClean="0">
                <a:latin typeface="+mj-lt"/>
              </a:rPr>
              <a:t>소비자 안전에 관한 시책</a:t>
            </a:r>
            <a:endParaRPr lang="en-US" altLang="ko-KR" sz="1600" b="1" dirty="0" smtClean="0">
              <a:latin typeface="+mj-lt"/>
            </a:endParaRPr>
          </a:p>
          <a:p>
            <a:endParaRPr lang="en-US" altLang="ko-KR" sz="1600" b="1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1" dirty="0" smtClean="0">
                <a:latin typeface="+mj-lt"/>
              </a:rPr>
              <a:t>소비자 관련 주요시책이나 사업자의 표시 및 거래 등의 적정화 유도를 위한 조사</a:t>
            </a:r>
            <a:r>
              <a:rPr lang="en-US" altLang="ko-KR" sz="1600" b="1" dirty="0" smtClean="0">
                <a:latin typeface="+mj-lt"/>
              </a:rPr>
              <a:t>, </a:t>
            </a:r>
            <a:r>
              <a:rPr lang="ko-KR" altLang="en-US" sz="1600" b="1" dirty="0" smtClean="0">
                <a:latin typeface="+mj-lt"/>
              </a:rPr>
              <a:t>권고</a:t>
            </a:r>
            <a:r>
              <a:rPr lang="en-US" altLang="ko-KR" sz="1600" b="1" dirty="0" smtClean="0">
                <a:latin typeface="+mj-lt"/>
              </a:rPr>
              <a:t>,</a:t>
            </a:r>
            <a:r>
              <a:rPr lang="ko-KR" altLang="en-US" sz="1600" b="1" dirty="0" smtClean="0">
                <a:latin typeface="+mj-lt"/>
              </a:rPr>
              <a:t> 공표 결정사항에 관한 정보제공</a:t>
            </a:r>
            <a:endParaRPr lang="en-US" altLang="ko-KR" sz="1600" b="1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b="1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1" dirty="0" smtClean="0">
                <a:latin typeface="+mj-lt"/>
              </a:rPr>
              <a:t>소비자단체 등 소비자 조직활동 지원</a:t>
            </a:r>
            <a:endParaRPr lang="en-US" altLang="ko-KR" sz="1600" b="1" dirty="0" smtClean="0">
              <a:latin typeface="+mj-lt"/>
            </a:endParaRPr>
          </a:p>
          <a:p>
            <a:endParaRPr lang="en-US" altLang="ko-KR" sz="1600" b="1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1" dirty="0" smtClean="0">
                <a:latin typeface="+mj-lt"/>
              </a:rPr>
              <a:t>소비자피해구제기구 설치운영</a:t>
            </a:r>
            <a:endParaRPr lang="en-US" altLang="ko-KR" sz="1600" b="1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b="1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1" dirty="0" smtClean="0">
                <a:latin typeface="+mj-lt"/>
              </a:rPr>
              <a:t>소비자 능력향상을 위한 교육 및 프로그램</a:t>
            </a:r>
            <a:endParaRPr lang="en-US" altLang="ko-KR" sz="1600" b="1" dirty="0" smtClean="0">
              <a:latin typeface="+mj-lt"/>
            </a:endParaRPr>
          </a:p>
          <a:p>
            <a:endParaRPr lang="en-US" altLang="ko-KR" sz="1600" b="1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1" dirty="0" smtClean="0">
                <a:latin typeface="+mj-lt"/>
              </a:rPr>
              <a:t>그 외 지역 소비자 권익증진 필요사항</a:t>
            </a:r>
            <a:endParaRPr lang="en-US" altLang="ko-KR" sz="1600" b="1" dirty="0" smtClean="0">
              <a:latin typeface="+mj-lt"/>
            </a:endParaRPr>
          </a:p>
        </p:txBody>
      </p:sp>
      <p:pic>
        <p:nvPicPr>
          <p:cNvPr id="33" name="그림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70"/>
          <a:stretch/>
        </p:blipFill>
        <p:spPr>
          <a:xfrm>
            <a:off x="9900323" y="6361622"/>
            <a:ext cx="2120506" cy="353380"/>
          </a:xfrm>
          <a:prstGeom prst="rect">
            <a:avLst/>
          </a:prstGeom>
        </p:spPr>
      </p:pic>
      <p:sp>
        <p:nvSpPr>
          <p:cNvPr id="32" name="텍스트 개체 틀 2"/>
          <p:cNvSpPr txBox="1">
            <a:spLocks/>
          </p:cNvSpPr>
          <p:nvPr/>
        </p:nvSpPr>
        <p:spPr>
          <a:xfrm>
            <a:off x="3600939" y="1463941"/>
            <a:ext cx="6757712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ko-KR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 Light" panose="020B0603020101020101" pitchFamily="50" charset="-127"/>
                <a:ea typeface="나눔바른고딕 Light" panose="020B0603020101020101"/>
              </a:rPr>
              <a:t>소비자의 기본적 권리실현을 위한 조례 제정 등의 책무</a:t>
            </a:r>
            <a:endParaRPr lang="ko-KR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나눔바른고딕 Light" panose="020B0603020101020101" pitchFamily="50" charset="-127"/>
              <a:ea typeface="나눔바른고딕 Light" panose="020B0603020101020101"/>
            </a:endParaRPr>
          </a:p>
        </p:txBody>
      </p:sp>
    </p:spTree>
    <p:extLst>
      <p:ext uri="{BB962C8B-B14F-4D97-AF65-F5344CB8AC3E}">
        <p14:creationId xmlns:p14="http://schemas.microsoft.com/office/powerpoint/2010/main" val="134844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/>
          <p:cNvSpPr/>
          <p:nvPr/>
        </p:nvSpPr>
        <p:spPr>
          <a:xfrm>
            <a:off x="3040249" y="669558"/>
            <a:ext cx="9148762" cy="6196263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3043238" cy="6858000"/>
          </a:xfrm>
          <a:prstGeom prst="rect">
            <a:avLst/>
          </a:prstGeom>
          <a:solidFill>
            <a:srgbClr val="1B204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grpSp>
        <p:nvGrpSpPr>
          <p:cNvPr id="3" name="그룹 2"/>
          <p:cNvGrpSpPr/>
          <p:nvPr/>
        </p:nvGrpSpPr>
        <p:grpSpPr>
          <a:xfrm>
            <a:off x="72942" y="1250798"/>
            <a:ext cx="2870284" cy="378618"/>
            <a:chOff x="2393319" y="2095717"/>
            <a:chExt cx="7332338" cy="547255"/>
          </a:xfrm>
          <a:noFill/>
        </p:grpSpPr>
        <p:sp>
          <p:nvSpPr>
            <p:cNvPr id="5" name="직사각형 4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01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헌법 등이 보장하는 소비자 권리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72942" y="2279498"/>
            <a:ext cx="2870284" cy="378618"/>
            <a:chOff x="2393319" y="2095717"/>
            <a:chExt cx="7332338" cy="547255"/>
          </a:xfrm>
        </p:grpSpPr>
        <p:sp>
          <p:nvSpPr>
            <p:cNvPr id="11" name="직사각형 10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03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금융사기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72942" y="3308198"/>
            <a:ext cx="2870284" cy="378618"/>
            <a:chOff x="2393319" y="2095717"/>
            <a:chExt cx="7332338" cy="547255"/>
          </a:xfrm>
        </p:grpSpPr>
        <p:sp>
          <p:nvSpPr>
            <p:cNvPr id="17" name="직사각형 16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05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상조서비스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72942" y="3822548"/>
            <a:ext cx="2870284" cy="378618"/>
            <a:chOff x="2393319" y="2095717"/>
            <a:chExt cx="7332338" cy="547255"/>
          </a:xfrm>
        </p:grpSpPr>
        <p:sp>
          <p:nvSpPr>
            <p:cNvPr id="20" name="직사각형 19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06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가정용 의료기기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72942" y="4336898"/>
            <a:ext cx="2870284" cy="378618"/>
            <a:chOff x="2393319" y="2095717"/>
            <a:chExt cx="7332338" cy="547255"/>
          </a:xfrm>
        </p:grpSpPr>
        <p:sp>
          <p:nvSpPr>
            <p:cNvPr id="23" name="직사각형 22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07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홍보관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13903"/>
            <a:ext cx="17177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2019 </a:t>
            </a:r>
            <a:r>
              <a:rPr lang="ko-KR" altLang="en-US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취약계층 소비자교육</a:t>
            </a:r>
            <a:endParaRPr lang="ko-KR" altLang="en-US" b="1" dirty="0">
              <a:solidFill>
                <a:schemeClr val="bg2"/>
              </a:solidFill>
              <a:ea typeface="돋움" panose="020B0600000101010101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88370" y="86095"/>
            <a:ext cx="72791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00" b="1" dirty="0" smtClean="0">
                <a:solidFill>
                  <a:schemeClr val="bg1">
                    <a:lumMod val="50000"/>
                  </a:schemeClr>
                </a:solidFill>
              </a:rPr>
              <a:t>5.1. </a:t>
            </a:r>
            <a:r>
              <a:rPr lang="ko-KR" altLang="en-US" sz="2600" b="1" dirty="0" smtClean="0">
                <a:solidFill>
                  <a:schemeClr val="bg1">
                    <a:lumMod val="50000"/>
                  </a:schemeClr>
                </a:solidFill>
              </a:rPr>
              <a:t>상조서비스</a:t>
            </a:r>
            <a:endParaRPr lang="ko-KR" altLang="en-US" sz="2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2" name="그림 5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70"/>
          <a:stretch/>
        </p:blipFill>
        <p:spPr>
          <a:xfrm>
            <a:off x="9900323" y="6361622"/>
            <a:ext cx="2120506" cy="353380"/>
          </a:xfrm>
          <a:prstGeom prst="rect">
            <a:avLst/>
          </a:prstGeom>
        </p:spPr>
      </p:pic>
      <p:sp>
        <p:nvSpPr>
          <p:cNvPr id="44" name="직사각형 43"/>
          <p:cNvSpPr/>
          <p:nvPr/>
        </p:nvSpPr>
        <p:spPr>
          <a:xfrm>
            <a:off x="486" y="3308198"/>
            <a:ext cx="72942" cy="378618"/>
          </a:xfrm>
          <a:prstGeom prst="rect">
            <a:avLst/>
          </a:prstGeom>
          <a:solidFill>
            <a:srgbClr val="7DD4E5"/>
          </a:solidFill>
          <a:ln>
            <a:solidFill>
              <a:srgbClr val="7DD4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TextBox 39"/>
          <p:cNvSpPr txBox="1"/>
          <p:nvPr/>
        </p:nvSpPr>
        <p:spPr>
          <a:xfrm>
            <a:off x="142669" y="1798004"/>
            <a:ext cx="26835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02 / </a:t>
            </a:r>
            <a:r>
              <a:rPr lang="ko-KR" altLang="en-US" sz="1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개인정보 보호</a:t>
            </a:r>
            <a:endParaRPr lang="ko-KR" altLang="en-US" sz="1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48" name="그룹 47"/>
          <p:cNvGrpSpPr/>
          <p:nvPr/>
        </p:nvGrpSpPr>
        <p:grpSpPr>
          <a:xfrm>
            <a:off x="72942" y="1765148"/>
            <a:ext cx="2870284" cy="378618"/>
            <a:chOff x="2393319" y="2095717"/>
            <a:chExt cx="7332338" cy="547255"/>
          </a:xfrm>
        </p:grpSpPr>
        <p:sp>
          <p:nvSpPr>
            <p:cNvPr id="49" name="직사각형 48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02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개인정보 보호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36" name="텍스트 개체 틀 2"/>
          <p:cNvSpPr txBox="1">
            <a:spLocks/>
          </p:cNvSpPr>
          <p:nvPr/>
        </p:nvSpPr>
        <p:spPr>
          <a:xfrm>
            <a:off x="3421242" y="833864"/>
            <a:ext cx="6843220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ko-KR" altLang="en-US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주요피해사례</a:t>
            </a:r>
            <a:r>
              <a:rPr lang="en-US" altLang="ko-KR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4</a:t>
            </a:r>
            <a:endParaRPr lang="ko-KR" altLang="en-US" sz="2400" b="1" dirty="0">
              <a:solidFill>
                <a:srgbClr val="1B2040"/>
              </a:solidFill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</p:txBody>
      </p:sp>
      <p:grpSp>
        <p:nvGrpSpPr>
          <p:cNvPr id="37" name="그룹 36"/>
          <p:cNvGrpSpPr/>
          <p:nvPr/>
        </p:nvGrpSpPr>
        <p:grpSpPr>
          <a:xfrm>
            <a:off x="3790511" y="1896615"/>
            <a:ext cx="7520492" cy="2061609"/>
            <a:chOff x="1594222" y="2786350"/>
            <a:chExt cx="7168778" cy="1033463"/>
          </a:xfrm>
          <a:solidFill>
            <a:srgbClr val="1B2040">
              <a:alpha val="22000"/>
            </a:srgbClr>
          </a:solidFill>
        </p:grpSpPr>
        <p:sp>
          <p:nvSpPr>
            <p:cNvPr id="38" name="Rectangle 9"/>
            <p:cNvSpPr/>
            <p:nvPr/>
          </p:nvSpPr>
          <p:spPr bwMode="auto">
            <a:xfrm>
              <a:off x="1594222" y="2786350"/>
              <a:ext cx="7168778" cy="1033463"/>
            </a:xfrm>
            <a:prstGeom prst="rect">
              <a:avLst/>
            </a:prstGeom>
            <a:grpFill/>
            <a:ln w="3175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defTabSz="1128364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2000" kern="0" dirty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39" name="직사각형 38"/>
            <p:cNvSpPr/>
            <p:nvPr/>
          </p:nvSpPr>
          <p:spPr bwMode="auto">
            <a:xfrm>
              <a:off x="1872357" y="3168751"/>
              <a:ext cx="6639020" cy="276999"/>
            </a:xfrm>
            <a:prstGeom prst="rect">
              <a:avLst/>
            </a:prstGeom>
            <a:noFill/>
            <a:ln w="25400" algn="ctr">
              <a:noFill/>
              <a:round/>
              <a:headEnd/>
              <a:tailEnd/>
            </a:ln>
            <a:effectLst>
              <a:outerShdw sx="1000" sy="1000" algn="tl" rotWithShape="0">
                <a:prstClr val="black"/>
              </a:outerShdw>
            </a:effectLst>
            <a:scene3d>
              <a:camera prst="orthographicFront"/>
              <a:lightRig rig="threePt" dir="t"/>
            </a:scene3d>
          </p:spPr>
          <p:txBody>
            <a:bodyPr wrap="square" lIns="0" tIns="0" rIns="0" bIns="0" anchor="ctr">
              <a:spAutoFit/>
              <a:sp3d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4F81BD"/>
                </a:buClr>
                <a:buSzPct val="60000"/>
                <a:defRPr/>
              </a:pPr>
              <a:endParaRPr lang="ko-KR" altLang="en-US" b="1" spc="-150" dirty="0">
                <a:ea typeface="나눔스퀘어" panose="020B0600000101010101" pitchFamily="50" charset="-127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4071459" y="2094171"/>
            <a:ext cx="7096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전국 어디서나 가능한 장례서비스 제공 조건으로 </a:t>
            </a:r>
            <a:r>
              <a:rPr lang="en-US" altLang="ko-KR" b="1" dirty="0" smtClean="0"/>
              <a:t>2</a:t>
            </a:r>
            <a:r>
              <a:rPr lang="ko-KR" altLang="en-US" b="1" dirty="0" smtClean="0"/>
              <a:t>구좌 가입 후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구좌당 </a:t>
            </a:r>
            <a:r>
              <a:rPr lang="en-US" altLang="ko-KR" b="1" dirty="0" smtClean="0"/>
              <a:t>1</a:t>
            </a:r>
            <a:r>
              <a:rPr lang="ko-KR" altLang="en-US" b="1" dirty="0" smtClean="0"/>
              <a:t>백만 원씩 </a:t>
            </a:r>
            <a:r>
              <a:rPr lang="en-US" altLang="ko-KR" b="1" dirty="0" smtClean="0"/>
              <a:t>2</a:t>
            </a:r>
            <a:r>
              <a:rPr lang="ko-KR" altLang="en-US" b="1" dirty="0" smtClean="0"/>
              <a:t>백만 원을 납부함</a:t>
            </a:r>
            <a:r>
              <a:rPr lang="en-US" altLang="ko-KR" b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이후 타 지역에서 서비스를 요청하자 가입자의 거주지인 부산 이외의 지역에서 서비스를 요청하였다는 이유로 추가 출장비를 요구함</a:t>
            </a:r>
            <a:r>
              <a:rPr lang="en-US" altLang="ko-KR" b="1" dirty="0" smtClean="0"/>
              <a:t>.</a:t>
            </a:r>
          </a:p>
        </p:txBody>
      </p:sp>
      <p:grpSp>
        <p:nvGrpSpPr>
          <p:cNvPr id="55" name="그룹 54"/>
          <p:cNvGrpSpPr/>
          <p:nvPr/>
        </p:nvGrpSpPr>
        <p:grpSpPr>
          <a:xfrm>
            <a:off x="80801" y="3308198"/>
            <a:ext cx="2870284" cy="378618"/>
            <a:chOff x="2393319" y="2095717"/>
            <a:chExt cx="7332338" cy="547255"/>
          </a:xfrm>
          <a:solidFill>
            <a:srgbClr val="05060B"/>
          </a:solidFill>
        </p:grpSpPr>
        <p:sp>
          <p:nvSpPr>
            <p:cNvPr id="56" name="직사각형 55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05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상조서비스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58" name="그룹 57"/>
          <p:cNvGrpSpPr/>
          <p:nvPr/>
        </p:nvGrpSpPr>
        <p:grpSpPr>
          <a:xfrm>
            <a:off x="72942" y="2793848"/>
            <a:ext cx="2870284" cy="378618"/>
            <a:chOff x="2393319" y="2095717"/>
            <a:chExt cx="7332338" cy="547255"/>
          </a:xfrm>
        </p:grpSpPr>
        <p:sp>
          <p:nvSpPr>
            <p:cNvPr id="59" name="직사각형 58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04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건강기능식품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41" name="텍스트 개체 틀 2"/>
          <p:cNvSpPr txBox="1">
            <a:spLocks/>
          </p:cNvSpPr>
          <p:nvPr/>
        </p:nvSpPr>
        <p:spPr>
          <a:xfrm>
            <a:off x="3600939" y="1463941"/>
            <a:ext cx="7446096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ko-KR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 Light" panose="020B0603020101020101" pitchFamily="50" charset="-127"/>
                <a:ea typeface="나눔바른고딕 Light" panose="020B0603020101020101"/>
              </a:rPr>
              <a:t>계약 당시 제공하기로 한 서비스에 대한 추가비용 요구</a:t>
            </a:r>
            <a:endParaRPr lang="ko-KR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나눔바른고딕 Light" panose="020B0603020101020101" pitchFamily="50" charset="-127"/>
              <a:ea typeface="나눔바른고딕 Light" panose="020B0603020101020101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600939" y="4291090"/>
            <a:ext cx="78360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계약 시 계약서상에 제공받는 서비스내용에 대해 구체적으로 기재하고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계약서와 회원증서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영수증을 보관해야 회원증서나 영수증 없이 서비스를 받지 못하거나 계약해지를 하지 못하는 피해를 막을 수 있음</a:t>
            </a:r>
            <a:r>
              <a:rPr lang="en-US" altLang="ko-KR" b="1" dirty="0" smtClean="0"/>
              <a:t>.</a:t>
            </a:r>
            <a:endParaRPr lang="en-US" altLang="ko-KR" b="1" dirty="0"/>
          </a:p>
        </p:txBody>
      </p:sp>
    </p:spTree>
    <p:extLst>
      <p:ext uri="{BB962C8B-B14F-4D97-AF65-F5344CB8AC3E}">
        <p14:creationId xmlns:p14="http://schemas.microsoft.com/office/powerpoint/2010/main" val="164054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/>
          <p:cNvSpPr/>
          <p:nvPr/>
        </p:nvSpPr>
        <p:spPr>
          <a:xfrm>
            <a:off x="3040249" y="669558"/>
            <a:ext cx="9148762" cy="6196263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3043238" cy="6858000"/>
          </a:xfrm>
          <a:prstGeom prst="rect">
            <a:avLst/>
          </a:prstGeom>
          <a:solidFill>
            <a:srgbClr val="1B204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grpSp>
        <p:nvGrpSpPr>
          <p:cNvPr id="3" name="그룹 2"/>
          <p:cNvGrpSpPr/>
          <p:nvPr/>
        </p:nvGrpSpPr>
        <p:grpSpPr>
          <a:xfrm>
            <a:off x="72942" y="1250798"/>
            <a:ext cx="2870284" cy="378618"/>
            <a:chOff x="2393319" y="2095717"/>
            <a:chExt cx="7332338" cy="547255"/>
          </a:xfrm>
          <a:noFill/>
        </p:grpSpPr>
        <p:sp>
          <p:nvSpPr>
            <p:cNvPr id="5" name="직사각형 4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01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헌법 등이 보장하는 소비자 권리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72942" y="2279498"/>
            <a:ext cx="2870284" cy="378618"/>
            <a:chOff x="2393319" y="2095717"/>
            <a:chExt cx="7332338" cy="547255"/>
          </a:xfrm>
        </p:grpSpPr>
        <p:sp>
          <p:nvSpPr>
            <p:cNvPr id="11" name="직사각형 10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03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금융사기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72942" y="3308198"/>
            <a:ext cx="2870284" cy="378618"/>
            <a:chOff x="2393319" y="2095717"/>
            <a:chExt cx="7332338" cy="547255"/>
          </a:xfrm>
        </p:grpSpPr>
        <p:sp>
          <p:nvSpPr>
            <p:cNvPr id="17" name="직사각형 16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05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상조서비스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72942" y="3822548"/>
            <a:ext cx="2870284" cy="378618"/>
            <a:chOff x="2393319" y="2095717"/>
            <a:chExt cx="7332338" cy="547255"/>
          </a:xfrm>
        </p:grpSpPr>
        <p:sp>
          <p:nvSpPr>
            <p:cNvPr id="20" name="직사각형 19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06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가정용 의료기기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72942" y="4336898"/>
            <a:ext cx="2870284" cy="378618"/>
            <a:chOff x="2393319" y="2095717"/>
            <a:chExt cx="7332338" cy="547255"/>
          </a:xfrm>
        </p:grpSpPr>
        <p:sp>
          <p:nvSpPr>
            <p:cNvPr id="23" name="직사각형 22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07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홍보관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13903"/>
            <a:ext cx="17177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2019 </a:t>
            </a:r>
            <a:r>
              <a:rPr lang="ko-KR" altLang="en-US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취약계층 소비자교육</a:t>
            </a:r>
            <a:endParaRPr lang="ko-KR" altLang="en-US" b="1" dirty="0">
              <a:solidFill>
                <a:schemeClr val="bg2"/>
              </a:solidFill>
              <a:ea typeface="돋움" panose="020B0600000101010101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88370" y="86095"/>
            <a:ext cx="72791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00" b="1" dirty="0" smtClean="0">
                <a:solidFill>
                  <a:schemeClr val="bg1">
                    <a:lumMod val="50000"/>
                  </a:schemeClr>
                </a:solidFill>
              </a:rPr>
              <a:t>5.1. </a:t>
            </a:r>
            <a:r>
              <a:rPr lang="ko-KR" altLang="en-US" sz="2600" b="1" dirty="0" smtClean="0">
                <a:solidFill>
                  <a:schemeClr val="bg1">
                    <a:lumMod val="50000"/>
                  </a:schemeClr>
                </a:solidFill>
              </a:rPr>
              <a:t>상조서비스</a:t>
            </a:r>
            <a:endParaRPr lang="ko-KR" altLang="en-US" sz="2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2" name="그림 5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70"/>
          <a:stretch/>
        </p:blipFill>
        <p:spPr>
          <a:xfrm>
            <a:off x="9900323" y="6361622"/>
            <a:ext cx="2120506" cy="353380"/>
          </a:xfrm>
          <a:prstGeom prst="rect">
            <a:avLst/>
          </a:prstGeom>
        </p:spPr>
      </p:pic>
      <p:sp>
        <p:nvSpPr>
          <p:cNvPr id="44" name="직사각형 43"/>
          <p:cNvSpPr/>
          <p:nvPr/>
        </p:nvSpPr>
        <p:spPr>
          <a:xfrm>
            <a:off x="486" y="3308198"/>
            <a:ext cx="72942" cy="378618"/>
          </a:xfrm>
          <a:prstGeom prst="rect">
            <a:avLst/>
          </a:prstGeom>
          <a:solidFill>
            <a:srgbClr val="7DD4E5"/>
          </a:solidFill>
          <a:ln>
            <a:solidFill>
              <a:srgbClr val="7DD4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TextBox 39"/>
          <p:cNvSpPr txBox="1"/>
          <p:nvPr/>
        </p:nvSpPr>
        <p:spPr>
          <a:xfrm>
            <a:off x="142669" y="1798004"/>
            <a:ext cx="26835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02 / </a:t>
            </a:r>
            <a:r>
              <a:rPr lang="ko-KR" altLang="en-US" sz="1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개인정보 보호</a:t>
            </a:r>
            <a:endParaRPr lang="ko-KR" altLang="en-US" sz="1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48" name="그룹 47"/>
          <p:cNvGrpSpPr/>
          <p:nvPr/>
        </p:nvGrpSpPr>
        <p:grpSpPr>
          <a:xfrm>
            <a:off x="72942" y="1765148"/>
            <a:ext cx="2870284" cy="378618"/>
            <a:chOff x="2393319" y="2095717"/>
            <a:chExt cx="7332338" cy="547255"/>
          </a:xfrm>
        </p:grpSpPr>
        <p:sp>
          <p:nvSpPr>
            <p:cNvPr id="49" name="직사각형 48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02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개인정보 보호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36" name="텍스트 개체 틀 2"/>
          <p:cNvSpPr txBox="1">
            <a:spLocks/>
          </p:cNvSpPr>
          <p:nvPr/>
        </p:nvSpPr>
        <p:spPr>
          <a:xfrm>
            <a:off x="3421242" y="833864"/>
            <a:ext cx="6843220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ko-KR" altLang="en-US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주요피해사례</a:t>
            </a:r>
            <a:r>
              <a:rPr lang="en-US" altLang="ko-KR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5	</a:t>
            </a:r>
            <a:endParaRPr lang="ko-KR" altLang="en-US" sz="2400" b="1" dirty="0">
              <a:solidFill>
                <a:srgbClr val="1B2040"/>
              </a:solidFill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</p:txBody>
      </p:sp>
      <p:grpSp>
        <p:nvGrpSpPr>
          <p:cNvPr id="37" name="그룹 36"/>
          <p:cNvGrpSpPr/>
          <p:nvPr/>
        </p:nvGrpSpPr>
        <p:grpSpPr>
          <a:xfrm>
            <a:off x="3790511" y="1896615"/>
            <a:ext cx="7520492" cy="1444439"/>
            <a:chOff x="1594222" y="2786350"/>
            <a:chExt cx="7168778" cy="1033463"/>
          </a:xfrm>
          <a:solidFill>
            <a:srgbClr val="1B2040">
              <a:alpha val="22000"/>
            </a:srgbClr>
          </a:solidFill>
        </p:grpSpPr>
        <p:sp>
          <p:nvSpPr>
            <p:cNvPr id="38" name="Rectangle 9"/>
            <p:cNvSpPr/>
            <p:nvPr/>
          </p:nvSpPr>
          <p:spPr bwMode="auto">
            <a:xfrm>
              <a:off x="1594222" y="2786350"/>
              <a:ext cx="7168778" cy="1033463"/>
            </a:xfrm>
            <a:prstGeom prst="rect">
              <a:avLst/>
            </a:prstGeom>
            <a:grpFill/>
            <a:ln w="3175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defTabSz="1128364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2000" kern="0" dirty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39" name="직사각형 38"/>
            <p:cNvSpPr/>
            <p:nvPr/>
          </p:nvSpPr>
          <p:spPr bwMode="auto">
            <a:xfrm>
              <a:off x="1872357" y="3168751"/>
              <a:ext cx="6639020" cy="276999"/>
            </a:xfrm>
            <a:prstGeom prst="rect">
              <a:avLst/>
            </a:prstGeom>
            <a:noFill/>
            <a:ln w="25400" algn="ctr">
              <a:noFill/>
              <a:round/>
              <a:headEnd/>
              <a:tailEnd/>
            </a:ln>
            <a:effectLst>
              <a:outerShdw sx="1000" sy="1000" algn="tl" rotWithShape="0">
                <a:prstClr val="black"/>
              </a:outerShdw>
            </a:effectLst>
            <a:scene3d>
              <a:camera prst="orthographicFront"/>
              <a:lightRig rig="threePt" dir="t"/>
            </a:scene3d>
          </p:spPr>
          <p:txBody>
            <a:bodyPr wrap="square" lIns="0" tIns="0" rIns="0" bIns="0" anchor="ctr">
              <a:spAutoFit/>
              <a:sp3d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4F81BD"/>
                </a:buClr>
                <a:buSzPct val="60000"/>
                <a:defRPr/>
              </a:pPr>
              <a:endParaRPr lang="ko-KR" altLang="en-US" b="1" spc="-150" dirty="0">
                <a:ea typeface="나눔스퀘어" panose="020B0600000101010101" pitchFamily="50" charset="-127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4071459" y="2094171"/>
            <a:ext cx="7096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월 </a:t>
            </a:r>
            <a:r>
              <a:rPr lang="en-US" altLang="ko-KR" b="1" dirty="0" smtClean="0"/>
              <a:t>5</a:t>
            </a:r>
            <a:r>
              <a:rPr lang="ko-KR" altLang="en-US" b="1" dirty="0" smtClean="0"/>
              <a:t>만원씩 </a:t>
            </a:r>
            <a:r>
              <a:rPr lang="en-US" altLang="ko-KR" b="1" dirty="0" smtClean="0"/>
              <a:t>100</a:t>
            </a:r>
            <a:r>
              <a:rPr lang="ko-KR" altLang="en-US" b="1" dirty="0" smtClean="0"/>
              <a:t>회를 납입하는 상조계약을 체결하고 만기 후 계약해제를 요청하였는데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사업자는 </a:t>
            </a:r>
            <a:r>
              <a:rPr lang="ko-KR" altLang="en-US" b="1" dirty="0" err="1" smtClean="0"/>
              <a:t>환급금</a:t>
            </a:r>
            <a:r>
              <a:rPr lang="ko-KR" altLang="en-US" b="1" dirty="0" smtClean="0"/>
              <a:t> 지급은 최소 </a:t>
            </a:r>
            <a:r>
              <a:rPr lang="en-US" altLang="ko-KR" b="1" dirty="0" smtClean="0"/>
              <a:t>1</a:t>
            </a:r>
            <a:r>
              <a:rPr lang="ko-KR" altLang="en-US" b="1" dirty="0" smtClean="0"/>
              <a:t>개월이 지나야 한다며 명확한 환급 기일조차 제시하지 않은 채 환급을 미룸</a:t>
            </a:r>
            <a:r>
              <a:rPr lang="en-US" altLang="ko-KR" b="1" dirty="0" smtClean="0"/>
              <a:t>.</a:t>
            </a:r>
          </a:p>
        </p:txBody>
      </p:sp>
      <p:grpSp>
        <p:nvGrpSpPr>
          <p:cNvPr id="55" name="그룹 54"/>
          <p:cNvGrpSpPr/>
          <p:nvPr/>
        </p:nvGrpSpPr>
        <p:grpSpPr>
          <a:xfrm>
            <a:off x="80801" y="3308198"/>
            <a:ext cx="2870284" cy="378618"/>
            <a:chOff x="2393319" y="2095717"/>
            <a:chExt cx="7332338" cy="547255"/>
          </a:xfrm>
          <a:solidFill>
            <a:srgbClr val="05060B"/>
          </a:solidFill>
        </p:grpSpPr>
        <p:sp>
          <p:nvSpPr>
            <p:cNvPr id="56" name="직사각형 55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05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상조서비스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58" name="그룹 57"/>
          <p:cNvGrpSpPr/>
          <p:nvPr/>
        </p:nvGrpSpPr>
        <p:grpSpPr>
          <a:xfrm>
            <a:off x="72942" y="2793848"/>
            <a:ext cx="2870284" cy="378618"/>
            <a:chOff x="2393319" y="2095717"/>
            <a:chExt cx="7332338" cy="547255"/>
          </a:xfrm>
        </p:grpSpPr>
        <p:sp>
          <p:nvSpPr>
            <p:cNvPr id="59" name="직사각형 58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04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건강기능식품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41" name="텍스트 개체 틀 2"/>
          <p:cNvSpPr txBox="1">
            <a:spLocks/>
          </p:cNvSpPr>
          <p:nvPr/>
        </p:nvSpPr>
        <p:spPr>
          <a:xfrm>
            <a:off x="3600939" y="1463941"/>
            <a:ext cx="7446096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ko-KR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 Light" panose="020B0603020101020101" pitchFamily="50" charset="-127"/>
                <a:ea typeface="나눔바른고딕 Light" panose="020B0603020101020101"/>
              </a:rPr>
              <a:t>계약해지 시 납입금 환급 지연</a:t>
            </a:r>
            <a:endParaRPr lang="ko-KR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나눔바른고딕 Light" panose="020B0603020101020101" pitchFamily="50" charset="-127"/>
              <a:ea typeface="나눔바른고딕 Light" panose="020B0603020101020101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600939" y="4291090"/>
            <a:ext cx="7836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소비자는 서비스를 받기 전에는 </a:t>
            </a:r>
            <a:r>
              <a:rPr lang="ko-KR" altLang="en-US" b="1" dirty="0" smtClean="0">
                <a:solidFill>
                  <a:srgbClr val="FF0000"/>
                </a:solidFill>
              </a:rPr>
              <a:t>언제든지 계약을 해제할 수 있음</a:t>
            </a:r>
            <a:r>
              <a:rPr lang="en-US" altLang="ko-KR" b="1" dirty="0" smtClean="0"/>
              <a:t>.</a:t>
            </a:r>
            <a:endParaRPr lang="en-US" altLang="ko-KR" b="1" dirty="0"/>
          </a:p>
        </p:txBody>
      </p:sp>
    </p:spTree>
    <p:extLst>
      <p:ext uri="{BB962C8B-B14F-4D97-AF65-F5344CB8AC3E}">
        <p14:creationId xmlns:p14="http://schemas.microsoft.com/office/powerpoint/2010/main" val="405396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/>
          <p:cNvSpPr/>
          <p:nvPr/>
        </p:nvSpPr>
        <p:spPr>
          <a:xfrm>
            <a:off x="3040249" y="669558"/>
            <a:ext cx="9148762" cy="6196263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3043238" cy="6858000"/>
          </a:xfrm>
          <a:prstGeom prst="rect">
            <a:avLst/>
          </a:prstGeom>
          <a:solidFill>
            <a:srgbClr val="1B204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grpSp>
        <p:nvGrpSpPr>
          <p:cNvPr id="3" name="그룹 2"/>
          <p:cNvGrpSpPr/>
          <p:nvPr/>
        </p:nvGrpSpPr>
        <p:grpSpPr>
          <a:xfrm>
            <a:off x="72942" y="1250798"/>
            <a:ext cx="2870284" cy="378618"/>
            <a:chOff x="2393319" y="2095717"/>
            <a:chExt cx="7332338" cy="547255"/>
          </a:xfrm>
          <a:noFill/>
        </p:grpSpPr>
        <p:sp>
          <p:nvSpPr>
            <p:cNvPr id="5" name="직사각형 4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01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헌법 등이 보장하는 소비자 권리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72942" y="2279498"/>
            <a:ext cx="2870284" cy="378618"/>
            <a:chOff x="2393319" y="2095717"/>
            <a:chExt cx="7332338" cy="547255"/>
          </a:xfrm>
        </p:grpSpPr>
        <p:sp>
          <p:nvSpPr>
            <p:cNvPr id="11" name="직사각형 10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03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금융사기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72942" y="3308198"/>
            <a:ext cx="2870284" cy="378618"/>
            <a:chOff x="2393319" y="2095717"/>
            <a:chExt cx="7332338" cy="547255"/>
          </a:xfrm>
        </p:grpSpPr>
        <p:sp>
          <p:nvSpPr>
            <p:cNvPr id="17" name="직사각형 16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05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상조서비스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72942" y="3822548"/>
            <a:ext cx="2870284" cy="378618"/>
            <a:chOff x="2393319" y="2095717"/>
            <a:chExt cx="7332338" cy="547255"/>
          </a:xfrm>
        </p:grpSpPr>
        <p:sp>
          <p:nvSpPr>
            <p:cNvPr id="20" name="직사각형 19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06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가정용 의료기기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72942" y="4336898"/>
            <a:ext cx="2870284" cy="378618"/>
            <a:chOff x="2393319" y="2095717"/>
            <a:chExt cx="7332338" cy="547255"/>
          </a:xfrm>
        </p:grpSpPr>
        <p:sp>
          <p:nvSpPr>
            <p:cNvPr id="23" name="직사각형 22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07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홍보관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13903"/>
            <a:ext cx="17177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2019 </a:t>
            </a:r>
            <a:r>
              <a:rPr lang="ko-KR" altLang="en-US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취약계층 소비자교육</a:t>
            </a:r>
            <a:endParaRPr lang="ko-KR" altLang="en-US" b="1" dirty="0">
              <a:solidFill>
                <a:schemeClr val="bg2"/>
              </a:solidFill>
              <a:ea typeface="돋움" panose="020B0600000101010101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88370" y="86095"/>
            <a:ext cx="72791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00" b="1" dirty="0" smtClean="0">
                <a:solidFill>
                  <a:schemeClr val="bg1">
                    <a:lumMod val="50000"/>
                  </a:schemeClr>
                </a:solidFill>
              </a:rPr>
              <a:t>5.1. </a:t>
            </a:r>
            <a:r>
              <a:rPr lang="ko-KR" altLang="en-US" sz="2600" b="1" dirty="0" smtClean="0">
                <a:solidFill>
                  <a:schemeClr val="bg1">
                    <a:lumMod val="50000"/>
                  </a:schemeClr>
                </a:solidFill>
              </a:rPr>
              <a:t>상조서비스</a:t>
            </a:r>
            <a:endParaRPr lang="ko-KR" altLang="en-US" sz="2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2" name="그림 5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70"/>
          <a:stretch/>
        </p:blipFill>
        <p:spPr>
          <a:xfrm>
            <a:off x="9900323" y="6361622"/>
            <a:ext cx="2120506" cy="353380"/>
          </a:xfrm>
          <a:prstGeom prst="rect">
            <a:avLst/>
          </a:prstGeom>
        </p:spPr>
      </p:pic>
      <p:sp>
        <p:nvSpPr>
          <p:cNvPr id="44" name="직사각형 43"/>
          <p:cNvSpPr/>
          <p:nvPr/>
        </p:nvSpPr>
        <p:spPr>
          <a:xfrm>
            <a:off x="486" y="3308198"/>
            <a:ext cx="72942" cy="378618"/>
          </a:xfrm>
          <a:prstGeom prst="rect">
            <a:avLst/>
          </a:prstGeom>
          <a:solidFill>
            <a:srgbClr val="7DD4E5"/>
          </a:solidFill>
          <a:ln>
            <a:solidFill>
              <a:srgbClr val="7DD4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TextBox 39"/>
          <p:cNvSpPr txBox="1"/>
          <p:nvPr/>
        </p:nvSpPr>
        <p:spPr>
          <a:xfrm>
            <a:off x="142669" y="1798004"/>
            <a:ext cx="26835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02 / </a:t>
            </a:r>
            <a:r>
              <a:rPr lang="ko-KR" altLang="en-US" sz="1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개인정보 보호</a:t>
            </a:r>
            <a:endParaRPr lang="ko-KR" altLang="en-US" sz="1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48" name="그룹 47"/>
          <p:cNvGrpSpPr/>
          <p:nvPr/>
        </p:nvGrpSpPr>
        <p:grpSpPr>
          <a:xfrm>
            <a:off x="72942" y="1765148"/>
            <a:ext cx="2870284" cy="378618"/>
            <a:chOff x="2393319" y="2095717"/>
            <a:chExt cx="7332338" cy="547255"/>
          </a:xfrm>
        </p:grpSpPr>
        <p:sp>
          <p:nvSpPr>
            <p:cNvPr id="49" name="직사각형 48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02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개인정보 보호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36" name="텍스트 개체 틀 2"/>
          <p:cNvSpPr txBox="1">
            <a:spLocks/>
          </p:cNvSpPr>
          <p:nvPr/>
        </p:nvSpPr>
        <p:spPr>
          <a:xfrm>
            <a:off x="3421242" y="833864"/>
            <a:ext cx="6843220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ko-KR" altLang="en-US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주요피해사례</a:t>
            </a:r>
            <a:r>
              <a:rPr lang="en-US" altLang="ko-KR" sz="2400" b="1" dirty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6</a:t>
            </a:r>
            <a:endParaRPr lang="ko-KR" altLang="en-US" sz="2400" b="1" dirty="0">
              <a:solidFill>
                <a:srgbClr val="1B2040"/>
              </a:solidFill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</p:txBody>
      </p:sp>
      <p:grpSp>
        <p:nvGrpSpPr>
          <p:cNvPr id="37" name="그룹 36"/>
          <p:cNvGrpSpPr/>
          <p:nvPr/>
        </p:nvGrpSpPr>
        <p:grpSpPr>
          <a:xfrm>
            <a:off x="3790511" y="1896615"/>
            <a:ext cx="7520492" cy="1573095"/>
            <a:chOff x="1594222" y="2786350"/>
            <a:chExt cx="7168778" cy="1033463"/>
          </a:xfrm>
          <a:solidFill>
            <a:srgbClr val="1B2040">
              <a:alpha val="22000"/>
            </a:srgbClr>
          </a:solidFill>
        </p:grpSpPr>
        <p:sp>
          <p:nvSpPr>
            <p:cNvPr id="38" name="Rectangle 9"/>
            <p:cNvSpPr/>
            <p:nvPr/>
          </p:nvSpPr>
          <p:spPr bwMode="auto">
            <a:xfrm>
              <a:off x="1594222" y="2786350"/>
              <a:ext cx="7168778" cy="1033463"/>
            </a:xfrm>
            <a:prstGeom prst="rect">
              <a:avLst/>
            </a:prstGeom>
            <a:grpFill/>
            <a:ln w="3175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defTabSz="1128364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2000" kern="0" dirty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39" name="직사각형 38"/>
            <p:cNvSpPr/>
            <p:nvPr/>
          </p:nvSpPr>
          <p:spPr bwMode="auto">
            <a:xfrm>
              <a:off x="1872357" y="3168751"/>
              <a:ext cx="6639020" cy="276999"/>
            </a:xfrm>
            <a:prstGeom prst="rect">
              <a:avLst/>
            </a:prstGeom>
            <a:noFill/>
            <a:ln w="25400" algn="ctr">
              <a:noFill/>
              <a:round/>
              <a:headEnd/>
              <a:tailEnd/>
            </a:ln>
            <a:effectLst>
              <a:outerShdw sx="1000" sy="1000" algn="tl" rotWithShape="0">
                <a:prstClr val="black"/>
              </a:outerShdw>
            </a:effectLst>
            <a:scene3d>
              <a:camera prst="orthographicFront"/>
              <a:lightRig rig="threePt" dir="t"/>
            </a:scene3d>
          </p:spPr>
          <p:txBody>
            <a:bodyPr wrap="square" lIns="0" tIns="0" rIns="0" bIns="0" anchor="ctr">
              <a:spAutoFit/>
              <a:sp3d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4F81BD"/>
                </a:buClr>
                <a:buSzPct val="60000"/>
                <a:defRPr/>
              </a:pPr>
              <a:endParaRPr lang="ko-KR" altLang="en-US" b="1" spc="-150" dirty="0">
                <a:ea typeface="나눔스퀘어" panose="020B0600000101010101" pitchFamily="50" charset="-127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4071459" y="2094171"/>
            <a:ext cx="7096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상조서비스 계약을 맺고 </a:t>
            </a:r>
            <a:r>
              <a:rPr lang="en-US" altLang="ko-KR" b="1" dirty="0" smtClean="0"/>
              <a:t>2007</a:t>
            </a:r>
            <a:r>
              <a:rPr lang="ko-KR" altLang="en-US" b="1" dirty="0" smtClean="0"/>
              <a:t>년부터 월 </a:t>
            </a:r>
            <a:r>
              <a:rPr lang="en-US" altLang="ko-KR" b="1" dirty="0" smtClean="0"/>
              <a:t>5</a:t>
            </a:r>
            <a:r>
              <a:rPr lang="ko-KR" altLang="en-US" b="1" dirty="0" smtClean="0"/>
              <a:t>만원씩 </a:t>
            </a:r>
            <a:r>
              <a:rPr lang="en-US" altLang="ko-KR" b="1" dirty="0" smtClean="0"/>
              <a:t>5</a:t>
            </a:r>
            <a:r>
              <a:rPr lang="ko-KR" altLang="en-US" b="1" dirty="0" smtClean="0"/>
              <a:t>년간 만기 납입한 후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상품 문의 및 서비스를 받기 위해 상조회사 홈페이지에 접속하였으나 홈페이지가 사라진 것을 확인하고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상조회사에 전화 확인 결과 연락이 두절 되었음</a:t>
            </a:r>
            <a:r>
              <a:rPr lang="en-US" altLang="ko-KR" b="1" dirty="0" smtClean="0"/>
              <a:t>.</a:t>
            </a:r>
          </a:p>
        </p:txBody>
      </p:sp>
      <p:grpSp>
        <p:nvGrpSpPr>
          <p:cNvPr id="55" name="그룹 54"/>
          <p:cNvGrpSpPr/>
          <p:nvPr/>
        </p:nvGrpSpPr>
        <p:grpSpPr>
          <a:xfrm>
            <a:off x="80801" y="3308198"/>
            <a:ext cx="2870284" cy="378618"/>
            <a:chOff x="2393319" y="2095717"/>
            <a:chExt cx="7332338" cy="547255"/>
          </a:xfrm>
          <a:solidFill>
            <a:srgbClr val="05060B"/>
          </a:solidFill>
        </p:grpSpPr>
        <p:sp>
          <p:nvSpPr>
            <p:cNvPr id="56" name="직사각형 55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05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상조서비스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58" name="그룹 57"/>
          <p:cNvGrpSpPr/>
          <p:nvPr/>
        </p:nvGrpSpPr>
        <p:grpSpPr>
          <a:xfrm>
            <a:off x="72942" y="2793848"/>
            <a:ext cx="2870284" cy="378618"/>
            <a:chOff x="2393319" y="2095717"/>
            <a:chExt cx="7332338" cy="547255"/>
          </a:xfrm>
        </p:grpSpPr>
        <p:sp>
          <p:nvSpPr>
            <p:cNvPr id="59" name="직사각형 58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04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건강기능식품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41" name="텍스트 개체 틀 2"/>
          <p:cNvSpPr txBox="1">
            <a:spLocks/>
          </p:cNvSpPr>
          <p:nvPr/>
        </p:nvSpPr>
        <p:spPr>
          <a:xfrm>
            <a:off x="3600939" y="1463941"/>
            <a:ext cx="7446096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ko-KR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 Light" panose="020B0603020101020101" pitchFamily="50" charset="-127"/>
                <a:ea typeface="나눔바른고딕 Light" panose="020B0603020101020101"/>
              </a:rPr>
              <a:t>상조회사 </a:t>
            </a:r>
            <a:r>
              <a:rPr lang="ko-KR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 Light" panose="020B0603020101020101" pitchFamily="50" charset="-127"/>
                <a:ea typeface="나눔바른고딕 Light" panose="020B0603020101020101"/>
              </a:rPr>
              <a:t>폐</a:t>
            </a:r>
            <a:r>
              <a:rPr lang="ko-KR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 Light" panose="020B0603020101020101" pitchFamily="50" charset="-127"/>
                <a:ea typeface="나눔바른고딕 Light" panose="020B0603020101020101"/>
              </a:rPr>
              <a:t>업으로 인한 피해</a:t>
            </a:r>
            <a:endParaRPr lang="ko-KR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나눔바른고딕 Light" panose="020B0603020101020101" pitchFamily="50" charset="-127"/>
              <a:ea typeface="나눔바른고딕 Light" panose="020B0603020101020101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600939" y="3908089"/>
            <a:ext cx="78360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상조회사가 폐업된 경우 </a:t>
            </a:r>
            <a:r>
              <a:rPr lang="en-US" altLang="ko-KR" b="1" dirty="0" smtClean="0"/>
              <a:t>2010</a:t>
            </a:r>
            <a:r>
              <a:rPr lang="ko-KR" altLang="en-US" b="1" dirty="0" smtClean="0"/>
              <a:t>년 </a:t>
            </a:r>
            <a:r>
              <a:rPr lang="en-US" altLang="ko-KR" b="1" dirty="0" smtClean="0"/>
              <a:t>9</a:t>
            </a:r>
            <a:r>
              <a:rPr lang="ko-KR" altLang="en-US" b="1" dirty="0" smtClean="0"/>
              <a:t>월 </a:t>
            </a:r>
            <a:r>
              <a:rPr lang="en-US" altLang="ko-KR" b="1" dirty="0" smtClean="0"/>
              <a:t>17</a:t>
            </a:r>
            <a:r>
              <a:rPr lang="ko-KR" altLang="en-US" b="1" dirty="0" smtClean="0"/>
              <a:t>일 이후 계약은 납입금액의 일부</a:t>
            </a:r>
            <a:r>
              <a:rPr lang="en-US" altLang="ko-KR" b="1" dirty="0"/>
              <a:t>(</a:t>
            </a:r>
            <a:r>
              <a:rPr lang="ko-KR" altLang="en-US" b="1" dirty="0"/>
              <a:t>사업자가 납부한 선수금액 한도</a:t>
            </a:r>
            <a:r>
              <a:rPr lang="en-US" altLang="ko-KR" b="1" dirty="0" smtClean="0"/>
              <a:t>)</a:t>
            </a:r>
            <a:r>
              <a:rPr lang="ko-KR" altLang="en-US" b="1" dirty="0" smtClean="0"/>
              <a:t>를 돌려받을 수 있음</a:t>
            </a:r>
            <a:r>
              <a:rPr lang="en-US" altLang="ko-KR" b="1" dirty="0" smtClean="0"/>
              <a:t>. (</a:t>
            </a:r>
            <a:r>
              <a:rPr lang="ko-KR" altLang="en-US" b="1" dirty="0" smtClean="0"/>
              <a:t>상조회사가 가입한 공제 조합 또는 선수금 예치은행에서 받을 수 있음</a:t>
            </a:r>
            <a:r>
              <a:rPr lang="en-US" altLang="ko-KR" b="1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4423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/>
          <p:cNvSpPr/>
          <p:nvPr/>
        </p:nvSpPr>
        <p:spPr>
          <a:xfrm>
            <a:off x="3040249" y="669558"/>
            <a:ext cx="9148762" cy="6196263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3043238" cy="6858000"/>
          </a:xfrm>
          <a:prstGeom prst="rect">
            <a:avLst/>
          </a:prstGeom>
          <a:solidFill>
            <a:srgbClr val="1B204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grpSp>
        <p:nvGrpSpPr>
          <p:cNvPr id="3" name="그룹 2"/>
          <p:cNvGrpSpPr/>
          <p:nvPr/>
        </p:nvGrpSpPr>
        <p:grpSpPr>
          <a:xfrm>
            <a:off x="72942" y="1250798"/>
            <a:ext cx="2870284" cy="378618"/>
            <a:chOff x="2393319" y="2095717"/>
            <a:chExt cx="7332338" cy="547255"/>
          </a:xfrm>
          <a:noFill/>
        </p:grpSpPr>
        <p:sp>
          <p:nvSpPr>
            <p:cNvPr id="5" name="직사각형 4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01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헌법 등이 보장하는 소비자 권리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72942" y="2279498"/>
            <a:ext cx="2870284" cy="378618"/>
            <a:chOff x="2393319" y="2095717"/>
            <a:chExt cx="7332338" cy="547255"/>
          </a:xfrm>
        </p:grpSpPr>
        <p:sp>
          <p:nvSpPr>
            <p:cNvPr id="11" name="직사각형 10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03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금융사기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72942" y="3308198"/>
            <a:ext cx="2870284" cy="378618"/>
            <a:chOff x="2393319" y="2095717"/>
            <a:chExt cx="7332338" cy="547255"/>
          </a:xfrm>
        </p:grpSpPr>
        <p:sp>
          <p:nvSpPr>
            <p:cNvPr id="17" name="직사각형 16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05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상조서비스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72942" y="3822548"/>
            <a:ext cx="2870284" cy="378618"/>
            <a:chOff x="2393319" y="2095717"/>
            <a:chExt cx="7332338" cy="547255"/>
          </a:xfrm>
        </p:grpSpPr>
        <p:sp>
          <p:nvSpPr>
            <p:cNvPr id="20" name="직사각형 19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06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가정용 의료기기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72942" y="4336898"/>
            <a:ext cx="2870284" cy="378618"/>
            <a:chOff x="2393319" y="2095717"/>
            <a:chExt cx="7332338" cy="547255"/>
          </a:xfrm>
        </p:grpSpPr>
        <p:sp>
          <p:nvSpPr>
            <p:cNvPr id="23" name="직사각형 22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07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홍보관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13903"/>
            <a:ext cx="17177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2019 </a:t>
            </a:r>
            <a:r>
              <a:rPr lang="ko-KR" altLang="en-US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취약계층 소비자교육</a:t>
            </a:r>
            <a:endParaRPr lang="ko-KR" altLang="en-US" b="1" dirty="0">
              <a:solidFill>
                <a:schemeClr val="bg2"/>
              </a:solidFill>
              <a:ea typeface="돋움" panose="020B0600000101010101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88370" y="86095"/>
            <a:ext cx="72791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00" b="1" dirty="0" smtClean="0">
                <a:solidFill>
                  <a:schemeClr val="bg1">
                    <a:lumMod val="50000"/>
                  </a:schemeClr>
                </a:solidFill>
              </a:rPr>
              <a:t>5.1. </a:t>
            </a:r>
            <a:r>
              <a:rPr lang="ko-KR" altLang="en-US" sz="2600" b="1" dirty="0" smtClean="0">
                <a:solidFill>
                  <a:schemeClr val="bg1">
                    <a:lumMod val="50000"/>
                  </a:schemeClr>
                </a:solidFill>
              </a:rPr>
              <a:t>상조서비스</a:t>
            </a:r>
            <a:endParaRPr lang="ko-KR" altLang="en-US" sz="2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2" name="그림 5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70"/>
          <a:stretch/>
        </p:blipFill>
        <p:spPr>
          <a:xfrm>
            <a:off x="9900323" y="6361622"/>
            <a:ext cx="2120506" cy="353380"/>
          </a:xfrm>
          <a:prstGeom prst="rect">
            <a:avLst/>
          </a:prstGeom>
        </p:spPr>
      </p:pic>
      <p:sp>
        <p:nvSpPr>
          <p:cNvPr id="44" name="직사각형 43"/>
          <p:cNvSpPr/>
          <p:nvPr/>
        </p:nvSpPr>
        <p:spPr>
          <a:xfrm>
            <a:off x="486" y="3308198"/>
            <a:ext cx="72942" cy="378618"/>
          </a:xfrm>
          <a:prstGeom prst="rect">
            <a:avLst/>
          </a:prstGeom>
          <a:solidFill>
            <a:srgbClr val="7DD4E5"/>
          </a:solidFill>
          <a:ln>
            <a:solidFill>
              <a:srgbClr val="7DD4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TextBox 39"/>
          <p:cNvSpPr txBox="1"/>
          <p:nvPr/>
        </p:nvSpPr>
        <p:spPr>
          <a:xfrm>
            <a:off x="142669" y="1798004"/>
            <a:ext cx="26835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02 / </a:t>
            </a:r>
            <a:r>
              <a:rPr lang="ko-KR" altLang="en-US" sz="1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개인정보 보호</a:t>
            </a:r>
            <a:endParaRPr lang="ko-KR" altLang="en-US" sz="1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48" name="그룹 47"/>
          <p:cNvGrpSpPr/>
          <p:nvPr/>
        </p:nvGrpSpPr>
        <p:grpSpPr>
          <a:xfrm>
            <a:off x="72942" y="1765148"/>
            <a:ext cx="2870284" cy="378618"/>
            <a:chOff x="2393319" y="2095717"/>
            <a:chExt cx="7332338" cy="547255"/>
          </a:xfrm>
        </p:grpSpPr>
        <p:sp>
          <p:nvSpPr>
            <p:cNvPr id="49" name="직사각형 48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02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개인정보 보호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36" name="텍스트 개체 틀 2"/>
          <p:cNvSpPr txBox="1">
            <a:spLocks/>
          </p:cNvSpPr>
          <p:nvPr/>
        </p:nvSpPr>
        <p:spPr>
          <a:xfrm>
            <a:off x="3421242" y="833864"/>
            <a:ext cx="6843220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ko-KR" altLang="en-US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주요피해사례</a:t>
            </a:r>
            <a:r>
              <a:rPr lang="en-US" altLang="ko-KR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7</a:t>
            </a:r>
            <a:endParaRPr lang="ko-KR" altLang="en-US" sz="2400" b="1" dirty="0">
              <a:solidFill>
                <a:srgbClr val="1B2040"/>
              </a:solidFill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</p:txBody>
      </p:sp>
      <p:grpSp>
        <p:nvGrpSpPr>
          <p:cNvPr id="37" name="그룹 36"/>
          <p:cNvGrpSpPr/>
          <p:nvPr/>
        </p:nvGrpSpPr>
        <p:grpSpPr>
          <a:xfrm>
            <a:off x="3790511" y="1896615"/>
            <a:ext cx="7520492" cy="1573095"/>
            <a:chOff x="1594222" y="2786350"/>
            <a:chExt cx="7168778" cy="1033463"/>
          </a:xfrm>
          <a:solidFill>
            <a:srgbClr val="1B2040">
              <a:alpha val="22000"/>
            </a:srgbClr>
          </a:solidFill>
        </p:grpSpPr>
        <p:sp>
          <p:nvSpPr>
            <p:cNvPr id="38" name="Rectangle 9"/>
            <p:cNvSpPr/>
            <p:nvPr/>
          </p:nvSpPr>
          <p:spPr bwMode="auto">
            <a:xfrm>
              <a:off x="1594222" y="2786350"/>
              <a:ext cx="7168778" cy="1033463"/>
            </a:xfrm>
            <a:prstGeom prst="rect">
              <a:avLst/>
            </a:prstGeom>
            <a:grpFill/>
            <a:ln w="3175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defTabSz="1128364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2000" kern="0" dirty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39" name="직사각형 38"/>
            <p:cNvSpPr/>
            <p:nvPr/>
          </p:nvSpPr>
          <p:spPr bwMode="auto">
            <a:xfrm>
              <a:off x="1872357" y="3168751"/>
              <a:ext cx="6639020" cy="276999"/>
            </a:xfrm>
            <a:prstGeom prst="rect">
              <a:avLst/>
            </a:prstGeom>
            <a:noFill/>
            <a:ln w="25400" algn="ctr">
              <a:noFill/>
              <a:round/>
              <a:headEnd/>
              <a:tailEnd/>
            </a:ln>
            <a:effectLst>
              <a:outerShdw sx="1000" sy="1000" algn="tl" rotWithShape="0">
                <a:prstClr val="black"/>
              </a:outerShdw>
            </a:effectLst>
            <a:scene3d>
              <a:camera prst="orthographicFront"/>
              <a:lightRig rig="threePt" dir="t"/>
            </a:scene3d>
          </p:spPr>
          <p:txBody>
            <a:bodyPr wrap="square" lIns="0" tIns="0" rIns="0" bIns="0" anchor="ctr">
              <a:spAutoFit/>
              <a:sp3d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4F81BD"/>
                </a:buClr>
                <a:buSzPct val="60000"/>
                <a:defRPr/>
              </a:pPr>
              <a:endParaRPr lang="ko-KR" altLang="en-US" b="1" spc="-150" dirty="0">
                <a:ea typeface="나눔스퀘어" panose="020B0600000101010101" pitchFamily="50" charset="-127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4071459" y="2094171"/>
            <a:ext cx="7096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계약해제 시 해제신청서와 함께 본인 확인을 위한 주민등록증 사본을 발송하였으나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사업자는 해제를 위해 반드시 필요하다며 인감증명 등 계약해제에 필요한 범위를 넘어서는 과다한 개인정보를 요구함</a:t>
            </a:r>
            <a:r>
              <a:rPr lang="en-US" altLang="ko-KR" b="1" dirty="0" smtClean="0"/>
              <a:t>.</a:t>
            </a:r>
          </a:p>
        </p:txBody>
      </p:sp>
      <p:grpSp>
        <p:nvGrpSpPr>
          <p:cNvPr id="55" name="그룹 54"/>
          <p:cNvGrpSpPr/>
          <p:nvPr/>
        </p:nvGrpSpPr>
        <p:grpSpPr>
          <a:xfrm>
            <a:off x="80801" y="3308198"/>
            <a:ext cx="2870284" cy="378618"/>
            <a:chOff x="2393319" y="2095717"/>
            <a:chExt cx="7332338" cy="547255"/>
          </a:xfrm>
          <a:solidFill>
            <a:srgbClr val="05060B"/>
          </a:solidFill>
        </p:grpSpPr>
        <p:sp>
          <p:nvSpPr>
            <p:cNvPr id="56" name="직사각형 55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05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상조서비스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58" name="그룹 57"/>
          <p:cNvGrpSpPr/>
          <p:nvPr/>
        </p:nvGrpSpPr>
        <p:grpSpPr>
          <a:xfrm>
            <a:off x="72942" y="2793848"/>
            <a:ext cx="2870284" cy="378618"/>
            <a:chOff x="2393319" y="2095717"/>
            <a:chExt cx="7332338" cy="547255"/>
          </a:xfrm>
        </p:grpSpPr>
        <p:sp>
          <p:nvSpPr>
            <p:cNvPr id="59" name="직사각형 58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04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건강기능식품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41" name="텍스트 개체 틀 2"/>
          <p:cNvSpPr txBox="1">
            <a:spLocks/>
          </p:cNvSpPr>
          <p:nvPr/>
        </p:nvSpPr>
        <p:spPr>
          <a:xfrm>
            <a:off x="3600939" y="1463941"/>
            <a:ext cx="7446096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ko-KR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 Light" panose="020B0603020101020101" pitchFamily="50" charset="-127"/>
                <a:ea typeface="나눔바른고딕 Light" panose="020B0603020101020101"/>
              </a:rPr>
              <a:t>계약해제 시 과다한 개인정보 관련 서류 요구</a:t>
            </a:r>
            <a:endParaRPr lang="ko-KR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나눔바른고딕 Light" panose="020B0603020101020101" pitchFamily="50" charset="-127"/>
              <a:ea typeface="나눔바른고딕 Light" panose="020B0603020101020101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600939" y="3908089"/>
            <a:ext cx="7836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인감증명은 개인정보유출의 위험도가 높으므로 </a:t>
            </a:r>
            <a:r>
              <a:rPr lang="ko-KR" altLang="en-US" b="1" dirty="0" err="1" smtClean="0"/>
              <a:t>업체측에</a:t>
            </a:r>
            <a:r>
              <a:rPr lang="ko-KR" altLang="en-US" b="1" dirty="0" smtClean="0"/>
              <a:t> 거부의사를 분명히 </a:t>
            </a:r>
            <a:r>
              <a:rPr lang="ko-KR" altLang="en-US" b="1" dirty="0" err="1" smtClean="0"/>
              <a:t>해야함</a:t>
            </a:r>
            <a:r>
              <a:rPr lang="en-US" altLang="ko-KR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359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/>
          <p:cNvSpPr/>
          <p:nvPr/>
        </p:nvSpPr>
        <p:spPr>
          <a:xfrm>
            <a:off x="3040249" y="669558"/>
            <a:ext cx="9148762" cy="6196263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3043238" cy="6858000"/>
          </a:xfrm>
          <a:prstGeom prst="rect">
            <a:avLst/>
          </a:prstGeom>
          <a:solidFill>
            <a:srgbClr val="1B204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grpSp>
        <p:nvGrpSpPr>
          <p:cNvPr id="3" name="그룹 2"/>
          <p:cNvGrpSpPr/>
          <p:nvPr/>
        </p:nvGrpSpPr>
        <p:grpSpPr>
          <a:xfrm>
            <a:off x="72942" y="1250798"/>
            <a:ext cx="2870284" cy="378618"/>
            <a:chOff x="2393319" y="2095717"/>
            <a:chExt cx="7332338" cy="547255"/>
          </a:xfrm>
          <a:noFill/>
        </p:grpSpPr>
        <p:sp>
          <p:nvSpPr>
            <p:cNvPr id="5" name="직사각형 4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01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헌법 등이 보장하는 소비자 권리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72942" y="2279498"/>
            <a:ext cx="2870284" cy="378618"/>
            <a:chOff x="2393319" y="2095717"/>
            <a:chExt cx="7332338" cy="547255"/>
          </a:xfrm>
        </p:grpSpPr>
        <p:sp>
          <p:nvSpPr>
            <p:cNvPr id="11" name="직사각형 10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03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금융사기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72942" y="3308198"/>
            <a:ext cx="2870284" cy="378618"/>
            <a:chOff x="2393319" y="2095717"/>
            <a:chExt cx="7332338" cy="547255"/>
          </a:xfrm>
        </p:grpSpPr>
        <p:sp>
          <p:nvSpPr>
            <p:cNvPr id="17" name="직사각형 16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05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상조서비스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72942" y="3822548"/>
            <a:ext cx="2870284" cy="378618"/>
            <a:chOff x="2393319" y="2095717"/>
            <a:chExt cx="7332338" cy="547255"/>
          </a:xfrm>
        </p:grpSpPr>
        <p:sp>
          <p:nvSpPr>
            <p:cNvPr id="20" name="직사각형 19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06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가정용 의료기기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72942" y="4336898"/>
            <a:ext cx="2870284" cy="378618"/>
            <a:chOff x="2393319" y="2095717"/>
            <a:chExt cx="7332338" cy="547255"/>
          </a:xfrm>
        </p:grpSpPr>
        <p:sp>
          <p:nvSpPr>
            <p:cNvPr id="23" name="직사각형 22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07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홍보관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13903"/>
            <a:ext cx="17177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2019 </a:t>
            </a:r>
            <a:r>
              <a:rPr lang="ko-KR" altLang="en-US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취약계층 소비자교육</a:t>
            </a:r>
            <a:endParaRPr lang="ko-KR" altLang="en-US" b="1" dirty="0">
              <a:solidFill>
                <a:schemeClr val="bg2"/>
              </a:solidFill>
              <a:ea typeface="돋움" panose="020B0600000101010101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88370" y="86095"/>
            <a:ext cx="72791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00" b="1" dirty="0" smtClean="0">
                <a:solidFill>
                  <a:schemeClr val="bg1">
                    <a:lumMod val="50000"/>
                  </a:schemeClr>
                </a:solidFill>
              </a:rPr>
              <a:t>5.1. </a:t>
            </a:r>
            <a:r>
              <a:rPr lang="ko-KR" altLang="en-US" sz="2600" b="1" dirty="0" smtClean="0">
                <a:solidFill>
                  <a:schemeClr val="bg1">
                    <a:lumMod val="50000"/>
                  </a:schemeClr>
                </a:solidFill>
              </a:rPr>
              <a:t>상조서비스</a:t>
            </a:r>
            <a:endParaRPr lang="ko-KR" altLang="en-US" sz="2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2" name="그림 5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70"/>
          <a:stretch/>
        </p:blipFill>
        <p:spPr>
          <a:xfrm>
            <a:off x="9900323" y="6361622"/>
            <a:ext cx="2120506" cy="353380"/>
          </a:xfrm>
          <a:prstGeom prst="rect">
            <a:avLst/>
          </a:prstGeom>
        </p:spPr>
      </p:pic>
      <p:sp>
        <p:nvSpPr>
          <p:cNvPr id="44" name="직사각형 43"/>
          <p:cNvSpPr/>
          <p:nvPr/>
        </p:nvSpPr>
        <p:spPr>
          <a:xfrm>
            <a:off x="486" y="3308198"/>
            <a:ext cx="72942" cy="378618"/>
          </a:xfrm>
          <a:prstGeom prst="rect">
            <a:avLst/>
          </a:prstGeom>
          <a:solidFill>
            <a:srgbClr val="7DD4E5"/>
          </a:solidFill>
          <a:ln>
            <a:solidFill>
              <a:srgbClr val="7DD4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TextBox 39"/>
          <p:cNvSpPr txBox="1"/>
          <p:nvPr/>
        </p:nvSpPr>
        <p:spPr>
          <a:xfrm>
            <a:off x="142669" y="1798004"/>
            <a:ext cx="26835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02 / </a:t>
            </a:r>
            <a:r>
              <a:rPr lang="ko-KR" altLang="en-US" sz="1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개인정보 보호</a:t>
            </a:r>
            <a:endParaRPr lang="ko-KR" altLang="en-US" sz="1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48" name="그룹 47"/>
          <p:cNvGrpSpPr/>
          <p:nvPr/>
        </p:nvGrpSpPr>
        <p:grpSpPr>
          <a:xfrm>
            <a:off x="72942" y="1765148"/>
            <a:ext cx="2870284" cy="378618"/>
            <a:chOff x="2393319" y="2095717"/>
            <a:chExt cx="7332338" cy="547255"/>
          </a:xfrm>
        </p:grpSpPr>
        <p:sp>
          <p:nvSpPr>
            <p:cNvPr id="49" name="직사각형 48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02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개인정보 보호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36" name="텍스트 개체 틀 2"/>
          <p:cNvSpPr txBox="1">
            <a:spLocks/>
          </p:cNvSpPr>
          <p:nvPr/>
        </p:nvSpPr>
        <p:spPr>
          <a:xfrm>
            <a:off x="3421242" y="833864"/>
            <a:ext cx="6843220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ko-KR" altLang="en-US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상조서비스 이것만은 꼭 알아두세요</a:t>
            </a:r>
            <a:r>
              <a:rPr lang="en-US" altLang="ko-KR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!</a:t>
            </a:r>
            <a:endParaRPr lang="ko-KR" altLang="en-US" sz="2400" b="1" dirty="0">
              <a:solidFill>
                <a:srgbClr val="1B2040"/>
              </a:solidFill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</p:txBody>
      </p:sp>
      <p:grpSp>
        <p:nvGrpSpPr>
          <p:cNvPr id="37" name="그룹 36"/>
          <p:cNvGrpSpPr/>
          <p:nvPr/>
        </p:nvGrpSpPr>
        <p:grpSpPr>
          <a:xfrm>
            <a:off x="3790511" y="1896613"/>
            <a:ext cx="7520492" cy="4314189"/>
            <a:chOff x="1594222" y="2786350"/>
            <a:chExt cx="7168778" cy="1033463"/>
          </a:xfrm>
          <a:solidFill>
            <a:srgbClr val="1B2040">
              <a:alpha val="22000"/>
            </a:srgbClr>
          </a:solidFill>
        </p:grpSpPr>
        <p:sp>
          <p:nvSpPr>
            <p:cNvPr id="38" name="Rectangle 9"/>
            <p:cNvSpPr/>
            <p:nvPr/>
          </p:nvSpPr>
          <p:spPr bwMode="auto">
            <a:xfrm>
              <a:off x="1594222" y="2786350"/>
              <a:ext cx="7168778" cy="1033463"/>
            </a:xfrm>
            <a:prstGeom prst="rect">
              <a:avLst/>
            </a:prstGeom>
            <a:grpFill/>
            <a:ln w="3175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defTabSz="1128364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2000" kern="0" dirty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39" name="직사각형 38"/>
            <p:cNvSpPr/>
            <p:nvPr/>
          </p:nvSpPr>
          <p:spPr bwMode="auto">
            <a:xfrm>
              <a:off x="1872357" y="3168751"/>
              <a:ext cx="6639020" cy="276999"/>
            </a:xfrm>
            <a:prstGeom prst="rect">
              <a:avLst/>
            </a:prstGeom>
            <a:noFill/>
            <a:ln w="25400" algn="ctr">
              <a:noFill/>
              <a:round/>
              <a:headEnd/>
              <a:tailEnd/>
            </a:ln>
            <a:effectLst>
              <a:outerShdw sx="1000" sy="1000" algn="tl" rotWithShape="0">
                <a:prstClr val="black"/>
              </a:outerShdw>
            </a:effectLst>
            <a:scene3d>
              <a:camera prst="orthographicFront"/>
              <a:lightRig rig="threePt" dir="t"/>
            </a:scene3d>
          </p:spPr>
          <p:txBody>
            <a:bodyPr wrap="square" lIns="0" tIns="0" rIns="0" bIns="0" anchor="ctr">
              <a:spAutoFit/>
              <a:sp3d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4F81BD"/>
                </a:buClr>
                <a:buSzPct val="60000"/>
                <a:defRPr/>
              </a:pPr>
              <a:endParaRPr lang="ko-KR" altLang="en-US" b="1" spc="-150" dirty="0">
                <a:ea typeface="나눔스퀘어" panose="020B0600000101010101" pitchFamily="50" charset="-127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4071459" y="2094171"/>
            <a:ext cx="70964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가입 전 소비자피해보상보험계약을 체결하고 등록된 상조회사인지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법정비율에 따른 예치금을 예치하고 있는지</a:t>
            </a:r>
            <a:r>
              <a:rPr lang="en-US" altLang="ko-KR" b="1" dirty="0" smtClean="0"/>
              <a:t>, </a:t>
            </a:r>
            <a:r>
              <a:rPr lang="ko-KR" altLang="en-US" b="1" dirty="0" err="1" smtClean="0"/>
              <a:t>상조업</a:t>
            </a:r>
            <a:r>
              <a:rPr lang="ko-KR" altLang="en-US" b="1" dirty="0" smtClean="0"/>
              <a:t> 재무현황 등 주요정보를 꼭 확인합니다</a:t>
            </a:r>
            <a:r>
              <a:rPr lang="en-US" altLang="ko-KR" b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 dirty="0" smtClean="0"/>
          </a:p>
          <a:p>
            <a:r>
              <a:rPr lang="ko-KR" altLang="en-US" b="1" dirty="0" smtClean="0"/>
              <a:t>    → 공정거래위원회</a:t>
            </a:r>
            <a:r>
              <a:rPr lang="en-US" altLang="ko-KR" b="1" dirty="0" smtClean="0"/>
              <a:t>(</a:t>
            </a:r>
            <a:r>
              <a:rPr lang="en-US" altLang="ko-KR" b="1" dirty="0" smtClean="0">
                <a:hlinkClick r:id="rId4"/>
              </a:rPr>
              <a:t>www.ftc.go.kr</a:t>
            </a:r>
            <a:r>
              <a:rPr lang="en-US" altLang="ko-KR" b="1" dirty="0" smtClean="0"/>
              <a:t>)</a:t>
            </a:r>
            <a:r>
              <a:rPr lang="ko-KR" altLang="en-US" b="1" dirty="0" smtClean="0"/>
              <a:t>홈페이지 </a:t>
            </a:r>
            <a:r>
              <a:rPr lang="en-US" altLang="ko-KR" b="1" dirty="0" smtClean="0"/>
              <a:t>‘</a:t>
            </a:r>
            <a:r>
              <a:rPr lang="ko-KR" altLang="en-US" b="1" dirty="0" smtClean="0"/>
              <a:t>정보공개</a:t>
            </a:r>
            <a:r>
              <a:rPr lang="en-US" altLang="ko-KR" b="1" dirty="0" smtClean="0"/>
              <a:t>’</a:t>
            </a:r>
            <a:r>
              <a:rPr lang="ko-KR" altLang="en-US" b="1" dirty="0" smtClean="0"/>
              <a:t>에서 </a:t>
            </a:r>
            <a:endParaRPr lang="en-US" altLang="ko-KR" b="1" dirty="0" smtClean="0"/>
          </a:p>
          <a:p>
            <a:r>
              <a:rPr lang="en-US" altLang="ko-KR" b="1" dirty="0"/>
              <a:t> </a:t>
            </a:r>
            <a:r>
              <a:rPr lang="en-US" altLang="ko-KR" b="1" dirty="0" smtClean="0"/>
              <a:t>       </a:t>
            </a:r>
            <a:r>
              <a:rPr lang="ko-KR" altLang="en-US" b="1" dirty="0" smtClean="0"/>
              <a:t>사업자정보 확인 가능</a:t>
            </a:r>
            <a:r>
              <a:rPr lang="en-US" altLang="ko-KR" b="1" dirty="0" smtClean="0"/>
              <a:t>(2019.3 </a:t>
            </a:r>
            <a:r>
              <a:rPr lang="ko-KR" altLang="en-US" b="1" dirty="0" smtClean="0"/>
              <a:t>기준</a:t>
            </a:r>
            <a:r>
              <a:rPr lang="en-US" altLang="ko-KR" b="1" dirty="0" smtClean="0"/>
              <a:t>: 346</a:t>
            </a:r>
            <a:r>
              <a:rPr lang="ko-KR" altLang="en-US" b="1" dirty="0" smtClean="0"/>
              <a:t>개 업체 등록</a:t>
            </a:r>
            <a:r>
              <a:rPr lang="en-US" altLang="ko-KR" b="1" dirty="0" smtClean="0"/>
              <a:t>)</a:t>
            </a:r>
            <a:endParaRPr lang="en-US" altLang="ko-KR" b="1" dirty="0"/>
          </a:p>
          <a:p>
            <a:endParaRPr lang="en-US" altLang="ko-KR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계약 전에 중요내용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납입기간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해지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환급기준 등</a:t>
            </a:r>
            <a:r>
              <a:rPr lang="en-US" altLang="ko-KR" b="1" dirty="0" smtClean="0"/>
              <a:t>) </a:t>
            </a:r>
            <a:r>
              <a:rPr lang="ko-KR" altLang="en-US" b="1" dirty="0" smtClean="0"/>
              <a:t>서비스 내용이 구체적으로 무엇인지 꼼꼼히 확인합니다</a:t>
            </a:r>
            <a:r>
              <a:rPr lang="en-US" altLang="ko-KR" b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계약일로부터 </a:t>
            </a:r>
            <a:r>
              <a:rPr lang="en-US" altLang="ko-KR" b="1" dirty="0" smtClean="0"/>
              <a:t>14</a:t>
            </a:r>
            <a:r>
              <a:rPr lang="ko-KR" altLang="en-US" b="1" dirty="0" smtClean="0"/>
              <a:t>일 이내 철회 시 위약금 없이 청약철회가 가능합니다</a:t>
            </a:r>
            <a:r>
              <a:rPr lang="en-US" altLang="ko-KR" b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/>
              <a:t>중도 해약 시에는 손실이 많다는 사실을 알고 가입합니다</a:t>
            </a:r>
            <a:r>
              <a:rPr lang="en-US" altLang="ko-KR" b="1" dirty="0" smtClean="0"/>
              <a:t>.</a:t>
            </a:r>
          </a:p>
        </p:txBody>
      </p:sp>
      <p:grpSp>
        <p:nvGrpSpPr>
          <p:cNvPr id="55" name="그룹 54"/>
          <p:cNvGrpSpPr/>
          <p:nvPr/>
        </p:nvGrpSpPr>
        <p:grpSpPr>
          <a:xfrm>
            <a:off x="80801" y="3308198"/>
            <a:ext cx="2870284" cy="378618"/>
            <a:chOff x="2393319" y="2095717"/>
            <a:chExt cx="7332338" cy="547255"/>
          </a:xfrm>
          <a:solidFill>
            <a:srgbClr val="05060B"/>
          </a:solidFill>
        </p:grpSpPr>
        <p:sp>
          <p:nvSpPr>
            <p:cNvPr id="56" name="직사각형 55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05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상조서비스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58" name="그룹 57"/>
          <p:cNvGrpSpPr/>
          <p:nvPr/>
        </p:nvGrpSpPr>
        <p:grpSpPr>
          <a:xfrm>
            <a:off x="72942" y="2793848"/>
            <a:ext cx="2870284" cy="378618"/>
            <a:chOff x="2393319" y="2095717"/>
            <a:chExt cx="7332338" cy="547255"/>
          </a:xfrm>
        </p:grpSpPr>
        <p:sp>
          <p:nvSpPr>
            <p:cNvPr id="59" name="직사각형 58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04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건강기능식품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41" name="텍스트 개체 틀 2"/>
          <p:cNvSpPr txBox="1">
            <a:spLocks/>
          </p:cNvSpPr>
          <p:nvPr/>
        </p:nvSpPr>
        <p:spPr>
          <a:xfrm>
            <a:off x="3600939" y="1463941"/>
            <a:ext cx="7446096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ko-KR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나눔바른고딕 Light" panose="020B0603020101020101" pitchFamily="50" charset="-127"/>
              <a:ea typeface="나눔바른고딕 Light" panose="020B0603020101020101"/>
            </a:endParaRPr>
          </a:p>
        </p:txBody>
      </p:sp>
    </p:spTree>
    <p:extLst>
      <p:ext uri="{BB962C8B-B14F-4D97-AF65-F5344CB8AC3E}">
        <p14:creationId xmlns:p14="http://schemas.microsoft.com/office/powerpoint/2010/main" val="99144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/>
          <p:cNvSpPr/>
          <p:nvPr/>
        </p:nvSpPr>
        <p:spPr>
          <a:xfrm>
            <a:off x="3040249" y="669558"/>
            <a:ext cx="9148762" cy="6196263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3043238" cy="6858000"/>
          </a:xfrm>
          <a:prstGeom prst="rect">
            <a:avLst/>
          </a:prstGeom>
          <a:solidFill>
            <a:srgbClr val="1B204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grpSp>
        <p:nvGrpSpPr>
          <p:cNvPr id="3" name="그룹 2"/>
          <p:cNvGrpSpPr/>
          <p:nvPr/>
        </p:nvGrpSpPr>
        <p:grpSpPr>
          <a:xfrm>
            <a:off x="72942" y="1250798"/>
            <a:ext cx="2870284" cy="378618"/>
            <a:chOff x="2393319" y="2095717"/>
            <a:chExt cx="7332338" cy="547255"/>
          </a:xfrm>
          <a:noFill/>
        </p:grpSpPr>
        <p:sp>
          <p:nvSpPr>
            <p:cNvPr id="5" name="직사각형 4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01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헌법 등이 보장하는 소비자 권리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72942" y="2279498"/>
            <a:ext cx="2870284" cy="378618"/>
            <a:chOff x="2393319" y="2095717"/>
            <a:chExt cx="7332338" cy="547255"/>
          </a:xfrm>
        </p:grpSpPr>
        <p:sp>
          <p:nvSpPr>
            <p:cNvPr id="11" name="직사각형 10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03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금융사기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72942" y="3308198"/>
            <a:ext cx="2870284" cy="378618"/>
            <a:chOff x="2393319" y="2095717"/>
            <a:chExt cx="7332338" cy="547255"/>
          </a:xfrm>
        </p:grpSpPr>
        <p:sp>
          <p:nvSpPr>
            <p:cNvPr id="17" name="직사각형 16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05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상조서비스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72942" y="3822548"/>
            <a:ext cx="2870284" cy="378618"/>
            <a:chOff x="2393319" y="2095717"/>
            <a:chExt cx="7332338" cy="547255"/>
          </a:xfrm>
        </p:grpSpPr>
        <p:sp>
          <p:nvSpPr>
            <p:cNvPr id="20" name="직사각형 19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06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가정용 의료기기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72942" y="4336898"/>
            <a:ext cx="2870284" cy="378618"/>
            <a:chOff x="2393319" y="2095717"/>
            <a:chExt cx="7332338" cy="547255"/>
          </a:xfrm>
        </p:grpSpPr>
        <p:sp>
          <p:nvSpPr>
            <p:cNvPr id="23" name="직사각형 22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07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홍보관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13903"/>
            <a:ext cx="17177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2019 </a:t>
            </a:r>
            <a:r>
              <a:rPr lang="ko-KR" altLang="en-US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취약계층 소비자교육</a:t>
            </a:r>
            <a:endParaRPr lang="ko-KR" altLang="en-US" b="1" dirty="0">
              <a:solidFill>
                <a:schemeClr val="bg2"/>
              </a:solidFill>
              <a:ea typeface="돋움" panose="020B0600000101010101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88370" y="86095"/>
            <a:ext cx="72791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00" b="1" dirty="0">
                <a:solidFill>
                  <a:schemeClr val="bg1">
                    <a:lumMod val="50000"/>
                  </a:schemeClr>
                </a:solidFill>
              </a:rPr>
              <a:t>6</a:t>
            </a:r>
            <a:r>
              <a:rPr lang="en-US" altLang="ko-KR" sz="2600" b="1" dirty="0" smtClean="0">
                <a:solidFill>
                  <a:schemeClr val="bg1">
                    <a:lumMod val="50000"/>
                  </a:schemeClr>
                </a:solidFill>
              </a:rPr>
              <a:t>.1. </a:t>
            </a:r>
            <a:r>
              <a:rPr lang="ko-KR" altLang="en-US" sz="2600" b="1" dirty="0" smtClean="0">
                <a:solidFill>
                  <a:schemeClr val="bg1">
                    <a:lumMod val="50000"/>
                  </a:schemeClr>
                </a:solidFill>
              </a:rPr>
              <a:t>가정용 의료기기</a:t>
            </a:r>
            <a:endParaRPr lang="ko-KR" altLang="en-US" sz="2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2" name="그림 5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70"/>
          <a:stretch/>
        </p:blipFill>
        <p:spPr>
          <a:xfrm>
            <a:off x="9900323" y="6361622"/>
            <a:ext cx="2120506" cy="353380"/>
          </a:xfrm>
          <a:prstGeom prst="rect">
            <a:avLst/>
          </a:prstGeom>
        </p:spPr>
      </p:pic>
      <p:sp>
        <p:nvSpPr>
          <p:cNvPr id="44" name="직사각형 43"/>
          <p:cNvSpPr/>
          <p:nvPr/>
        </p:nvSpPr>
        <p:spPr>
          <a:xfrm>
            <a:off x="-5569" y="3821196"/>
            <a:ext cx="86369" cy="379969"/>
          </a:xfrm>
          <a:prstGeom prst="rect">
            <a:avLst/>
          </a:prstGeom>
          <a:solidFill>
            <a:srgbClr val="7DD4E5"/>
          </a:solidFill>
          <a:ln>
            <a:solidFill>
              <a:srgbClr val="7DD4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TextBox 39"/>
          <p:cNvSpPr txBox="1"/>
          <p:nvPr/>
        </p:nvSpPr>
        <p:spPr>
          <a:xfrm>
            <a:off x="142669" y="1798004"/>
            <a:ext cx="26835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02 / </a:t>
            </a:r>
            <a:r>
              <a:rPr lang="ko-KR" altLang="en-US" sz="1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개인정보 보호</a:t>
            </a:r>
            <a:endParaRPr lang="ko-KR" altLang="en-US" sz="1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48" name="그룹 47"/>
          <p:cNvGrpSpPr/>
          <p:nvPr/>
        </p:nvGrpSpPr>
        <p:grpSpPr>
          <a:xfrm>
            <a:off x="72942" y="1765148"/>
            <a:ext cx="2870284" cy="378618"/>
            <a:chOff x="2393319" y="2095717"/>
            <a:chExt cx="7332338" cy="547255"/>
          </a:xfrm>
        </p:grpSpPr>
        <p:sp>
          <p:nvSpPr>
            <p:cNvPr id="49" name="직사각형 48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02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개인정보 보호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36" name="텍스트 개체 틀 2"/>
          <p:cNvSpPr txBox="1">
            <a:spLocks/>
          </p:cNvSpPr>
          <p:nvPr/>
        </p:nvSpPr>
        <p:spPr>
          <a:xfrm>
            <a:off x="3421242" y="833864"/>
            <a:ext cx="6843220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ko-KR" altLang="en-US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가정용 의료기기란</a:t>
            </a:r>
            <a:endParaRPr lang="ko-KR" altLang="en-US" sz="2400" b="1" dirty="0">
              <a:solidFill>
                <a:srgbClr val="1B2040"/>
              </a:solidFill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</p:txBody>
      </p:sp>
      <p:grpSp>
        <p:nvGrpSpPr>
          <p:cNvPr id="37" name="그룹 36"/>
          <p:cNvGrpSpPr/>
          <p:nvPr/>
        </p:nvGrpSpPr>
        <p:grpSpPr>
          <a:xfrm>
            <a:off x="3790511" y="1896614"/>
            <a:ext cx="7520492" cy="2304552"/>
            <a:chOff x="1594222" y="2786350"/>
            <a:chExt cx="7168778" cy="1033463"/>
          </a:xfrm>
          <a:solidFill>
            <a:srgbClr val="1B2040">
              <a:alpha val="22000"/>
            </a:srgbClr>
          </a:solidFill>
        </p:grpSpPr>
        <p:sp>
          <p:nvSpPr>
            <p:cNvPr id="38" name="Rectangle 9"/>
            <p:cNvSpPr/>
            <p:nvPr/>
          </p:nvSpPr>
          <p:spPr bwMode="auto">
            <a:xfrm>
              <a:off x="1594222" y="2786350"/>
              <a:ext cx="7168778" cy="1033463"/>
            </a:xfrm>
            <a:prstGeom prst="rect">
              <a:avLst/>
            </a:prstGeom>
            <a:grpFill/>
            <a:ln w="3175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defTabSz="1128364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2000" kern="0" dirty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39" name="직사각형 38"/>
            <p:cNvSpPr/>
            <p:nvPr/>
          </p:nvSpPr>
          <p:spPr bwMode="auto">
            <a:xfrm>
              <a:off x="1872357" y="3168751"/>
              <a:ext cx="6639020" cy="276999"/>
            </a:xfrm>
            <a:prstGeom prst="rect">
              <a:avLst/>
            </a:prstGeom>
            <a:noFill/>
            <a:ln w="25400" algn="ctr">
              <a:noFill/>
              <a:round/>
              <a:headEnd/>
              <a:tailEnd/>
            </a:ln>
            <a:effectLst>
              <a:outerShdw sx="1000" sy="1000" algn="tl" rotWithShape="0">
                <a:prstClr val="black"/>
              </a:outerShdw>
            </a:effectLst>
            <a:scene3d>
              <a:camera prst="orthographicFront"/>
              <a:lightRig rig="threePt" dir="t"/>
            </a:scene3d>
          </p:spPr>
          <p:txBody>
            <a:bodyPr wrap="square" lIns="0" tIns="0" rIns="0" bIns="0" anchor="ctr">
              <a:spAutoFit/>
              <a:sp3d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4F81BD"/>
                </a:buClr>
                <a:buSzPct val="60000"/>
                <a:defRPr/>
              </a:pPr>
              <a:endParaRPr lang="ko-KR" altLang="en-US" b="1" spc="-150" dirty="0">
                <a:ea typeface="나눔스퀘어" panose="020B0600000101010101" pitchFamily="50" charset="-127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4071459" y="2094171"/>
            <a:ext cx="70964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질병의 진단</a:t>
            </a:r>
            <a:r>
              <a:rPr lang="en-US" altLang="ko-KR" b="1" dirty="0" smtClean="0"/>
              <a:t>·</a:t>
            </a:r>
            <a:r>
              <a:rPr lang="ko-KR" altLang="en-US" b="1" dirty="0" smtClean="0"/>
              <a:t>치료</a:t>
            </a:r>
            <a:r>
              <a:rPr lang="en-US" altLang="ko-KR" b="1" dirty="0" smtClean="0"/>
              <a:t>·</a:t>
            </a:r>
            <a:r>
              <a:rPr lang="ko-KR" altLang="en-US" b="1" dirty="0" smtClean="0"/>
              <a:t>경감</a:t>
            </a:r>
            <a:r>
              <a:rPr lang="en-US" altLang="ko-KR" b="1" dirty="0" smtClean="0"/>
              <a:t>·</a:t>
            </a:r>
            <a:r>
              <a:rPr lang="ko-KR" altLang="en-US" b="1" dirty="0" smtClean="0"/>
              <a:t>처치</a:t>
            </a:r>
            <a:r>
              <a:rPr lang="en-US" altLang="ko-KR" b="1" dirty="0" smtClean="0"/>
              <a:t>·</a:t>
            </a:r>
            <a:r>
              <a:rPr lang="ko-KR" altLang="en-US" b="1" dirty="0" smtClean="0"/>
              <a:t>예방과 상해 또는 장애의 진단</a:t>
            </a:r>
            <a:r>
              <a:rPr lang="en-US" altLang="ko-KR" b="1" dirty="0" smtClean="0"/>
              <a:t>·</a:t>
            </a:r>
            <a:r>
              <a:rPr lang="ko-KR" altLang="en-US" b="1" dirty="0" smtClean="0"/>
              <a:t>치료</a:t>
            </a:r>
            <a:r>
              <a:rPr lang="en-US" altLang="ko-KR" b="1" dirty="0" smtClean="0"/>
              <a:t>·</a:t>
            </a:r>
            <a:r>
              <a:rPr lang="ko-KR" altLang="en-US" b="1" dirty="0" smtClean="0"/>
              <a:t>경감 등의 목적으로 사용되는 기구나 기계장치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재료 또는 이와 유사한 제품으로</a:t>
            </a:r>
            <a:r>
              <a:rPr lang="en-US" altLang="ko-KR" b="1" dirty="0"/>
              <a:t> </a:t>
            </a:r>
            <a:r>
              <a:rPr lang="ko-KR" altLang="en-US" b="1" dirty="0" smtClean="0"/>
              <a:t>보청기 등 일반가정에서 사용하는 의료기기</a:t>
            </a:r>
            <a:endParaRPr lang="en-US" altLang="ko-KR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노인 소비자가 사용하는 의료기기 중에서 주로 피해가 발생하는 의료기기로는 가정용으로 </a:t>
            </a:r>
            <a:r>
              <a:rPr lang="ko-KR" altLang="en-US" b="1" dirty="0" smtClean="0">
                <a:solidFill>
                  <a:srgbClr val="0070C0"/>
                </a:solidFill>
              </a:rPr>
              <a:t>판매되는 의료용 </a:t>
            </a:r>
            <a:r>
              <a:rPr lang="ko-KR" altLang="en-US" b="1" dirty="0" err="1" smtClean="0">
                <a:solidFill>
                  <a:srgbClr val="0070C0"/>
                </a:solidFill>
              </a:rPr>
              <a:t>온열기</a:t>
            </a:r>
            <a:r>
              <a:rPr lang="en-US" altLang="ko-KR" b="1" dirty="0" smtClean="0">
                <a:solidFill>
                  <a:srgbClr val="0070C0"/>
                </a:solidFill>
              </a:rPr>
              <a:t>, </a:t>
            </a:r>
            <a:r>
              <a:rPr lang="ko-KR" altLang="en-US" b="1" dirty="0" smtClean="0">
                <a:solidFill>
                  <a:srgbClr val="0070C0"/>
                </a:solidFill>
              </a:rPr>
              <a:t>혈압계</a:t>
            </a:r>
            <a:r>
              <a:rPr lang="en-US" altLang="ko-KR" b="1" dirty="0" smtClean="0">
                <a:solidFill>
                  <a:srgbClr val="0070C0"/>
                </a:solidFill>
              </a:rPr>
              <a:t>, </a:t>
            </a:r>
            <a:r>
              <a:rPr lang="ko-KR" altLang="en-US" b="1" dirty="0" smtClean="0">
                <a:solidFill>
                  <a:srgbClr val="0070C0"/>
                </a:solidFill>
              </a:rPr>
              <a:t>혈당측정기</a:t>
            </a:r>
            <a:r>
              <a:rPr lang="en-US" altLang="ko-KR" b="1" dirty="0" smtClean="0">
                <a:solidFill>
                  <a:srgbClr val="0070C0"/>
                </a:solidFill>
              </a:rPr>
              <a:t>, </a:t>
            </a:r>
            <a:r>
              <a:rPr lang="ko-KR" altLang="en-US" b="1" dirty="0" smtClean="0">
                <a:solidFill>
                  <a:srgbClr val="0070C0"/>
                </a:solidFill>
              </a:rPr>
              <a:t>휠체어</a:t>
            </a:r>
            <a:r>
              <a:rPr lang="en-US" altLang="ko-KR" b="1" dirty="0" smtClean="0">
                <a:solidFill>
                  <a:srgbClr val="0070C0"/>
                </a:solidFill>
              </a:rPr>
              <a:t>, </a:t>
            </a:r>
            <a:r>
              <a:rPr lang="ko-KR" altLang="en-US" b="1" dirty="0" smtClean="0">
                <a:solidFill>
                  <a:srgbClr val="0070C0"/>
                </a:solidFill>
              </a:rPr>
              <a:t>보청기</a:t>
            </a:r>
            <a:r>
              <a:rPr lang="en-US" altLang="ko-KR" b="1" dirty="0" smtClean="0">
                <a:solidFill>
                  <a:srgbClr val="0070C0"/>
                </a:solidFill>
              </a:rPr>
              <a:t>, </a:t>
            </a:r>
            <a:r>
              <a:rPr lang="ko-KR" altLang="en-US" b="1" dirty="0" smtClean="0">
                <a:solidFill>
                  <a:srgbClr val="0070C0"/>
                </a:solidFill>
              </a:rPr>
              <a:t>돋보기 안경 </a:t>
            </a:r>
            <a:r>
              <a:rPr lang="ko-KR" altLang="en-US" b="1" dirty="0" smtClean="0"/>
              <a:t>등이 있음</a:t>
            </a:r>
            <a:r>
              <a:rPr lang="en-US" altLang="ko-KR" b="1" dirty="0" smtClean="0"/>
              <a:t>.</a:t>
            </a:r>
          </a:p>
        </p:txBody>
      </p:sp>
      <p:grpSp>
        <p:nvGrpSpPr>
          <p:cNvPr id="58" name="그룹 57"/>
          <p:cNvGrpSpPr/>
          <p:nvPr/>
        </p:nvGrpSpPr>
        <p:grpSpPr>
          <a:xfrm>
            <a:off x="72942" y="2793848"/>
            <a:ext cx="2870284" cy="378618"/>
            <a:chOff x="2393319" y="2095717"/>
            <a:chExt cx="7332338" cy="547255"/>
          </a:xfrm>
        </p:grpSpPr>
        <p:sp>
          <p:nvSpPr>
            <p:cNvPr id="59" name="직사각형 58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04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건강기능식품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41" name="텍스트 개체 틀 2"/>
          <p:cNvSpPr txBox="1">
            <a:spLocks/>
          </p:cNvSpPr>
          <p:nvPr/>
        </p:nvSpPr>
        <p:spPr>
          <a:xfrm>
            <a:off x="3600939" y="1463941"/>
            <a:ext cx="7446096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ko-KR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나눔바른고딕 Light" panose="020B0603020101020101" pitchFamily="50" charset="-127"/>
              <a:ea typeface="나눔바른고딕 Light" panose="020B0603020101020101"/>
            </a:endParaRPr>
          </a:p>
        </p:txBody>
      </p:sp>
      <p:grpSp>
        <p:nvGrpSpPr>
          <p:cNvPr id="42" name="그룹 41"/>
          <p:cNvGrpSpPr/>
          <p:nvPr/>
        </p:nvGrpSpPr>
        <p:grpSpPr>
          <a:xfrm>
            <a:off x="80801" y="3822548"/>
            <a:ext cx="2870284" cy="378618"/>
            <a:chOff x="2393319" y="2095717"/>
            <a:chExt cx="7332338" cy="547255"/>
          </a:xfrm>
          <a:solidFill>
            <a:srgbClr val="05060B"/>
          </a:solidFill>
        </p:grpSpPr>
        <p:sp>
          <p:nvSpPr>
            <p:cNvPr id="43" name="직사각형 42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06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가정용 의료기기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pic>
        <p:nvPicPr>
          <p:cNvPr id="47" name="Picture 9" descr="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3123" y="4489306"/>
            <a:ext cx="2343150" cy="1584176"/>
          </a:xfrm>
          <a:prstGeom prst="rect">
            <a:avLst/>
          </a:prstGeom>
          <a:noFill/>
          <a:ln w="9525">
            <a:solidFill>
              <a:srgbClr val="BFBFBF"/>
            </a:solidFill>
            <a:miter lim="800000"/>
            <a:headEnd/>
            <a:tailEnd/>
          </a:ln>
        </p:spPr>
      </p:pic>
      <p:pic>
        <p:nvPicPr>
          <p:cNvPr id="51" name="Picture 10" descr="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14858" y="4489306"/>
            <a:ext cx="2448272" cy="1584176"/>
          </a:xfrm>
          <a:prstGeom prst="rect">
            <a:avLst/>
          </a:prstGeom>
          <a:noFill/>
          <a:ln w="9525">
            <a:solidFill>
              <a:srgbClr val="BFBFBF"/>
            </a:solidFill>
            <a:miter lim="800000"/>
            <a:headEnd/>
            <a:tailEnd/>
          </a:ln>
        </p:spPr>
      </p:pic>
      <p:pic>
        <p:nvPicPr>
          <p:cNvPr id="53" name="Picture 11" descr="2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31715" y="4489306"/>
            <a:ext cx="2414693" cy="1584176"/>
          </a:xfrm>
          <a:prstGeom prst="rect">
            <a:avLst/>
          </a:prstGeom>
          <a:noFill/>
          <a:ln w="9525">
            <a:solidFill>
              <a:srgbClr val="BFBFBF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664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/>
          <p:cNvSpPr/>
          <p:nvPr/>
        </p:nvSpPr>
        <p:spPr>
          <a:xfrm>
            <a:off x="3040249" y="669558"/>
            <a:ext cx="9148762" cy="6196263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3043238" cy="6858000"/>
          </a:xfrm>
          <a:prstGeom prst="rect">
            <a:avLst/>
          </a:prstGeom>
          <a:solidFill>
            <a:srgbClr val="1B204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grpSp>
        <p:nvGrpSpPr>
          <p:cNvPr id="3" name="그룹 2"/>
          <p:cNvGrpSpPr/>
          <p:nvPr/>
        </p:nvGrpSpPr>
        <p:grpSpPr>
          <a:xfrm>
            <a:off x="72942" y="1250798"/>
            <a:ext cx="2870284" cy="378618"/>
            <a:chOff x="2393319" y="2095717"/>
            <a:chExt cx="7332338" cy="547255"/>
          </a:xfrm>
          <a:noFill/>
        </p:grpSpPr>
        <p:sp>
          <p:nvSpPr>
            <p:cNvPr id="5" name="직사각형 4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01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헌법 등이 보장하는 소비자 권리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72942" y="2279498"/>
            <a:ext cx="2870284" cy="378618"/>
            <a:chOff x="2393319" y="2095717"/>
            <a:chExt cx="7332338" cy="547255"/>
          </a:xfrm>
        </p:grpSpPr>
        <p:sp>
          <p:nvSpPr>
            <p:cNvPr id="11" name="직사각형 10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03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금융사기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72942" y="3308198"/>
            <a:ext cx="2870284" cy="378618"/>
            <a:chOff x="2393319" y="2095717"/>
            <a:chExt cx="7332338" cy="547255"/>
          </a:xfrm>
        </p:grpSpPr>
        <p:sp>
          <p:nvSpPr>
            <p:cNvPr id="17" name="직사각형 16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05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상조서비스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72942" y="3822548"/>
            <a:ext cx="2870284" cy="378618"/>
            <a:chOff x="2393319" y="2095717"/>
            <a:chExt cx="7332338" cy="547255"/>
          </a:xfrm>
        </p:grpSpPr>
        <p:sp>
          <p:nvSpPr>
            <p:cNvPr id="20" name="직사각형 19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06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가정용 의료기기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72942" y="4336898"/>
            <a:ext cx="2870284" cy="378618"/>
            <a:chOff x="2393319" y="2095717"/>
            <a:chExt cx="7332338" cy="547255"/>
          </a:xfrm>
        </p:grpSpPr>
        <p:sp>
          <p:nvSpPr>
            <p:cNvPr id="23" name="직사각형 22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07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홍보관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13903"/>
            <a:ext cx="17177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2019 </a:t>
            </a:r>
            <a:r>
              <a:rPr lang="ko-KR" altLang="en-US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취약계층 소비자교육</a:t>
            </a:r>
            <a:endParaRPr lang="ko-KR" altLang="en-US" b="1" dirty="0">
              <a:solidFill>
                <a:schemeClr val="bg2"/>
              </a:solidFill>
              <a:ea typeface="돋움" panose="020B0600000101010101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88370" y="86095"/>
            <a:ext cx="72791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00" b="1" dirty="0">
                <a:solidFill>
                  <a:schemeClr val="bg1">
                    <a:lumMod val="50000"/>
                  </a:schemeClr>
                </a:solidFill>
              </a:rPr>
              <a:t>6</a:t>
            </a:r>
            <a:r>
              <a:rPr lang="en-US" altLang="ko-KR" sz="2600" b="1" dirty="0" smtClean="0">
                <a:solidFill>
                  <a:schemeClr val="bg1">
                    <a:lumMod val="50000"/>
                  </a:schemeClr>
                </a:solidFill>
              </a:rPr>
              <a:t>.1. </a:t>
            </a:r>
            <a:r>
              <a:rPr lang="ko-KR" altLang="en-US" sz="2600" b="1" dirty="0" smtClean="0">
                <a:solidFill>
                  <a:schemeClr val="bg1">
                    <a:lumMod val="50000"/>
                  </a:schemeClr>
                </a:solidFill>
              </a:rPr>
              <a:t>가정용 의료기기</a:t>
            </a:r>
            <a:endParaRPr lang="ko-KR" altLang="en-US" sz="2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2" name="그림 5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70"/>
          <a:stretch/>
        </p:blipFill>
        <p:spPr>
          <a:xfrm>
            <a:off x="9900323" y="6361622"/>
            <a:ext cx="2120506" cy="353380"/>
          </a:xfrm>
          <a:prstGeom prst="rect">
            <a:avLst/>
          </a:prstGeom>
        </p:spPr>
      </p:pic>
      <p:sp>
        <p:nvSpPr>
          <p:cNvPr id="44" name="직사각형 43"/>
          <p:cNvSpPr/>
          <p:nvPr/>
        </p:nvSpPr>
        <p:spPr>
          <a:xfrm>
            <a:off x="-5569" y="3821196"/>
            <a:ext cx="86369" cy="379969"/>
          </a:xfrm>
          <a:prstGeom prst="rect">
            <a:avLst/>
          </a:prstGeom>
          <a:solidFill>
            <a:srgbClr val="7DD4E5"/>
          </a:solidFill>
          <a:ln>
            <a:solidFill>
              <a:srgbClr val="7DD4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TextBox 39"/>
          <p:cNvSpPr txBox="1"/>
          <p:nvPr/>
        </p:nvSpPr>
        <p:spPr>
          <a:xfrm>
            <a:off x="142669" y="1798004"/>
            <a:ext cx="26835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02 / </a:t>
            </a:r>
            <a:r>
              <a:rPr lang="ko-KR" altLang="en-US" sz="1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개인정보 보호</a:t>
            </a:r>
            <a:endParaRPr lang="ko-KR" altLang="en-US" sz="1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48" name="그룹 47"/>
          <p:cNvGrpSpPr/>
          <p:nvPr/>
        </p:nvGrpSpPr>
        <p:grpSpPr>
          <a:xfrm>
            <a:off x="72942" y="1765148"/>
            <a:ext cx="2870284" cy="378618"/>
            <a:chOff x="2393319" y="2095717"/>
            <a:chExt cx="7332338" cy="547255"/>
          </a:xfrm>
        </p:grpSpPr>
        <p:sp>
          <p:nvSpPr>
            <p:cNvPr id="49" name="직사각형 48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02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개인정보 보호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36" name="텍스트 개체 틀 2"/>
          <p:cNvSpPr txBox="1">
            <a:spLocks/>
          </p:cNvSpPr>
          <p:nvPr/>
        </p:nvSpPr>
        <p:spPr>
          <a:xfrm>
            <a:off x="3421242" y="833864"/>
            <a:ext cx="6843220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ko-KR" altLang="en-US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주요 허위</a:t>
            </a:r>
            <a:r>
              <a:rPr lang="en-US" altLang="ko-KR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·</a:t>
            </a:r>
            <a:r>
              <a:rPr lang="ko-KR" altLang="en-US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과장 광고</a:t>
            </a:r>
            <a:endParaRPr lang="ko-KR" altLang="en-US" sz="2400" b="1" dirty="0">
              <a:solidFill>
                <a:srgbClr val="1B2040"/>
              </a:solidFill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</p:txBody>
      </p:sp>
      <p:grpSp>
        <p:nvGrpSpPr>
          <p:cNvPr id="37" name="그룹 36"/>
          <p:cNvGrpSpPr/>
          <p:nvPr/>
        </p:nvGrpSpPr>
        <p:grpSpPr>
          <a:xfrm>
            <a:off x="3790511" y="1896614"/>
            <a:ext cx="7520492" cy="2850651"/>
            <a:chOff x="1594222" y="2786350"/>
            <a:chExt cx="7168778" cy="1033463"/>
          </a:xfrm>
          <a:solidFill>
            <a:srgbClr val="1B2040">
              <a:alpha val="22000"/>
            </a:srgbClr>
          </a:solidFill>
        </p:grpSpPr>
        <p:sp>
          <p:nvSpPr>
            <p:cNvPr id="38" name="Rectangle 9"/>
            <p:cNvSpPr/>
            <p:nvPr/>
          </p:nvSpPr>
          <p:spPr bwMode="auto">
            <a:xfrm>
              <a:off x="1594222" y="2786350"/>
              <a:ext cx="7168778" cy="1033463"/>
            </a:xfrm>
            <a:prstGeom prst="rect">
              <a:avLst/>
            </a:prstGeom>
            <a:grpFill/>
            <a:ln w="3175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defTabSz="1128364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2000" kern="0" dirty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39" name="직사각형 38"/>
            <p:cNvSpPr/>
            <p:nvPr/>
          </p:nvSpPr>
          <p:spPr bwMode="auto">
            <a:xfrm>
              <a:off x="1872357" y="3168751"/>
              <a:ext cx="6639020" cy="276999"/>
            </a:xfrm>
            <a:prstGeom prst="rect">
              <a:avLst/>
            </a:prstGeom>
            <a:noFill/>
            <a:ln w="25400" algn="ctr">
              <a:noFill/>
              <a:round/>
              <a:headEnd/>
              <a:tailEnd/>
            </a:ln>
            <a:effectLst>
              <a:outerShdw sx="1000" sy="1000" algn="tl" rotWithShape="0">
                <a:prstClr val="black"/>
              </a:outerShdw>
            </a:effectLst>
            <a:scene3d>
              <a:camera prst="orthographicFront"/>
              <a:lightRig rig="threePt" dir="t"/>
            </a:scene3d>
          </p:spPr>
          <p:txBody>
            <a:bodyPr wrap="square" lIns="0" tIns="0" rIns="0" bIns="0" anchor="ctr">
              <a:spAutoFit/>
              <a:sp3d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4F81BD"/>
                </a:buClr>
                <a:buSzPct val="60000"/>
                <a:defRPr/>
              </a:pPr>
              <a:endParaRPr lang="ko-KR" altLang="en-US" b="1" spc="-150" dirty="0">
                <a:ea typeface="나눔스퀘어" panose="020B0600000101010101" pitchFamily="50" charset="-127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4071459" y="2094171"/>
            <a:ext cx="70964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err="1" smtClean="0"/>
              <a:t>온열기에</a:t>
            </a:r>
            <a:r>
              <a:rPr lang="ko-KR" altLang="en-US" b="1" dirty="0" smtClean="0"/>
              <a:t> 누워만 있어도 당뇨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피부병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성인병 등 각종 질병이 </a:t>
            </a:r>
            <a:endParaRPr lang="en-US" altLang="ko-KR" b="1" dirty="0" smtClean="0"/>
          </a:p>
          <a:p>
            <a:r>
              <a:rPr lang="en-US" altLang="ko-KR" b="1" dirty="0"/>
              <a:t> </a:t>
            </a:r>
            <a:r>
              <a:rPr lang="en-US" altLang="ko-KR" b="1" dirty="0" smtClean="0"/>
              <a:t>  </a:t>
            </a:r>
            <a:r>
              <a:rPr lang="ko-KR" altLang="en-US" b="1" dirty="0" smtClean="0"/>
              <a:t>깨끗이 낫는다고 주장하는 광고</a:t>
            </a:r>
            <a:endParaRPr lang="en-US" altLang="ko-KR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err="1" smtClean="0"/>
              <a:t>족욕기에</a:t>
            </a:r>
            <a:r>
              <a:rPr lang="ko-KR" altLang="en-US" b="1" dirty="0" smtClean="0"/>
              <a:t> 발만 담그고 있어도 몸 속 노폐물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독소가 빠져 나온다고 주장하는 광고</a:t>
            </a:r>
            <a:endParaRPr lang="en-US" altLang="ko-KR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혈액순환개선 목적으로 허가 받은 전위 발생기를 피를 맑게 하고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뇌세포조직을 재생시키며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피부질환을 호전시키는 등 만병통치용이라고 하는 광고 </a:t>
            </a:r>
            <a:endParaRPr lang="en-US" altLang="ko-KR" b="1" dirty="0" smtClean="0"/>
          </a:p>
        </p:txBody>
      </p:sp>
      <p:grpSp>
        <p:nvGrpSpPr>
          <p:cNvPr id="58" name="그룹 57"/>
          <p:cNvGrpSpPr/>
          <p:nvPr/>
        </p:nvGrpSpPr>
        <p:grpSpPr>
          <a:xfrm>
            <a:off x="72942" y="2793848"/>
            <a:ext cx="2870284" cy="378618"/>
            <a:chOff x="2393319" y="2095717"/>
            <a:chExt cx="7332338" cy="547255"/>
          </a:xfrm>
        </p:grpSpPr>
        <p:sp>
          <p:nvSpPr>
            <p:cNvPr id="59" name="직사각형 58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04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건강기능식품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41" name="텍스트 개체 틀 2"/>
          <p:cNvSpPr txBox="1">
            <a:spLocks/>
          </p:cNvSpPr>
          <p:nvPr/>
        </p:nvSpPr>
        <p:spPr>
          <a:xfrm>
            <a:off x="3600939" y="1463941"/>
            <a:ext cx="7446096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ko-KR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나눔바른고딕 Light" panose="020B0603020101020101" pitchFamily="50" charset="-127"/>
              <a:ea typeface="나눔바른고딕 Light" panose="020B0603020101020101"/>
            </a:endParaRPr>
          </a:p>
        </p:txBody>
      </p:sp>
      <p:grpSp>
        <p:nvGrpSpPr>
          <p:cNvPr id="42" name="그룹 41"/>
          <p:cNvGrpSpPr/>
          <p:nvPr/>
        </p:nvGrpSpPr>
        <p:grpSpPr>
          <a:xfrm>
            <a:off x="80801" y="3822548"/>
            <a:ext cx="2870284" cy="378618"/>
            <a:chOff x="2393319" y="2095717"/>
            <a:chExt cx="7332338" cy="547255"/>
          </a:xfrm>
          <a:solidFill>
            <a:srgbClr val="05060B"/>
          </a:solidFill>
        </p:grpSpPr>
        <p:sp>
          <p:nvSpPr>
            <p:cNvPr id="43" name="직사각형 42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06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가정용 의료기기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pic>
        <p:nvPicPr>
          <p:cNvPr id="54" name="Picture 7" descr="2-2-2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6159687" y="4781825"/>
            <a:ext cx="5832648" cy="1944216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91"/>
          <a:stretch/>
        </p:blipFill>
        <p:spPr>
          <a:xfrm>
            <a:off x="3204242" y="4800466"/>
            <a:ext cx="3080029" cy="191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98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/>
          <p:cNvSpPr/>
          <p:nvPr/>
        </p:nvSpPr>
        <p:spPr>
          <a:xfrm>
            <a:off x="3040249" y="669558"/>
            <a:ext cx="9148762" cy="6196263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3043238" cy="6858000"/>
          </a:xfrm>
          <a:prstGeom prst="rect">
            <a:avLst/>
          </a:prstGeom>
          <a:solidFill>
            <a:srgbClr val="1B204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grpSp>
        <p:nvGrpSpPr>
          <p:cNvPr id="3" name="그룹 2"/>
          <p:cNvGrpSpPr/>
          <p:nvPr/>
        </p:nvGrpSpPr>
        <p:grpSpPr>
          <a:xfrm>
            <a:off x="72942" y="1250798"/>
            <a:ext cx="2870284" cy="378618"/>
            <a:chOff x="2393319" y="2095717"/>
            <a:chExt cx="7332338" cy="547255"/>
          </a:xfrm>
          <a:noFill/>
        </p:grpSpPr>
        <p:sp>
          <p:nvSpPr>
            <p:cNvPr id="5" name="직사각형 4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01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헌법 등이 보장하는 소비자 권리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72942" y="2279498"/>
            <a:ext cx="2870284" cy="378618"/>
            <a:chOff x="2393319" y="2095717"/>
            <a:chExt cx="7332338" cy="547255"/>
          </a:xfrm>
        </p:grpSpPr>
        <p:sp>
          <p:nvSpPr>
            <p:cNvPr id="11" name="직사각형 10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03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금융사기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72942" y="3308198"/>
            <a:ext cx="2870284" cy="378618"/>
            <a:chOff x="2393319" y="2095717"/>
            <a:chExt cx="7332338" cy="547255"/>
          </a:xfrm>
        </p:grpSpPr>
        <p:sp>
          <p:nvSpPr>
            <p:cNvPr id="17" name="직사각형 16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05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상조서비스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72942" y="3822548"/>
            <a:ext cx="2870284" cy="378618"/>
            <a:chOff x="2393319" y="2095717"/>
            <a:chExt cx="7332338" cy="547255"/>
          </a:xfrm>
        </p:grpSpPr>
        <p:sp>
          <p:nvSpPr>
            <p:cNvPr id="20" name="직사각형 19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06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가정용 의료기기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72942" y="4336898"/>
            <a:ext cx="2870284" cy="378618"/>
            <a:chOff x="2393319" y="2095717"/>
            <a:chExt cx="7332338" cy="547255"/>
          </a:xfrm>
        </p:grpSpPr>
        <p:sp>
          <p:nvSpPr>
            <p:cNvPr id="23" name="직사각형 22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07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홍보관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13903"/>
            <a:ext cx="17177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2019 </a:t>
            </a:r>
            <a:r>
              <a:rPr lang="ko-KR" altLang="en-US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취약계층 소비자교육</a:t>
            </a:r>
            <a:endParaRPr lang="ko-KR" altLang="en-US" b="1" dirty="0">
              <a:solidFill>
                <a:schemeClr val="bg2"/>
              </a:solidFill>
              <a:ea typeface="돋움" panose="020B0600000101010101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88370" y="86095"/>
            <a:ext cx="72791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00" b="1" dirty="0">
                <a:solidFill>
                  <a:schemeClr val="bg1">
                    <a:lumMod val="50000"/>
                  </a:schemeClr>
                </a:solidFill>
              </a:rPr>
              <a:t>6</a:t>
            </a:r>
            <a:r>
              <a:rPr lang="en-US" altLang="ko-KR" sz="2600" b="1" dirty="0" smtClean="0">
                <a:solidFill>
                  <a:schemeClr val="bg1">
                    <a:lumMod val="50000"/>
                  </a:schemeClr>
                </a:solidFill>
              </a:rPr>
              <a:t>.1. </a:t>
            </a:r>
            <a:r>
              <a:rPr lang="ko-KR" altLang="en-US" sz="2600" b="1" dirty="0" smtClean="0">
                <a:solidFill>
                  <a:schemeClr val="bg1">
                    <a:lumMod val="50000"/>
                  </a:schemeClr>
                </a:solidFill>
              </a:rPr>
              <a:t>가정용 의료기기</a:t>
            </a:r>
            <a:endParaRPr lang="ko-KR" altLang="en-US" sz="2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2" name="그림 5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70"/>
          <a:stretch/>
        </p:blipFill>
        <p:spPr>
          <a:xfrm>
            <a:off x="9900323" y="6361622"/>
            <a:ext cx="2120506" cy="353380"/>
          </a:xfrm>
          <a:prstGeom prst="rect">
            <a:avLst/>
          </a:prstGeom>
        </p:spPr>
      </p:pic>
      <p:sp>
        <p:nvSpPr>
          <p:cNvPr id="44" name="직사각형 43"/>
          <p:cNvSpPr/>
          <p:nvPr/>
        </p:nvSpPr>
        <p:spPr>
          <a:xfrm>
            <a:off x="-5569" y="3821196"/>
            <a:ext cx="86369" cy="379969"/>
          </a:xfrm>
          <a:prstGeom prst="rect">
            <a:avLst/>
          </a:prstGeom>
          <a:solidFill>
            <a:srgbClr val="7DD4E5"/>
          </a:solidFill>
          <a:ln>
            <a:solidFill>
              <a:srgbClr val="7DD4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TextBox 39"/>
          <p:cNvSpPr txBox="1"/>
          <p:nvPr/>
        </p:nvSpPr>
        <p:spPr>
          <a:xfrm>
            <a:off x="142669" y="1798004"/>
            <a:ext cx="26835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02 / </a:t>
            </a:r>
            <a:r>
              <a:rPr lang="ko-KR" altLang="en-US" sz="1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개인정보 보호</a:t>
            </a:r>
            <a:endParaRPr lang="ko-KR" altLang="en-US" sz="1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48" name="그룹 47"/>
          <p:cNvGrpSpPr/>
          <p:nvPr/>
        </p:nvGrpSpPr>
        <p:grpSpPr>
          <a:xfrm>
            <a:off x="72942" y="1765148"/>
            <a:ext cx="2870284" cy="378618"/>
            <a:chOff x="2393319" y="2095717"/>
            <a:chExt cx="7332338" cy="547255"/>
          </a:xfrm>
        </p:grpSpPr>
        <p:sp>
          <p:nvSpPr>
            <p:cNvPr id="49" name="직사각형 48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02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개인정보 보호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36" name="텍스트 개체 틀 2"/>
          <p:cNvSpPr txBox="1">
            <a:spLocks/>
          </p:cNvSpPr>
          <p:nvPr/>
        </p:nvSpPr>
        <p:spPr>
          <a:xfrm>
            <a:off x="3421242" y="833864"/>
            <a:ext cx="6843220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ko-KR" altLang="en-US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주요피해사례</a:t>
            </a:r>
            <a:r>
              <a:rPr lang="en-US" altLang="ko-KR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1</a:t>
            </a:r>
            <a:endParaRPr lang="ko-KR" altLang="en-US" sz="2400" b="1" dirty="0">
              <a:solidFill>
                <a:srgbClr val="1B2040"/>
              </a:solidFill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</p:txBody>
      </p:sp>
      <p:grpSp>
        <p:nvGrpSpPr>
          <p:cNvPr id="58" name="그룹 57"/>
          <p:cNvGrpSpPr/>
          <p:nvPr/>
        </p:nvGrpSpPr>
        <p:grpSpPr>
          <a:xfrm>
            <a:off x="72942" y="2793848"/>
            <a:ext cx="2870284" cy="378618"/>
            <a:chOff x="2393319" y="2095717"/>
            <a:chExt cx="7332338" cy="547255"/>
          </a:xfrm>
        </p:grpSpPr>
        <p:sp>
          <p:nvSpPr>
            <p:cNvPr id="59" name="직사각형 58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04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건강기능식품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41" name="텍스트 개체 틀 2"/>
          <p:cNvSpPr txBox="1">
            <a:spLocks/>
          </p:cNvSpPr>
          <p:nvPr/>
        </p:nvSpPr>
        <p:spPr>
          <a:xfrm>
            <a:off x="3600939" y="1463941"/>
            <a:ext cx="7446096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ko-KR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나눔바른고딕 Light" panose="020B0603020101020101" pitchFamily="50" charset="-127"/>
              <a:ea typeface="나눔바른고딕 Light" panose="020B0603020101020101"/>
            </a:endParaRPr>
          </a:p>
        </p:txBody>
      </p:sp>
      <p:grpSp>
        <p:nvGrpSpPr>
          <p:cNvPr id="42" name="그룹 41"/>
          <p:cNvGrpSpPr/>
          <p:nvPr/>
        </p:nvGrpSpPr>
        <p:grpSpPr>
          <a:xfrm>
            <a:off x="80801" y="3822548"/>
            <a:ext cx="2870284" cy="378618"/>
            <a:chOff x="2393319" y="2095717"/>
            <a:chExt cx="7332338" cy="547255"/>
          </a:xfrm>
          <a:solidFill>
            <a:srgbClr val="05060B"/>
          </a:solidFill>
        </p:grpSpPr>
        <p:sp>
          <p:nvSpPr>
            <p:cNvPr id="43" name="직사각형 42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06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가정용 의료기기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57" name="그룹 56"/>
          <p:cNvGrpSpPr/>
          <p:nvPr/>
        </p:nvGrpSpPr>
        <p:grpSpPr>
          <a:xfrm>
            <a:off x="3942911" y="2049015"/>
            <a:ext cx="7520492" cy="3170685"/>
            <a:chOff x="1594222" y="2786350"/>
            <a:chExt cx="7168778" cy="1033463"/>
          </a:xfrm>
          <a:solidFill>
            <a:srgbClr val="1B2040">
              <a:alpha val="22000"/>
            </a:srgbClr>
          </a:solidFill>
        </p:grpSpPr>
        <p:sp>
          <p:nvSpPr>
            <p:cNvPr id="61" name="Rectangle 9"/>
            <p:cNvSpPr/>
            <p:nvPr/>
          </p:nvSpPr>
          <p:spPr bwMode="auto">
            <a:xfrm>
              <a:off x="1594222" y="2786350"/>
              <a:ext cx="7168778" cy="1033463"/>
            </a:xfrm>
            <a:prstGeom prst="rect">
              <a:avLst/>
            </a:prstGeom>
            <a:grpFill/>
            <a:ln w="3175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defTabSz="1128364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2000" kern="0" dirty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62" name="직사각형 61"/>
            <p:cNvSpPr/>
            <p:nvPr/>
          </p:nvSpPr>
          <p:spPr bwMode="auto">
            <a:xfrm>
              <a:off x="1872357" y="3168751"/>
              <a:ext cx="6639020" cy="276999"/>
            </a:xfrm>
            <a:prstGeom prst="rect">
              <a:avLst/>
            </a:prstGeom>
            <a:noFill/>
            <a:ln w="25400" algn="ctr">
              <a:noFill/>
              <a:round/>
              <a:headEnd/>
              <a:tailEnd/>
            </a:ln>
            <a:effectLst>
              <a:outerShdw sx="1000" sy="1000" algn="tl" rotWithShape="0">
                <a:prstClr val="black"/>
              </a:outerShdw>
            </a:effectLst>
            <a:scene3d>
              <a:camera prst="orthographicFront"/>
              <a:lightRig rig="threePt" dir="t"/>
            </a:scene3d>
          </p:spPr>
          <p:txBody>
            <a:bodyPr wrap="square" lIns="0" tIns="0" rIns="0" bIns="0" anchor="ctr">
              <a:spAutoFit/>
              <a:sp3d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4F81BD"/>
                </a:buClr>
                <a:buSzPct val="60000"/>
                <a:defRPr/>
              </a:pPr>
              <a:endParaRPr lang="ko-KR" altLang="en-US" b="1" spc="-150" dirty="0">
                <a:ea typeface="나눔스퀘어" panose="020B0600000101010101" pitchFamily="50" charset="-127"/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4223859" y="2246571"/>
            <a:ext cx="70964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소비자는 한 일간지를 통해 디스크치료기기 광고를 접함</a:t>
            </a:r>
            <a:r>
              <a:rPr lang="en-US" altLang="ko-KR" b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광고에서 일주일의 무료체험 기간 후 제품을 구입할 의사가 없으면 전액 환불이 된다고 광고함</a:t>
            </a:r>
            <a:r>
              <a:rPr lang="en-US" altLang="ko-KR" b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부담 없이 </a:t>
            </a:r>
            <a:r>
              <a:rPr lang="en-US" altLang="ko-KR" b="1" dirty="0" smtClean="0"/>
              <a:t>39</a:t>
            </a:r>
            <a:r>
              <a:rPr lang="ko-KR" altLang="en-US" b="1" dirty="0" smtClean="0"/>
              <a:t>만원의 가격을 주고 제품을 구입함</a:t>
            </a:r>
            <a:r>
              <a:rPr lang="en-US" altLang="ko-KR" b="1" dirty="0" smtClean="0"/>
              <a:t>. </a:t>
            </a:r>
            <a:r>
              <a:rPr lang="ko-KR" altLang="en-US" b="1" dirty="0" smtClean="0"/>
              <a:t>소비자는 배송 받은 후 미사용의 상태로 </a:t>
            </a:r>
            <a:r>
              <a:rPr lang="ko-KR" altLang="en-US" b="1" dirty="0" err="1" smtClean="0"/>
              <a:t>택배비를</a:t>
            </a:r>
            <a:r>
              <a:rPr lang="ko-KR" altLang="en-US" b="1" dirty="0" smtClean="0"/>
              <a:t> 부담하고 당일 반품을 시킴</a:t>
            </a:r>
            <a:r>
              <a:rPr lang="en-US" altLang="ko-KR" b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하지만 열흘이 지나도록 카드 취소가 되지 않고 연락이 닿지 않아 환불의 어려움을 겪음</a:t>
            </a:r>
            <a:r>
              <a:rPr lang="en-US" altLang="ko-KR" b="1" dirty="0" smtClean="0"/>
              <a:t>.</a:t>
            </a:r>
          </a:p>
        </p:txBody>
      </p:sp>
      <p:sp>
        <p:nvSpPr>
          <p:cNvPr id="64" name="텍스트 개체 틀 2"/>
          <p:cNvSpPr txBox="1">
            <a:spLocks/>
          </p:cNvSpPr>
          <p:nvPr/>
        </p:nvSpPr>
        <p:spPr>
          <a:xfrm>
            <a:off x="3753339" y="1616341"/>
            <a:ext cx="7446096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ko-KR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 Light" panose="020B0603020101020101" pitchFamily="50" charset="-127"/>
                <a:ea typeface="나눔바른고딕 Light" panose="020B0603020101020101"/>
              </a:rPr>
              <a:t>신문 광고를 통해 구입한 의료기기</a:t>
            </a:r>
            <a:r>
              <a:rPr lang="en-US" altLang="ko-K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 Light" panose="020B0603020101020101" pitchFamily="50" charset="-127"/>
                <a:ea typeface="나눔바른고딕 Light" panose="020B0603020101020101"/>
              </a:rPr>
              <a:t>, </a:t>
            </a:r>
            <a:r>
              <a:rPr lang="ko-KR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 Light" panose="020B0603020101020101" pitchFamily="50" charset="-127"/>
                <a:ea typeface="나눔바른고딕 Light" panose="020B0603020101020101"/>
              </a:rPr>
              <a:t>환불 어려워</a:t>
            </a:r>
            <a:endParaRPr lang="ko-KR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나눔바른고딕 Light" panose="020B0603020101020101" pitchFamily="50" charset="-127"/>
              <a:ea typeface="나눔바른고딕 Light" panose="020B0603020101020101"/>
            </a:endParaRPr>
          </a:p>
        </p:txBody>
      </p:sp>
    </p:spTree>
    <p:extLst>
      <p:ext uri="{BB962C8B-B14F-4D97-AF65-F5344CB8AC3E}">
        <p14:creationId xmlns:p14="http://schemas.microsoft.com/office/powerpoint/2010/main" val="47802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/>
          <p:cNvSpPr/>
          <p:nvPr/>
        </p:nvSpPr>
        <p:spPr>
          <a:xfrm>
            <a:off x="3040249" y="669558"/>
            <a:ext cx="9148762" cy="6196263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3043238" cy="6858000"/>
          </a:xfrm>
          <a:prstGeom prst="rect">
            <a:avLst/>
          </a:prstGeom>
          <a:solidFill>
            <a:srgbClr val="1B204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grpSp>
        <p:nvGrpSpPr>
          <p:cNvPr id="3" name="그룹 2"/>
          <p:cNvGrpSpPr/>
          <p:nvPr/>
        </p:nvGrpSpPr>
        <p:grpSpPr>
          <a:xfrm>
            <a:off x="72942" y="1250798"/>
            <a:ext cx="2870284" cy="378618"/>
            <a:chOff x="2393319" y="2095717"/>
            <a:chExt cx="7332338" cy="547255"/>
          </a:xfrm>
          <a:noFill/>
        </p:grpSpPr>
        <p:sp>
          <p:nvSpPr>
            <p:cNvPr id="5" name="직사각형 4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01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헌법 등이 보장하는 소비자 권리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72942" y="2279498"/>
            <a:ext cx="2870284" cy="378618"/>
            <a:chOff x="2393319" y="2095717"/>
            <a:chExt cx="7332338" cy="547255"/>
          </a:xfrm>
        </p:grpSpPr>
        <p:sp>
          <p:nvSpPr>
            <p:cNvPr id="11" name="직사각형 10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03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금융사기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72942" y="3308198"/>
            <a:ext cx="2870284" cy="378618"/>
            <a:chOff x="2393319" y="2095717"/>
            <a:chExt cx="7332338" cy="547255"/>
          </a:xfrm>
        </p:grpSpPr>
        <p:sp>
          <p:nvSpPr>
            <p:cNvPr id="17" name="직사각형 16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05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상조서비스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72942" y="3822548"/>
            <a:ext cx="2870284" cy="378618"/>
            <a:chOff x="2393319" y="2095717"/>
            <a:chExt cx="7332338" cy="547255"/>
          </a:xfrm>
        </p:grpSpPr>
        <p:sp>
          <p:nvSpPr>
            <p:cNvPr id="20" name="직사각형 19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06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가정용 의료기기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72942" y="4336898"/>
            <a:ext cx="2870284" cy="378618"/>
            <a:chOff x="2393319" y="2095717"/>
            <a:chExt cx="7332338" cy="547255"/>
          </a:xfrm>
        </p:grpSpPr>
        <p:sp>
          <p:nvSpPr>
            <p:cNvPr id="23" name="직사각형 22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07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홍보관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13903"/>
            <a:ext cx="17177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2019 </a:t>
            </a:r>
            <a:r>
              <a:rPr lang="ko-KR" altLang="en-US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취약계층 소비자교육</a:t>
            </a:r>
            <a:endParaRPr lang="ko-KR" altLang="en-US" b="1" dirty="0">
              <a:solidFill>
                <a:schemeClr val="bg2"/>
              </a:solidFill>
              <a:ea typeface="돋움" panose="020B0600000101010101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88370" y="86095"/>
            <a:ext cx="72791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00" b="1" dirty="0">
                <a:solidFill>
                  <a:schemeClr val="bg1">
                    <a:lumMod val="50000"/>
                  </a:schemeClr>
                </a:solidFill>
              </a:rPr>
              <a:t>6</a:t>
            </a:r>
            <a:r>
              <a:rPr lang="en-US" altLang="ko-KR" sz="2600" b="1" dirty="0" smtClean="0">
                <a:solidFill>
                  <a:schemeClr val="bg1">
                    <a:lumMod val="50000"/>
                  </a:schemeClr>
                </a:solidFill>
              </a:rPr>
              <a:t>.1. </a:t>
            </a:r>
            <a:r>
              <a:rPr lang="ko-KR" altLang="en-US" sz="2600" b="1" dirty="0" smtClean="0">
                <a:solidFill>
                  <a:schemeClr val="bg1">
                    <a:lumMod val="50000"/>
                  </a:schemeClr>
                </a:solidFill>
              </a:rPr>
              <a:t>가정용 의료기기</a:t>
            </a:r>
            <a:endParaRPr lang="ko-KR" altLang="en-US" sz="2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2" name="그림 5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70"/>
          <a:stretch/>
        </p:blipFill>
        <p:spPr>
          <a:xfrm>
            <a:off x="9900323" y="6361622"/>
            <a:ext cx="2120506" cy="353380"/>
          </a:xfrm>
          <a:prstGeom prst="rect">
            <a:avLst/>
          </a:prstGeom>
        </p:spPr>
      </p:pic>
      <p:sp>
        <p:nvSpPr>
          <p:cNvPr id="44" name="직사각형 43"/>
          <p:cNvSpPr/>
          <p:nvPr/>
        </p:nvSpPr>
        <p:spPr>
          <a:xfrm>
            <a:off x="-5569" y="3821196"/>
            <a:ext cx="86369" cy="379969"/>
          </a:xfrm>
          <a:prstGeom prst="rect">
            <a:avLst/>
          </a:prstGeom>
          <a:solidFill>
            <a:srgbClr val="7DD4E5"/>
          </a:solidFill>
          <a:ln>
            <a:solidFill>
              <a:srgbClr val="7DD4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TextBox 39"/>
          <p:cNvSpPr txBox="1"/>
          <p:nvPr/>
        </p:nvSpPr>
        <p:spPr>
          <a:xfrm>
            <a:off x="142669" y="1798004"/>
            <a:ext cx="26835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02 / </a:t>
            </a:r>
            <a:r>
              <a:rPr lang="ko-KR" altLang="en-US" sz="1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개인정보 보호</a:t>
            </a:r>
            <a:endParaRPr lang="ko-KR" altLang="en-US" sz="1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48" name="그룹 47"/>
          <p:cNvGrpSpPr/>
          <p:nvPr/>
        </p:nvGrpSpPr>
        <p:grpSpPr>
          <a:xfrm>
            <a:off x="72942" y="1765148"/>
            <a:ext cx="2870284" cy="378618"/>
            <a:chOff x="2393319" y="2095717"/>
            <a:chExt cx="7332338" cy="547255"/>
          </a:xfrm>
        </p:grpSpPr>
        <p:sp>
          <p:nvSpPr>
            <p:cNvPr id="49" name="직사각형 48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02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개인정보 보호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36" name="텍스트 개체 틀 2"/>
          <p:cNvSpPr txBox="1">
            <a:spLocks/>
          </p:cNvSpPr>
          <p:nvPr/>
        </p:nvSpPr>
        <p:spPr>
          <a:xfrm>
            <a:off x="3421242" y="833864"/>
            <a:ext cx="6843220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ko-KR" altLang="en-US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주요피해사례</a:t>
            </a:r>
            <a:r>
              <a:rPr lang="en-US" altLang="ko-KR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2</a:t>
            </a:r>
            <a:endParaRPr lang="ko-KR" altLang="en-US" sz="2400" b="1" dirty="0">
              <a:solidFill>
                <a:srgbClr val="1B2040"/>
              </a:solidFill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</p:txBody>
      </p:sp>
      <p:grpSp>
        <p:nvGrpSpPr>
          <p:cNvPr id="58" name="그룹 57"/>
          <p:cNvGrpSpPr/>
          <p:nvPr/>
        </p:nvGrpSpPr>
        <p:grpSpPr>
          <a:xfrm>
            <a:off x="72942" y="2793848"/>
            <a:ext cx="2870284" cy="378618"/>
            <a:chOff x="2393319" y="2095717"/>
            <a:chExt cx="7332338" cy="547255"/>
          </a:xfrm>
        </p:grpSpPr>
        <p:sp>
          <p:nvSpPr>
            <p:cNvPr id="59" name="직사각형 58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04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건강기능식품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41" name="텍스트 개체 틀 2"/>
          <p:cNvSpPr txBox="1">
            <a:spLocks/>
          </p:cNvSpPr>
          <p:nvPr/>
        </p:nvSpPr>
        <p:spPr>
          <a:xfrm>
            <a:off x="3600939" y="1463941"/>
            <a:ext cx="7446096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ko-KR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나눔바른고딕 Light" panose="020B0603020101020101" pitchFamily="50" charset="-127"/>
              <a:ea typeface="나눔바른고딕 Light" panose="020B0603020101020101"/>
            </a:endParaRPr>
          </a:p>
        </p:txBody>
      </p:sp>
      <p:grpSp>
        <p:nvGrpSpPr>
          <p:cNvPr id="42" name="그룹 41"/>
          <p:cNvGrpSpPr/>
          <p:nvPr/>
        </p:nvGrpSpPr>
        <p:grpSpPr>
          <a:xfrm>
            <a:off x="80801" y="3822548"/>
            <a:ext cx="2870284" cy="378618"/>
            <a:chOff x="2393319" y="2095717"/>
            <a:chExt cx="7332338" cy="547255"/>
          </a:xfrm>
          <a:solidFill>
            <a:srgbClr val="05060B"/>
          </a:solidFill>
        </p:grpSpPr>
        <p:sp>
          <p:nvSpPr>
            <p:cNvPr id="43" name="직사각형 42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06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가정용 의료기기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57" name="그룹 56"/>
          <p:cNvGrpSpPr/>
          <p:nvPr/>
        </p:nvGrpSpPr>
        <p:grpSpPr>
          <a:xfrm>
            <a:off x="3942911" y="2049015"/>
            <a:ext cx="7520492" cy="3551685"/>
            <a:chOff x="1594222" y="2786350"/>
            <a:chExt cx="7168778" cy="1033463"/>
          </a:xfrm>
          <a:solidFill>
            <a:srgbClr val="1B2040">
              <a:alpha val="22000"/>
            </a:srgbClr>
          </a:solidFill>
        </p:grpSpPr>
        <p:sp>
          <p:nvSpPr>
            <p:cNvPr id="61" name="Rectangle 9"/>
            <p:cNvSpPr/>
            <p:nvPr/>
          </p:nvSpPr>
          <p:spPr bwMode="auto">
            <a:xfrm>
              <a:off x="1594222" y="2786350"/>
              <a:ext cx="7168778" cy="1033463"/>
            </a:xfrm>
            <a:prstGeom prst="rect">
              <a:avLst/>
            </a:prstGeom>
            <a:grpFill/>
            <a:ln w="3175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defTabSz="1128364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2000" kern="0" dirty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62" name="직사각형 61"/>
            <p:cNvSpPr/>
            <p:nvPr/>
          </p:nvSpPr>
          <p:spPr bwMode="auto">
            <a:xfrm>
              <a:off x="1872357" y="3168751"/>
              <a:ext cx="6639020" cy="276999"/>
            </a:xfrm>
            <a:prstGeom prst="rect">
              <a:avLst/>
            </a:prstGeom>
            <a:noFill/>
            <a:ln w="25400" algn="ctr">
              <a:noFill/>
              <a:round/>
              <a:headEnd/>
              <a:tailEnd/>
            </a:ln>
            <a:effectLst>
              <a:outerShdw sx="1000" sy="1000" algn="tl" rotWithShape="0">
                <a:prstClr val="black"/>
              </a:outerShdw>
            </a:effectLst>
            <a:scene3d>
              <a:camera prst="orthographicFront"/>
              <a:lightRig rig="threePt" dir="t"/>
            </a:scene3d>
          </p:spPr>
          <p:txBody>
            <a:bodyPr wrap="square" lIns="0" tIns="0" rIns="0" bIns="0" anchor="ctr">
              <a:spAutoFit/>
              <a:sp3d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4F81BD"/>
                </a:buClr>
                <a:buSzPct val="60000"/>
                <a:defRPr/>
              </a:pPr>
              <a:endParaRPr lang="ko-KR" altLang="en-US" b="1" spc="-150" dirty="0">
                <a:ea typeface="나눔스퀘어" panose="020B0600000101010101" pitchFamily="50" charset="-127"/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4223859" y="2246571"/>
            <a:ext cx="70964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소비자는 염증 치료를 위해 방문판매를 통해 의료기기를 구매함</a:t>
            </a:r>
            <a:r>
              <a:rPr lang="en-US" altLang="ko-KR" b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한 달 이상 사용했음에도 불구하고 염증이 나아지는 것 없이 붓고 열이 나는 현상이 지속됨</a:t>
            </a:r>
            <a:r>
              <a:rPr lang="en-US" altLang="ko-KR" b="1" dirty="0" smtClean="0"/>
              <a:t>. </a:t>
            </a:r>
            <a:r>
              <a:rPr lang="ko-KR" altLang="en-US" b="1" dirty="0" smtClean="0"/>
              <a:t>소비자는 구매 시 판매원에게 치료가 잘 안될 때에는 환불이 가능하다는 각서를 받아서 업체에 환불을 요청함</a:t>
            </a:r>
            <a:r>
              <a:rPr lang="en-US" altLang="ko-KR" b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업체에서는 붓고 열이 나는 현상은 염증이 낫는 과정이라면 더 사용해 보길 권함</a:t>
            </a:r>
            <a:r>
              <a:rPr lang="en-US" altLang="ko-KR" b="1" dirty="0" smtClean="0"/>
              <a:t>. </a:t>
            </a:r>
            <a:r>
              <a:rPr lang="ko-KR" altLang="en-US" b="1" dirty="0" smtClean="0"/>
              <a:t>사용설명서나 계약서는 따로 없고 환불 각서만 있는 상태며 원활한 통화가 되지 않아 소비자상담센터에 상담 의뢰함</a:t>
            </a:r>
            <a:r>
              <a:rPr lang="en-US" altLang="ko-KR" b="1" dirty="0" smtClean="0"/>
              <a:t>.</a:t>
            </a:r>
          </a:p>
        </p:txBody>
      </p:sp>
      <p:sp>
        <p:nvSpPr>
          <p:cNvPr id="64" name="텍스트 개체 틀 2"/>
          <p:cNvSpPr txBox="1">
            <a:spLocks/>
          </p:cNvSpPr>
          <p:nvPr/>
        </p:nvSpPr>
        <p:spPr>
          <a:xfrm>
            <a:off x="3753339" y="1616341"/>
            <a:ext cx="7446096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ko-KR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 Light" panose="020B0603020101020101" pitchFamily="50" charset="-127"/>
                <a:ea typeface="나눔바른고딕 Light" panose="020B0603020101020101"/>
              </a:rPr>
              <a:t>부작용 유발하는 의료기기</a:t>
            </a:r>
            <a:r>
              <a:rPr lang="en-US" altLang="ko-K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 Light" panose="020B0603020101020101" pitchFamily="50" charset="-127"/>
                <a:ea typeface="나눔바른고딕 Light" panose="020B0603020101020101"/>
              </a:rPr>
              <a:t>, </a:t>
            </a:r>
            <a:r>
              <a:rPr lang="ko-KR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 Light" panose="020B0603020101020101" pitchFamily="50" charset="-127"/>
                <a:ea typeface="나눔바른고딕 Light" panose="020B0603020101020101"/>
              </a:rPr>
              <a:t>업체 환불 거부해</a:t>
            </a:r>
            <a:endParaRPr lang="ko-KR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나눔바른고딕 Light" panose="020B0603020101020101" pitchFamily="50" charset="-127"/>
              <a:ea typeface="나눔바른고딕 Light" panose="020B0603020101020101"/>
            </a:endParaRPr>
          </a:p>
        </p:txBody>
      </p:sp>
    </p:spTree>
    <p:extLst>
      <p:ext uri="{BB962C8B-B14F-4D97-AF65-F5344CB8AC3E}">
        <p14:creationId xmlns:p14="http://schemas.microsoft.com/office/powerpoint/2010/main" val="358535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/>
          <p:cNvSpPr/>
          <p:nvPr/>
        </p:nvSpPr>
        <p:spPr>
          <a:xfrm>
            <a:off x="3040249" y="669558"/>
            <a:ext cx="9148762" cy="6196263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3043238" cy="6858000"/>
          </a:xfrm>
          <a:prstGeom prst="rect">
            <a:avLst/>
          </a:prstGeom>
          <a:solidFill>
            <a:srgbClr val="1B204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grpSp>
        <p:nvGrpSpPr>
          <p:cNvPr id="3" name="그룹 2"/>
          <p:cNvGrpSpPr/>
          <p:nvPr/>
        </p:nvGrpSpPr>
        <p:grpSpPr>
          <a:xfrm>
            <a:off x="72942" y="1250798"/>
            <a:ext cx="2870284" cy="378618"/>
            <a:chOff x="2393319" y="2095717"/>
            <a:chExt cx="7332338" cy="547255"/>
          </a:xfrm>
          <a:noFill/>
        </p:grpSpPr>
        <p:sp>
          <p:nvSpPr>
            <p:cNvPr id="5" name="직사각형 4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01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헌법 등이 보장하는 소비자 권리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72942" y="2279498"/>
            <a:ext cx="2870284" cy="378618"/>
            <a:chOff x="2393319" y="2095717"/>
            <a:chExt cx="7332338" cy="547255"/>
          </a:xfrm>
        </p:grpSpPr>
        <p:sp>
          <p:nvSpPr>
            <p:cNvPr id="11" name="직사각형 10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03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금융사기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72942" y="3308198"/>
            <a:ext cx="2870284" cy="378618"/>
            <a:chOff x="2393319" y="2095717"/>
            <a:chExt cx="7332338" cy="547255"/>
          </a:xfrm>
        </p:grpSpPr>
        <p:sp>
          <p:nvSpPr>
            <p:cNvPr id="17" name="직사각형 16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05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상조서비스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72942" y="3822548"/>
            <a:ext cx="2870284" cy="378618"/>
            <a:chOff x="2393319" y="2095717"/>
            <a:chExt cx="7332338" cy="547255"/>
          </a:xfrm>
        </p:grpSpPr>
        <p:sp>
          <p:nvSpPr>
            <p:cNvPr id="20" name="직사각형 19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06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가정용 의료기기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72942" y="4336898"/>
            <a:ext cx="2870284" cy="378618"/>
            <a:chOff x="2393319" y="2095717"/>
            <a:chExt cx="7332338" cy="547255"/>
          </a:xfrm>
        </p:grpSpPr>
        <p:sp>
          <p:nvSpPr>
            <p:cNvPr id="23" name="직사각형 22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07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홍보관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13903"/>
            <a:ext cx="17177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2019 </a:t>
            </a:r>
            <a:r>
              <a:rPr lang="ko-KR" altLang="en-US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취약계층 소비자교육</a:t>
            </a:r>
            <a:endParaRPr lang="ko-KR" altLang="en-US" b="1" dirty="0">
              <a:solidFill>
                <a:schemeClr val="bg2"/>
              </a:solidFill>
              <a:ea typeface="돋움" panose="020B0600000101010101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88370" y="86095"/>
            <a:ext cx="72791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00" b="1" dirty="0">
                <a:solidFill>
                  <a:schemeClr val="bg1">
                    <a:lumMod val="50000"/>
                  </a:schemeClr>
                </a:solidFill>
              </a:rPr>
              <a:t>6</a:t>
            </a:r>
            <a:r>
              <a:rPr lang="en-US" altLang="ko-KR" sz="2600" b="1" dirty="0" smtClean="0">
                <a:solidFill>
                  <a:schemeClr val="bg1">
                    <a:lumMod val="50000"/>
                  </a:schemeClr>
                </a:solidFill>
              </a:rPr>
              <a:t>.1. </a:t>
            </a:r>
            <a:r>
              <a:rPr lang="ko-KR" altLang="en-US" sz="2600" b="1" dirty="0" smtClean="0">
                <a:solidFill>
                  <a:schemeClr val="bg1">
                    <a:lumMod val="50000"/>
                  </a:schemeClr>
                </a:solidFill>
              </a:rPr>
              <a:t>가정용 의료기기</a:t>
            </a:r>
            <a:endParaRPr lang="ko-KR" altLang="en-US" sz="2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2" name="그림 5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70"/>
          <a:stretch/>
        </p:blipFill>
        <p:spPr>
          <a:xfrm>
            <a:off x="9900323" y="6361622"/>
            <a:ext cx="2120506" cy="353380"/>
          </a:xfrm>
          <a:prstGeom prst="rect">
            <a:avLst/>
          </a:prstGeom>
        </p:spPr>
      </p:pic>
      <p:sp>
        <p:nvSpPr>
          <p:cNvPr id="44" name="직사각형 43"/>
          <p:cNvSpPr/>
          <p:nvPr/>
        </p:nvSpPr>
        <p:spPr>
          <a:xfrm>
            <a:off x="-5569" y="3821196"/>
            <a:ext cx="86369" cy="379969"/>
          </a:xfrm>
          <a:prstGeom prst="rect">
            <a:avLst/>
          </a:prstGeom>
          <a:solidFill>
            <a:srgbClr val="7DD4E5"/>
          </a:solidFill>
          <a:ln>
            <a:solidFill>
              <a:srgbClr val="7DD4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TextBox 39"/>
          <p:cNvSpPr txBox="1"/>
          <p:nvPr/>
        </p:nvSpPr>
        <p:spPr>
          <a:xfrm>
            <a:off x="142669" y="1798004"/>
            <a:ext cx="26835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02 / </a:t>
            </a:r>
            <a:r>
              <a:rPr lang="ko-KR" altLang="en-US" sz="1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개인정보 보호</a:t>
            </a:r>
            <a:endParaRPr lang="ko-KR" altLang="en-US" sz="1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48" name="그룹 47"/>
          <p:cNvGrpSpPr/>
          <p:nvPr/>
        </p:nvGrpSpPr>
        <p:grpSpPr>
          <a:xfrm>
            <a:off x="72942" y="1765148"/>
            <a:ext cx="2870284" cy="378618"/>
            <a:chOff x="2393319" y="2095717"/>
            <a:chExt cx="7332338" cy="547255"/>
          </a:xfrm>
        </p:grpSpPr>
        <p:sp>
          <p:nvSpPr>
            <p:cNvPr id="49" name="직사각형 48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02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개인정보 보호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36" name="텍스트 개체 틀 2"/>
          <p:cNvSpPr txBox="1">
            <a:spLocks/>
          </p:cNvSpPr>
          <p:nvPr/>
        </p:nvSpPr>
        <p:spPr>
          <a:xfrm>
            <a:off x="3421242" y="833864"/>
            <a:ext cx="6843220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ko-KR" altLang="en-US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주요피해사례</a:t>
            </a:r>
            <a:r>
              <a:rPr lang="en-US" altLang="ko-KR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3</a:t>
            </a:r>
            <a:endParaRPr lang="ko-KR" altLang="en-US" sz="2400" b="1" dirty="0">
              <a:solidFill>
                <a:srgbClr val="1B2040"/>
              </a:solidFill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</p:txBody>
      </p:sp>
      <p:grpSp>
        <p:nvGrpSpPr>
          <p:cNvPr id="58" name="그룹 57"/>
          <p:cNvGrpSpPr/>
          <p:nvPr/>
        </p:nvGrpSpPr>
        <p:grpSpPr>
          <a:xfrm>
            <a:off x="72942" y="2793848"/>
            <a:ext cx="2870284" cy="378618"/>
            <a:chOff x="2393319" y="2095717"/>
            <a:chExt cx="7332338" cy="547255"/>
          </a:xfrm>
        </p:grpSpPr>
        <p:sp>
          <p:nvSpPr>
            <p:cNvPr id="59" name="직사각형 58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04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건강기능식품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41" name="텍스트 개체 틀 2"/>
          <p:cNvSpPr txBox="1">
            <a:spLocks/>
          </p:cNvSpPr>
          <p:nvPr/>
        </p:nvSpPr>
        <p:spPr>
          <a:xfrm>
            <a:off x="3600939" y="1463941"/>
            <a:ext cx="7446096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ko-KR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나눔바른고딕 Light" panose="020B0603020101020101" pitchFamily="50" charset="-127"/>
              <a:ea typeface="나눔바른고딕 Light" panose="020B0603020101020101"/>
            </a:endParaRPr>
          </a:p>
        </p:txBody>
      </p:sp>
      <p:grpSp>
        <p:nvGrpSpPr>
          <p:cNvPr id="42" name="그룹 41"/>
          <p:cNvGrpSpPr/>
          <p:nvPr/>
        </p:nvGrpSpPr>
        <p:grpSpPr>
          <a:xfrm>
            <a:off x="80801" y="3822548"/>
            <a:ext cx="2870284" cy="378618"/>
            <a:chOff x="2393319" y="2095717"/>
            <a:chExt cx="7332338" cy="547255"/>
          </a:xfrm>
          <a:solidFill>
            <a:srgbClr val="05060B"/>
          </a:solidFill>
        </p:grpSpPr>
        <p:sp>
          <p:nvSpPr>
            <p:cNvPr id="43" name="직사각형 42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06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가정용 의료기기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57" name="그룹 56"/>
          <p:cNvGrpSpPr/>
          <p:nvPr/>
        </p:nvGrpSpPr>
        <p:grpSpPr>
          <a:xfrm>
            <a:off x="3942911" y="2049015"/>
            <a:ext cx="7520492" cy="2878585"/>
            <a:chOff x="1594222" y="2786350"/>
            <a:chExt cx="7168778" cy="1033463"/>
          </a:xfrm>
          <a:solidFill>
            <a:srgbClr val="1B2040">
              <a:alpha val="22000"/>
            </a:srgbClr>
          </a:solidFill>
        </p:grpSpPr>
        <p:sp>
          <p:nvSpPr>
            <p:cNvPr id="61" name="Rectangle 9"/>
            <p:cNvSpPr/>
            <p:nvPr/>
          </p:nvSpPr>
          <p:spPr bwMode="auto">
            <a:xfrm>
              <a:off x="1594222" y="2786350"/>
              <a:ext cx="7168778" cy="1033463"/>
            </a:xfrm>
            <a:prstGeom prst="rect">
              <a:avLst/>
            </a:prstGeom>
            <a:grpFill/>
            <a:ln w="3175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defTabSz="1128364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2000" kern="0" dirty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62" name="직사각형 61"/>
            <p:cNvSpPr/>
            <p:nvPr/>
          </p:nvSpPr>
          <p:spPr bwMode="auto">
            <a:xfrm>
              <a:off x="1872357" y="3168751"/>
              <a:ext cx="6639020" cy="276999"/>
            </a:xfrm>
            <a:prstGeom prst="rect">
              <a:avLst/>
            </a:prstGeom>
            <a:noFill/>
            <a:ln w="25400" algn="ctr">
              <a:noFill/>
              <a:round/>
              <a:headEnd/>
              <a:tailEnd/>
            </a:ln>
            <a:effectLst>
              <a:outerShdw sx="1000" sy="1000" algn="tl" rotWithShape="0">
                <a:prstClr val="black"/>
              </a:outerShdw>
            </a:effectLst>
            <a:scene3d>
              <a:camera prst="orthographicFront"/>
              <a:lightRig rig="threePt" dir="t"/>
            </a:scene3d>
          </p:spPr>
          <p:txBody>
            <a:bodyPr wrap="square" lIns="0" tIns="0" rIns="0" bIns="0" anchor="ctr">
              <a:spAutoFit/>
              <a:sp3d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4F81BD"/>
                </a:buClr>
                <a:buSzPct val="60000"/>
                <a:defRPr/>
              </a:pPr>
              <a:endParaRPr lang="ko-KR" altLang="en-US" b="1" spc="-150" dirty="0">
                <a:ea typeface="나눔스퀘어" panose="020B0600000101010101" pitchFamily="50" charset="-127"/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4223859" y="2246571"/>
            <a:ext cx="70964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소비자는 인터넷에서 안마의자를 구매하여 사용하던 중 </a:t>
            </a:r>
            <a:r>
              <a:rPr lang="en-US" altLang="ko-KR" b="1" dirty="0" smtClean="0"/>
              <a:t>3</a:t>
            </a:r>
            <a:r>
              <a:rPr lang="ko-KR" altLang="en-US" b="1" dirty="0" smtClean="0"/>
              <a:t>개월이 지나 고장이 나서 업체에 </a:t>
            </a:r>
            <a:r>
              <a:rPr lang="en-US" altLang="ko-KR" b="1" dirty="0" smtClean="0"/>
              <a:t>A/S</a:t>
            </a:r>
            <a:r>
              <a:rPr lang="ko-KR" altLang="en-US" b="1" dirty="0" smtClean="0"/>
              <a:t>를 요청함</a:t>
            </a:r>
            <a:r>
              <a:rPr lang="en-US" altLang="ko-KR" b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업체는 중소기업으로 전국에 지사가 있는 것이 아니어서 </a:t>
            </a:r>
            <a:r>
              <a:rPr lang="en-US" altLang="ko-KR" b="1" dirty="0" smtClean="0"/>
              <a:t>A/S</a:t>
            </a:r>
            <a:r>
              <a:rPr lang="ko-KR" altLang="en-US" b="1" dirty="0" smtClean="0"/>
              <a:t>기사가 해당 지역에 방문하게 되면 수리를 하겠다고 하였으나 </a:t>
            </a:r>
            <a:r>
              <a:rPr lang="ko-KR" altLang="en-US" b="1" dirty="0"/>
              <a:t>수</a:t>
            </a:r>
            <a:r>
              <a:rPr lang="ko-KR" altLang="en-US" b="1" dirty="0" smtClean="0"/>
              <a:t>개월이 지나도록 소비자에게 방문하지 않음</a:t>
            </a:r>
            <a:r>
              <a:rPr lang="en-US" altLang="ko-KR" b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이에 소비자가 공장으로 직접 방문하여 제품수리를 의뢰하였으나 품질보증기간이 지났다는 이유로 수리를 거부함</a:t>
            </a:r>
            <a:r>
              <a:rPr lang="en-US" altLang="ko-KR" b="1" dirty="0" smtClean="0"/>
              <a:t>.</a:t>
            </a:r>
          </a:p>
        </p:txBody>
      </p:sp>
      <p:sp>
        <p:nvSpPr>
          <p:cNvPr id="64" name="텍스트 개체 틀 2"/>
          <p:cNvSpPr txBox="1">
            <a:spLocks/>
          </p:cNvSpPr>
          <p:nvPr/>
        </p:nvSpPr>
        <p:spPr>
          <a:xfrm>
            <a:off x="3753339" y="1616341"/>
            <a:ext cx="7446096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ko-KR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 Light" panose="020B0603020101020101" pitchFamily="50" charset="-127"/>
                <a:ea typeface="나눔바른고딕 Light" panose="020B0603020101020101"/>
              </a:rPr>
              <a:t>안마의자 수리지연 및 수리비 과다 청구</a:t>
            </a:r>
            <a:endParaRPr lang="ko-KR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나눔바른고딕 Light" panose="020B0603020101020101" pitchFamily="50" charset="-127"/>
              <a:ea typeface="나눔바른고딕 Light" panose="020B0603020101020101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600939" y="5250379"/>
            <a:ext cx="7836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이러한 경우 소비자가 제품수리를 처음 의뢰한 것은 품질보증기간 이내이기 때문에 소비자분쟁해결기준에 근거하여 무상수리를 받을 수 있음</a:t>
            </a:r>
            <a:r>
              <a:rPr lang="en-US" altLang="ko-KR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01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/>
          <p:cNvSpPr/>
          <p:nvPr/>
        </p:nvSpPr>
        <p:spPr>
          <a:xfrm>
            <a:off x="3043238" y="674074"/>
            <a:ext cx="9148762" cy="6196263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3043238" cy="6858000"/>
          </a:xfrm>
          <a:prstGeom prst="rect">
            <a:avLst/>
          </a:prstGeom>
          <a:solidFill>
            <a:srgbClr val="1B204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grpSp>
        <p:nvGrpSpPr>
          <p:cNvPr id="3" name="그룹 2"/>
          <p:cNvGrpSpPr/>
          <p:nvPr/>
        </p:nvGrpSpPr>
        <p:grpSpPr>
          <a:xfrm>
            <a:off x="72942" y="1250798"/>
            <a:ext cx="2870284" cy="378618"/>
            <a:chOff x="2393319" y="2095717"/>
            <a:chExt cx="7332338" cy="547255"/>
          </a:xfrm>
          <a:solidFill>
            <a:srgbClr val="00132A"/>
          </a:solidFill>
        </p:grpSpPr>
        <p:sp>
          <p:nvSpPr>
            <p:cNvPr id="5" name="직사각형 4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solidFill>
              <a:srgbClr val="05060B"/>
            </a:solidFill>
            <a:ln>
              <a:solidFill>
                <a:srgbClr val="0506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solidFill>
              <a:srgbClr val="05060B"/>
            </a:solidFill>
            <a:ln>
              <a:solidFill>
                <a:srgbClr val="05060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01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헌법 등이 보장하는 소비자 권리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72942" y="1765148"/>
            <a:ext cx="2870284" cy="378618"/>
            <a:chOff x="2393319" y="2095717"/>
            <a:chExt cx="7332338" cy="547255"/>
          </a:xfrm>
        </p:grpSpPr>
        <p:sp>
          <p:nvSpPr>
            <p:cNvPr id="8" name="직사각형 7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02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개인정보 보호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72942" y="2279498"/>
            <a:ext cx="2870284" cy="378618"/>
            <a:chOff x="2393319" y="2095717"/>
            <a:chExt cx="7332338" cy="547255"/>
          </a:xfrm>
        </p:grpSpPr>
        <p:sp>
          <p:nvSpPr>
            <p:cNvPr id="11" name="직사각형 10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03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금융사기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72942" y="2793848"/>
            <a:ext cx="2870284" cy="378618"/>
            <a:chOff x="2393319" y="2095717"/>
            <a:chExt cx="7332338" cy="547255"/>
          </a:xfrm>
        </p:grpSpPr>
        <p:sp>
          <p:nvSpPr>
            <p:cNvPr id="14" name="직사각형 13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04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건강기능식품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72942" y="3308198"/>
            <a:ext cx="2870284" cy="378618"/>
            <a:chOff x="2393319" y="2095717"/>
            <a:chExt cx="7332338" cy="547255"/>
          </a:xfrm>
        </p:grpSpPr>
        <p:sp>
          <p:nvSpPr>
            <p:cNvPr id="17" name="직사각형 16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05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상조서비스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72942" y="3822548"/>
            <a:ext cx="2870284" cy="378618"/>
            <a:chOff x="2393319" y="2095717"/>
            <a:chExt cx="7332338" cy="547255"/>
          </a:xfrm>
        </p:grpSpPr>
        <p:sp>
          <p:nvSpPr>
            <p:cNvPr id="20" name="직사각형 19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06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가정용 의료기기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72942" y="4336898"/>
            <a:ext cx="2870284" cy="378618"/>
            <a:chOff x="2393319" y="2095717"/>
            <a:chExt cx="7332338" cy="547255"/>
          </a:xfrm>
        </p:grpSpPr>
        <p:sp>
          <p:nvSpPr>
            <p:cNvPr id="23" name="직사각형 22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07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홍보관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13903"/>
            <a:ext cx="17177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2019 </a:t>
            </a:r>
            <a:r>
              <a:rPr lang="ko-KR" altLang="en-US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취약계층 소비자교육</a:t>
            </a:r>
            <a:endParaRPr lang="ko-KR" altLang="en-US" b="1" dirty="0">
              <a:solidFill>
                <a:schemeClr val="bg2"/>
              </a:solidFill>
              <a:ea typeface="돋움" panose="020B0600000101010101" pitchFamily="50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0" y="1248998"/>
            <a:ext cx="72942" cy="378618"/>
          </a:xfrm>
          <a:prstGeom prst="rect">
            <a:avLst/>
          </a:prstGeom>
          <a:solidFill>
            <a:srgbClr val="7DD4E5"/>
          </a:solidFill>
          <a:ln>
            <a:solidFill>
              <a:srgbClr val="7DD4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3188370" y="86095"/>
            <a:ext cx="72791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00" b="1" dirty="0" smtClean="0">
                <a:solidFill>
                  <a:schemeClr val="bg1">
                    <a:lumMod val="50000"/>
                  </a:schemeClr>
                </a:solidFill>
              </a:rPr>
              <a:t>1.2. </a:t>
            </a:r>
            <a:r>
              <a:rPr lang="ko-KR" altLang="en-US" sz="2600" b="1" dirty="0" smtClean="0">
                <a:solidFill>
                  <a:schemeClr val="bg1">
                    <a:lumMod val="50000"/>
                  </a:schemeClr>
                </a:solidFill>
              </a:rPr>
              <a:t>청약철회</a:t>
            </a:r>
            <a:endParaRPr lang="ko-KR" altLang="en-US" sz="2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텍스트 개체 틀 2"/>
          <p:cNvSpPr txBox="1">
            <a:spLocks/>
          </p:cNvSpPr>
          <p:nvPr/>
        </p:nvSpPr>
        <p:spPr>
          <a:xfrm>
            <a:off x="3421242" y="833864"/>
            <a:ext cx="4931187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ko-KR" altLang="en-US" sz="2400" b="1" dirty="0" err="1" smtClean="0">
                <a:solidFill>
                  <a:srgbClr val="37395F"/>
                </a:solidFill>
                <a:latin typeface="나눔바른고딕 Light" panose="020B0603020101020101" pitchFamily="50" charset="-127"/>
                <a:ea typeface="나눔바른고딕 Light" panose="020B0603020101020101"/>
              </a:rPr>
              <a:t>청약철회권이란</a:t>
            </a:r>
            <a:r>
              <a:rPr lang="ko-KR" altLang="en-US" sz="2400" b="1" dirty="0" smtClean="0">
                <a:solidFill>
                  <a:srgbClr val="37395F"/>
                </a:solidFill>
                <a:latin typeface="나눔바른고딕 Light" panose="020B0603020101020101" pitchFamily="50" charset="-127"/>
                <a:ea typeface="나눔바른고딕 Light" panose="020B0603020101020101"/>
              </a:rPr>
              <a:t> </a:t>
            </a:r>
            <a:r>
              <a:rPr lang="en-US" altLang="ko-KR" sz="2000" b="1" dirty="0" smtClean="0">
                <a:solidFill>
                  <a:srgbClr val="37395F"/>
                </a:solidFill>
                <a:latin typeface="나눔바른고딕 Light" panose="020B0603020101020101" pitchFamily="50" charset="-127"/>
                <a:ea typeface="나눔바른고딕 Light" panose="020B0603020101020101"/>
              </a:rPr>
              <a:t>(cooling off)</a:t>
            </a:r>
            <a:endParaRPr lang="ko-KR" altLang="en-US" sz="2400" b="1" dirty="0">
              <a:solidFill>
                <a:srgbClr val="37395F"/>
              </a:solidFill>
              <a:latin typeface="나눔바른고딕 Light" panose="020B0603020101020101" pitchFamily="50" charset="-127"/>
              <a:ea typeface="나눔바른고딕 Light" panose="020B0603020101020101"/>
            </a:endParaRPr>
          </a:p>
        </p:txBody>
      </p:sp>
      <p:pic>
        <p:nvPicPr>
          <p:cNvPr id="33" name="그림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70"/>
          <a:stretch/>
        </p:blipFill>
        <p:spPr>
          <a:xfrm>
            <a:off x="9900323" y="6361622"/>
            <a:ext cx="2120506" cy="35338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690065" y="1919452"/>
            <a:ext cx="7569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>
                <a:latin typeface="+mj-lt"/>
              </a:rPr>
              <a:t>사업자에게</a:t>
            </a:r>
            <a:r>
              <a:rPr lang="ko-KR" altLang="en-US" b="1" dirty="0" smtClean="0">
                <a:solidFill>
                  <a:srgbClr val="FF0000"/>
                </a:solidFill>
                <a:latin typeface="+mj-lt"/>
              </a:rPr>
              <a:t> 반품을 요구</a:t>
            </a:r>
            <a:r>
              <a:rPr lang="ko-KR" altLang="en-US" b="1" dirty="0" smtClean="0">
                <a:latin typeface="+mj-lt"/>
              </a:rPr>
              <a:t>할 수 있도록 하는 권리</a:t>
            </a:r>
            <a:endParaRPr lang="en-US" altLang="ko-KR" b="1" dirty="0" smtClean="0"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90065" y="2454857"/>
            <a:ext cx="7699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/>
              <a:t>방문판매</a:t>
            </a:r>
            <a:r>
              <a:rPr lang="en-US" altLang="ko-KR" b="1" dirty="0"/>
              <a:t>, </a:t>
            </a:r>
            <a:r>
              <a:rPr lang="ko-KR" altLang="en-US" b="1" dirty="0"/>
              <a:t>전화권유판매</a:t>
            </a:r>
            <a:r>
              <a:rPr lang="en-US" altLang="ko-KR" b="1" dirty="0"/>
              <a:t>, </a:t>
            </a:r>
            <a:r>
              <a:rPr lang="ko-KR" altLang="en-US" b="1" dirty="0"/>
              <a:t>다단계판매</a:t>
            </a:r>
            <a:r>
              <a:rPr lang="en-US" altLang="ko-KR" b="1" dirty="0"/>
              <a:t>, </a:t>
            </a:r>
            <a:r>
              <a:rPr lang="ko-KR" altLang="en-US" b="1" dirty="0"/>
              <a:t>통신판매</a:t>
            </a:r>
            <a:r>
              <a:rPr lang="en-US" altLang="ko-KR" b="1" dirty="0"/>
              <a:t>(</a:t>
            </a:r>
            <a:r>
              <a:rPr lang="ko-KR" altLang="en-US" b="1" dirty="0"/>
              <a:t>전자상거래</a:t>
            </a:r>
            <a:r>
              <a:rPr lang="en-US" altLang="ko-KR" b="1" dirty="0"/>
              <a:t>,</a:t>
            </a:r>
            <a:r>
              <a:rPr lang="ko-KR" altLang="en-US" b="1" dirty="0"/>
              <a:t> </a:t>
            </a:r>
            <a:r>
              <a:rPr lang="en-US" altLang="ko-KR" b="1" dirty="0"/>
              <a:t>TV</a:t>
            </a:r>
            <a:r>
              <a:rPr lang="ko-KR" altLang="en-US" b="1" dirty="0"/>
              <a:t>홈쇼핑</a:t>
            </a:r>
            <a:r>
              <a:rPr lang="en-US" altLang="ko-KR" b="1" dirty="0"/>
              <a:t>), </a:t>
            </a:r>
            <a:endParaRPr lang="en-US" altLang="ko-KR" b="1" dirty="0" smtClean="0"/>
          </a:p>
          <a:p>
            <a:r>
              <a:rPr lang="ko-KR" altLang="en-US" b="1" dirty="0" smtClean="0"/>
              <a:t>    할부거래 </a:t>
            </a:r>
            <a:r>
              <a:rPr lang="ko-KR" altLang="en-US" b="1" dirty="0"/>
              <a:t>등에 적용</a:t>
            </a:r>
            <a:endParaRPr lang="en-US" altLang="ko-KR" b="1" dirty="0"/>
          </a:p>
        </p:txBody>
      </p:sp>
    </p:spTree>
    <p:extLst>
      <p:ext uri="{BB962C8B-B14F-4D97-AF65-F5344CB8AC3E}">
        <p14:creationId xmlns:p14="http://schemas.microsoft.com/office/powerpoint/2010/main" val="306709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/>
          <p:cNvSpPr/>
          <p:nvPr/>
        </p:nvSpPr>
        <p:spPr>
          <a:xfrm>
            <a:off x="3040249" y="669558"/>
            <a:ext cx="9148762" cy="6196263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3043238" cy="6858000"/>
          </a:xfrm>
          <a:prstGeom prst="rect">
            <a:avLst/>
          </a:prstGeom>
          <a:solidFill>
            <a:srgbClr val="1B204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grpSp>
        <p:nvGrpSpPr>
          <p:cNvPr id="3" name="그룹 2"/>
          <p:cNvGrpSpPr/>
          <p:nvPr/>
        </p:nvGrpSpPr>
        <p:grpSpPr>
          <a:xfrm>
            <a:off x="72942" y="1250798"/>
            <a:ext cx="2870284" cy="378618"/>
            <a:chOff x="2393319" y="2095717"/>
            <a:chExt cx="7332338" cy="547255"/>
          </a:xfrm>
          <a:noFill/>
        </p:grpSpPr>
        <p:sp>
          <p:nvSpPr>
            <p:cNvPr id="5" name="직사각형 4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01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헌법 등이 보장하는 소비자 권리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72942" y="2279498"/>
            <a:ext cx="2870284" cy="378618"/>
            <a:chOff x="2393319" y="2095717"/>
            <a:chExt cx="7332338" cy="547255"/>
          </a:xfrm>
        </p:grpSpPr>
        <p:sp>
          <p:nvSpPr>
            <p:cNvPr id="11" name="직사각형 10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03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금융사기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72942" y="3308198"/>
            <a:ext cx="2870284" cy="378618"/>
            <a:chOff x="2393319" y="2095717"/>
            <a:chExt cx="7332338" cy="547255"/>
          </a:xfrm>
        </p:grpSpPr>
        <p:sp>
          <p:nvSpPr>
            <p:cNvPr id="17" name="직사각형 16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05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상조서비스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72942" y="3822548"/>
            <a:ext cx="2870284" cy="378618"/>
            <a:chOff x="2393319" y="2095717"/>
            <a:chExt cx="7332338" cy="547255"/>
          </a:xfrm>
        </p:grpSpPr>
        <p:sp>
          <p:nvSpPr>
            <p:cNvPr id="20" name="직사각형 19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06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가정용 의료기기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72942" y="4336898"/>
            <a:ext cx="2870284" cy="378618"/>
            <a:chOff x="2393319" y="2095717"/>
            <a:chExt cx="7332338" cy="547255"/>
          </a:xfrm>
        </p:grpSpPr>
        <p:sp>
          <p:nvSpPr>
            <p:cNvPr id="23" name="직사각형 22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07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홍보관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13903"/>
            <a:ext cx="17177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2019 </a:t>
            </a:r>
            <a:r>
              <a:rPr lang="ko-KR" altLang="en-US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취약계층 소비자교육</a:t>
            </a:r>
            <a:endParaRPr lang="ko-KR" altLang="en-US" b="1" dirty="0">
              <a:solidFill>
                <a:schemeClr val="bg2"/>
              </a:solidFill>
              <a:ea typeface="돋움" panose="020B0600000101010101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88370" y="86095"/>
            <a:ext cx="72791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00" b="1" dirty="0">
                <a:solidFill>
                  <a:schemeClr val="bg1">
                    <a:lumMod val="50000"/>
                  </a:schemeClr>
                </a:solidFill>
              </a:rPr>
              <a:t>6</a:t>
            </a:r>
            <a:r>
              <a:rPr lang="en-US" altLang="ko-KR" sz="2600" b="1" dirty="0" smtClean="0">
                <a:solidFill>
                  <a:schemeClr val="bg1">
                    <a:lumMod val="50000"/>
                  </a:schemeClr>
                </a:solidFill>
              </a:rPr>
              <a:t>.1. </a:t>
            </a:r>
            <a:r>
              <a:rPr lang="ko-KR" altLang="en-US" sz="2600" b="1" dirty="0" smtClean="0">
                <a:solidFill>
                  <a:schemeClr val="bg1">
                    <a:lumMod val="50000"/>
                  </a:schemeClr>
                </a:solidFill>
              </a:rPr>
              <a:t>가정용 의료기기</a:t>
            </a:r>
            <a:endParaRPr lang="ko-KR" altLang="en-US" sz="2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2" name="그림 5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70"/>
          <a:stretch/>
        </p:blipFill>
        <p:spPr>
          <a:xfrm>
            <a:off x="9900323" y="6361622"/>
            <a:ext cx="2120506" cy="353380"/>
          </a:xfrm>
          <a:prstGeom prst="rect">
            <a:avLst/>
          </a:prstGeom>
        </p:spPr>
      </p:pic>
      <p:sp>
        <p:nvSpPr>
          <p:cNvPr id="44" name="직사각형 43"/>
          <p:cNvSpPr/>
          <p:nvPr/>
        </p:nvSpPr>
        <p:spPr>
          <a:xfrm>
            <a:off x="-5569" y="3821196"/>
            <a:ext cx="86369" cy="379969"/>
          </a:xfrm>
          <a:prstGeom prst="rect">
            <a:avLst/>
          </a:prstGeom>
          <a:solidFill>
            <a:srgbClr val="7DD4E5"/>
          </a:solidFill>
          <a:ln>
            <a:solidFill>
              <a:srgbClr val="7DD4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TextBox 39"/>
          <p:cNvSpPr txBox="1"/>
          <p:nvPr/>
        </p:nvSpPr>
        <p:spPr>
          <a:xfrm>
            <a:off x="142669" y="1798004"/>
            <a:ext cx="26835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02 / </a:t>
            </a:r>
            <a:r>
              <a:rPr lang="ko-KR" altLang="en-US" sz="1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개인정보 보호</a:t>
            </a:r>
            <a:endParaRPr lang="ko-KR" altLang="en-US" sz="1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48" name="그룹 47"/>
          <p:cNvGrpSpPr/>
          <p:nvPr/>
        </p:nvGrpSpPr>
        <p:grpSpPr>
          <a:xfrm>
            <a:off x="72942" y="1765148"/>
            <a:ext cx="2870284" cy="378618"/>
            <a:chOff x="2393319" y="2095717"/>
            <a:chExt cx="7332338" cy="547255"/>
          </a:xfrm>
        </p:grpSpPr>
        <p:sp>
          <p:nvSpPr>
            <p:cNvPr id="49" name="직사각형 48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02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개인정보 보호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36" name="텍스트 개체 틀 2"/>
          <p:cNvSpPr txBox="1">
            <a:spLocks/>
          </p:cNvSpPr>
          <p:nvPr/>
        </p:nvSpPr>
        <p:spPr>
          <a:xfrm>
            <a:off x="3421242" y="833864"/>
            <a:ext cx="6843220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ko-KR" altLang="en-US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주요피해사례</a:t>
            </a:r>
            <a:r>
              <a:rPr lang="en-US" altLang="ko-KR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4</a:t>
            </a:r>
            <a:endParaRPr lang="ko-KR" altLang="en-US" sz="2400" b="1" dirty="0">
              <a:solidFill>
                <a:srgbClr val="1B2040"/>
              </a:solidFill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</p:txBody>
      </p:sp>
      <p:grpSp>
        <p:nvGrpSpPr>
          <p:cNvPr id="58" name="그룹 57"/>
          <p:cNvGrpSpPr/>
          <p:nvPr/>
        </p:nvGrpSpPr>
        <p:grpSpPr>
          <a:xfrm>
            <a:off x="72942" y="2793848"/>
            <a:ext cx="2870284" cy="378618"/>
            <a:chOff x="2393319" y="2095717"/>
            <a:chExt cx="7332338" cy="547255"/>
          </a:xfrm>
        </p:grpSpPr>
        <p:sp>
          <p:nvSpPr>
            <p:cNvPr id="59" name="직사각형 58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04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건강기능식품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41" name="텍스트 개체 틀 2"/>
          <p:cNvSpPr txBox="1">
            <a:spLocks/>
          </p:cNvSpPr>
          <p:nvPr/>
        </p:nvSpPr>
        <p:spPr>
          <a:xfrm>
            <a:off x="3600939" y="1463941"/>
            <a:ext cx="7446096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ko-KR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나눔바른고딕 Light" panose="020B0603020101020101" pitchFamily="50" charset="-127"/>
              <a:ea typeface="나눔바른고딕 Light" panose="020B0603020101020101"/>
            </a:endParaRPr>
          </a:p>
        </p:txBody>
      </p:sp>
      <p:grpSp>
        <p:nvGrpSpPr>
          <p:cNvPr id="42" name="그룹 41"/>
          <p:cNvGrpSpPr/>
          <p:nvPr/>
        </p:nvGrpSpPr>
        <p:grpSpPr>
          <a:xfrm>
            <a:off x="80801" y="3822548"/>
            <a:ext cx="2870284" cy="378618"/>
            <a:chOff x="2393319" y="2095717"/>
            <a:chExt cx="7332338" cy="547255"/>
          </a:xfrm>
          <a:solidFill>
            <a:srgbClr val="05060B"/>
          </a:solidFill>
        </p:grpSpPr>
        <p:sp>
          <p:nvSpPr>
            <p:cNvPr id="43" name="직사각형 42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06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가정용 의료기기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57" name="그룹 56"/>
          <p:cNvGrpSpPr/>
          <p:nvPr/>
        </p:nvGrpSpPr>
        <p:grpSpPr>
          <a:xfrm>
            <a:off x="3942911" y="2049015"/>
            <a:ext cx="7520492" cy="1806389"/>
            <a:chOff x="1594222" y="2786350"/>
            <a:chExt cx="7168778" cy="1033463"/>
          </a:xfrm>
          <a:solidFill>
            <a:srgbClr val="1B2040">
              <a:alpha val="22000"/>
            </a:srgbClr>
          </a:solidFill>
        </p:grpSpPr>
        <p:sp>
          <p:nvSpPr>
            <p:cNvPr id="61" name="Rectangle 9"/>
            <p:cNvSpPr/>
            <p:nvPr/>
          </p:nvSpPr>
          <p:spPr bwMode="auto">
            <a:xfrm>
              <a:off x="1594222" y="2786350"/>
              <a:ext cx="7168778" cy="1033463"/>
            </a:xfrm>
            <a:prstGeom prst="rect">
              <a:avLst/>
            </a:prstGeom>
            <a:grpFill/>
            <a:ln w="3175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defTabSz="1128364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2000" kern="0" dirty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62" name="직사각형 61"/>
            <p:cNvSpPr/>
            <p:nvPr/>
          </p:nvSpPr>
          <p:spPr bwMode="auto">
            <a:xfrm>
              <a:off x="1872357" y="3168751"/>
              <a:ext cx="6639020" cy="276999"/>
            </a:xfrm>
            <a:prstGeom prst="rect">
              <a:avLst/>
            </a:prstGeom>
            <a:noFill/>
            <a:ln w="25400" algn="ctr">
              <a:noFill/>
              <a:round/>
              <a:headEnd/>
              <a:tailEnd/>
            </a:ln>
            <a:effectLst>
              <a:outerShdw sx="1000" sy="1000" algn="tl" rotWithShape="0">
                <a:prstClr val="black"/>
              </a:outerShdw>
            </a:effectLst>
            <a:scene3d>
              <a:camera prst="orthographicFront"/>
              <a:lightRig rig="threePt" dir="t"/>
            </a:scene3d>
          </p:spPr>
          <p:txBody>
            <a:bodyPr wrap="square" lIns="0" tIns="0" rIns="0" bIns="0" anchor="ctr">
              <a:spAutoFit/>
              <a:sp3d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4F81BD"/>
                </a:buClr>
                <a:buSzPct val="60000"/>
                <a:defRPr/>
              </a:pPr>
              <a:endParaRPr lang="ko-KR" altLang="en-US" b="1" spc="-150" dirty="0">
                <a:ea typeface="나눔스퀘어" panose="020B0600000101010101" pitchFamily="50" charset="-127"/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4223859" y="2246571"/>
            <a:ext cx="70964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소비자는 의료기기를 </a:t>
            </a:r>
            <a:r>
              <a:rPr lang="en-US" altLang="ko-KR" b="1" dirty="0" smtClean="0"/>
              <a:t>148</a:t>
            </a:r>
            <a:r>
              <a:rPr lang="ko-KR" altLang="en-US" b="1" dirty="0" smtClean="0"/>
              <a:t>만원에 카드 </a:t>
            </a:r>
            <a:r>
              <a:rPr lang="en-US" altLang="ko-KR" b="1" dirty="0" smtClean="0"/>
              <a:t>6</a:t>
            </a:r>
            <a:r>
              <a:rPr lang="ko-KR" altLang="en-US" b="1" dirty="0" smtClean="0"/>
              <a:t>개월 할부로 구매함</a:t>
            </a:r>
            <a:r>
              <a:rPr lang="en-US" altLang="ko-KR" b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물건을 받았으나 마음에 들지 않아 청약철회를 하고 싶은데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업체와 연락이 닿지 않고 해당 판매점이 문을 닫은 상태로 청약철회 기간 이내 임에도 불구하고 철회 할 수 없어 상담 요청함</a:t>
            </a:r>
            <a:r>
              <a:rPr lang="en-US" altLang="ko-KR" b="1" dirty="0" smtClean="0"/>
              <a:t>.</a:t>
            </a:r>
          </a:p>
        </p:txBody>
      </p:sp>
      <p:sp>
        <p:nvSpPr>
          <p:cNvPr id="64" name="텍스트 개체 틀 2"/>
          <p:cNvSpPr txBox="1">
            <a:spLocks/>
          </p:cNvSpPr>
          <p:nvPr/>
        </p:nvSpPr>
        <p:spPr>
          <a:xfrm>
            <a:off x="3753339" y="1616341"/>
            <a:ext cx="7446096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ko-KR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 Light" panose="020B0603020101020101" pitchFamily="50" charset="-127"/>
                <a:ea typeface="나눔바른고딕 Light" panose="020B0603020101020101"/>
              </a:rPr>
              <a:t>업체와 연락 두절</a:t>
            </a:r>
            <a:r>
              <a:rPr lang="en-US" altLang="ko-K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 Light" panose="020B0603020101020101" pitchFamily="50" charset="-127"/>
                <a:ea typeface="나눔바른고딕 Light" panose="020B0603020101020101"/>
              </a:rPr>
              <a:t>	</a:t>
            </a:r>
            <a:endParaRPr lang="ko-KR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나눔바른고딕 Light" panose="020B0603020101020101" pitchFamily="50" charset="-127"/>
              <a:ea typeface="나눔바른고딕 Light" panose="020B0603020101020101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799035" y="4326246"/>
            <a:ext cx="7836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제품을 할부로 구입한 경우 </a:t>
            </a:r>
            <a:r>
              <a:rPr lang="en-US" altLang="ko-KR" b="1" dirty="0" smtClean="0"/>
              <a:t>7</a:t>
            </a:r>
            <a:r>
              <a:rPr lang="ko-KR" altLang="en-US" b="1" dirty="0" smtClean="0"/>
              <a:t>일 이내에 철회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취소</a:t>
            </a:r>
            <a:r>
              <a:rPr lang="en-US" altLang="ko-KR" b="1" dirty="0" smtClean="0"/>
              <a:t>)</a:t>
            </a:r>
            <a:r>
              <a:rPr lang="ko-KR" altLang="en-US" b="1" dirty="0" smtClean="0"/>
              <a:t>를 할 수 있음</a:t>
            </a:r>
            <a:r>
              <a:rPr lang="en-US" altLang="ko-KR" b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이 경우 소비자는 할부 </a:t>
            </a:r>
            <a:r>
              <a:rPr lang="ko-KR" altLang="en-US" b="1" dirty="0" err="1" smtClean="0"/>
              <a:t>철회권</a:t>
            </a:r>
            <a:r>
              <a:rPr lang="ko-KR" altLang="en-US" b="1" dirty="0" smtClean="0"/>
              <a:t> 사유가 발생한 즉시 내용증명우편을 통해 가맹점과 카드사에 통보해야 함</a:t>
            </a:r>
            <a:r>
              <a:rPr lang="en-US" altLang="ko-KR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531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/>
          <p:cNvSpPr/>
          <p:nvPr/>
        </p:nvSpPr>
        <p:spPr>
          <a:xfrm>
            <a:off x="3040249" y="669558"/>
            <a:ext cx="9148762" cy="6196263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3043238" cy="6858000"/>
          </a:xfrm>
          <a:prstGeom prst="rect">
            <a:avLst/>
          </a:prstGeom>
          <a:solidFill>
            <a:srgbClr val="1B204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grpSp>
        <p:nvGrpSpPr>
          <p:cNvPr id="3" name="그룹 2"/>
          <p:cNvGrpSpPr/>
          <p:nvPr/>
        </p:nvGrpSpPr>
        <p:grpSpPr>
          <a:xfrm>
            <a:off x="72942" y="1250798"/>
            <a:ext cx="2870284" cy="378618"/>
            <a:chOff x="2393319" y="2095717"/>
            <a:chExt cx="7332338" cy="547255"/>
          </a:xfrm>
          <a:noFill/>
        </p:grpSpPr>
        <p:sp>
          <p:nvSpPr>
            <p:cNvPr id="5" name="직사각형 4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01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헌법 등이 보장하는 소비자 권리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72942" y="2279498"/>
            <a:ext cx="2870284" cy="378618"/>
            <a:chOff x="2393319" y="2095717"/>
            <a:chExt cx="7332338" cy="547255"/>
          </a:xfrm>
        </p:grpSpPr>
        <p:sp>
          <p:nvSpPr>
            <p:cNvPr id="11" name="직사각형 10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03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금융사기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72942" y="3308198"/>
            <a:ext cx="2870284" cy="378618"/>
            <a:chOff x="2393319" y="2095717"/>
            <a:chExt cx="7332338" cy="547255"/>
          </a:xfrm>
        </p:grpSpPr>
        <p:sp>
          <p:nvSpPr>
            <p:cNvPr id="17" name="직사각형 16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05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상조서비스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72942" y="3822548"/>
            <a:ext cx="2870284" cy="378618"/>
            <a:chOff x="2393319" y="2095717"/>
            <a:chExt cx="7332338" cy="547255"/>
          </a:xfrm>
        </p:grpSpPr>
        <p:sp>
          <p:nvSpPr>
            <p:cNvPr id="20" name="직사각형 19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06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가정용 의료기기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72942" y="4336898"/>
            <a:ext cx="2870284" cy="378618"/>
            <a:chOff x="2393319" y="2095717"/>
            <a:chExt cx="7332338" cy="547255"/>
          </a:xfrm>
        </p:grpSpPr>
        <p:sp>
          <p:nvSpPr>
            <p:cNvPr id="23" name="직사각형 22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07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홍보관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13903"/>
            <a:ext cx="17177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2019 </a:t>
            </a:r>
            <a:r>
              <a:rPr lang="ko-KR" altLang="en-US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취약계층 소비자교육</a:t>
            </a:r>
            <a:endParaRPr lang="ko-KR" altLang="en-US" b="1" dirty="0">
              <a:solidFill>
                <a:schemeClr val="bg2"/>
              </a:solidFill>
              <a:ea typeface="돋움" panose="020B0600000101010101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88370" y="86095"/>
            <a:ext cx="72791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00" b="1" dirty="0">
                <a:solidFill>
                  <a:schemeClr val="bg1">
                    <a:lumMod val="50000"/>
                  </a:schemeClr>
                </a:solidFill>
              </a:rPr>
              <a:t>6</a:t>
            </a:r>
            <a:r>
              <a:rPr lang="en-US" altLang="ko-KR" sz="2600" b="1" dirty="0" smtClean="0">
                <a:solidFill>
                  <a:schemeClr val="bg1">
                    <a:lumMod val="50000"/>
                  </a:schemeClr>
                </a:solidFill>
              </a:rPr>
              <a:t>.1. </a:t>
            </a:r>
            <a:r>
              <a:rPr lang="ko-KR" altLang="en-US" sz="2600" b="1" dirty="0" smtClean="0">
                <a:solidFill>
                  <a:schemeClr val="bg1">
                    <a:lumMod val="50000"/>
                  </a:schemeClr>
                </a:solidFill>
              </a:rPr>
              <a:t>가정용 의료기기</a:t>
            </a:r>
            <a:endParaRPr lang="ko-KR" altLang="en-US" sz="2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2" name="그림 5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70"/>
          <a:stretch/>
        </p:blipFill>
        <p:spPr>
          <a:xfrm>
            <a:off x="9900323" y="6361622"/>
            <a:ext cx="2120506" cy="353380"/>
          </a:xfrm>
          <a:prstGeom prst="rect">
            <a:avLst/>
          </a:prstGeom>
        </p:spPr>
      </p:pic>
      <p:sp>
        <p:nvSpPr>
          <p:cNvPr id="44" name="직사각형 43"/>
          <p:cNvSpPr/>
          <p:nvPr/>
        </p:nvSpPr>
        <p:spPr>
          <a:xfrm>
            <a:off x="-5569" y="3821196"/>
            <a:ext cx="86369" cy="379969"/>
          </a:xfrm>
          <a:prstGeom prst="rect">
            <a:avLst/>
          </a:prstGeom>
          <a:solidFill>
            <a:srgbClr val="7DD4E5"/>
          </a:solidFill>
          <a:ln>
            <a:solidFill>
              <a:srgbClr val="7DD4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TextBox 39"/>
          <p:cNvSpPr txBox="1"/>
          <p:nvPr/>
        </p:nvSpPr>
        <p:spPr>
          <a:xfrm>
            <a:off x="142669" y="1798004"/>
            <a:ext cx="26835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02 / </a:t>
            </a:r>
            <a:r>
              <a:rPr lang="ko-KR" altLang="en-US" sz="1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개인정보 보호</a:t>
            </a:r>
            <a:endParaRPr lang="ko-KR" altLang="en-US" sz="1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48" name="그룹 47"/>
          <p:cNvGrpSpPr/>
          <p:nvPr/>
        </p:nvGrpSpPr>
        <p:grpSpPr>
          <a:xfrm>
            <a:off x="72942" y="1765148"/>
            <a:ext cx="2870284" cy="378618"/>
            <a:chOff x="2393319" y="2095717"/>
            <a:chExt cx="7332338" cy="547255"/>
          </a:xfrm>
        </p:grpSpPr>
        <p:sp>
          <p:nvSpPr>
            <p:cNvPr id="49" name="직사각형 48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02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개인정보 보호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36" name="텍스트 개체 틀 2"/>
          <p:cNvSpPr txBox="1">
            <a:spLocks/>
          </p:cNvSpPr>
          <p:nvPr/>
        </p:nvSpPr>
        <p:spPr>
          <a:xfrm>
            <a:off x="3421242" y="833864"/>
            <a:ext cx="6843220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ko-KR" altLang="en-US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가정용 의료기기 이것만은 꼭 알아두세요</a:t>
            </a:r>
            <a:r>
              <a:rPr lang="en-US" altLang="ko-KR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!</a:t>
            </a:r>
            <a:endParaRPr lang="ko-KR" altLang="en-US" sz="2400" b="1" dirty="0">
              <a:solidFill>
                <a:srgbClr val="1B2040"/>
              </a:solidFill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</p:txBody>
      </p:sp>
      <p:grpSp>
        <p:nvGrpSpPr>
          <p:cNvPr id="58" name="그룹 57"/>
          <p:cNvGrpSpPr/>
          <p:nvPr/>
        </p:nvGrpSpPr>
        <p:grpSpPr>
          <a:xfrm>
            <a:off x="72942" y="2793848"/>
            <a:ext cx="2870284" cy="378618"/>
            <a:chOff x="2393319" y="2095717"/>
            <a:chExt cx="7332338" cy="547255"/>
          </a:xfrm>
        </p:grpSpPr>
        <p:sp>
          <p:nvSpPr>
            <p:cNvPr id="59" name="직사각형 58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04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건강기능식품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41" name="텍스트 개체 틀 2"/>
          <p:cNvSpPr txBox="1">
            <a:spLocks/>
          </p:cNvSpPr>
          <p:nvPr/>
        </p:nvSpPr>
        <p:spPr>
          <a:xfrm>
            <a:off x="3600939" y="1463941"/>
            <a:ext cx="7446096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ko-KR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나눔바른고딕 Light" panose="020B0603020101020101" pitchFamily="50" charset="-127"/>
              <a:ea typeface="나눔바른고딕 Light" panose="020B0603020101020101"/>
            </a:endParaRPr>
          </a:p>
        </p:txBody>
      </p:sp>
      <p:grpSp>
        <p:nvGrpSpPr>
          <p:cNvPr id="42" name="그룹 41"/>
          <p:cNvGrpSpPr/>
          <p:nvPr/>
        </p:nvGrpSpPr>
        <p:grpSpPr>
          <a:xfrm>
            <a:off x="80801" y="3822548"/>
            <a:ext cx="2870284" cy="378618"/>
            <a:chOff x="2393319" y="2095717"/>
            <a:chExt cx="7332338" cy="547255"/>
          </a:xfrm>
          <a:solidFill>
            <a:srgbClr val="05060B"/>
          </a:solidFill>
        </p:grpSpPr>
        <p:sp>
          <p:nvSpPr>
            <p:cNvPr id="43" name="직사각형 42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06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가정용 의료기기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57" name="그룹 56"/>
          <p:cNvGrpSpPr/>
          <p:nvPr/>
        </p:nvGrpSpPr>
        <p:grpSpPr>
          <a:xfrm>
            <a:off x="3942911" y="2049016"/>
            <a:ext cx="7520492" cy="2320738"/>
            <a:chOff x="1594222" y="2786350"/>
            <a:chExt cx="7168778" cy="1033463"/>
          </a:xfrm>
          <a:solidFill>
            <a:srgbClr val="1B2040">
              <a:alpha val="22000"/>
            </a:srgbClr>
          </a:solidFill>
        </p:grpSpPr>
        <p:sp>
          <p:nvSpPr>
            <p:cNvPr id="61" name="Rectangle 9"/>
            <p:cNvSpPr/>
            <p:nvPr/>
          </p:nvSpPr>
          <p:spPr bwMode="auto">
            <a:xfrm>
              <a:off x="1594222" y="2786350"/>
              <a:ext cx="7168778" cy="1033463"/>
            </a:xfrm>
            <a:prstGeom prst="rect">
              <a:avLst/>
            </a:prstGeom>
            <a:grpFill/>
            <a:ln w="3175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defTabSz="1128364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2000" kern="0" dirty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62" name="직사각형 61"/>
            <p:cNvSpPr/>
            <p:nvPr/>
          </p:nvSpPr>
          <p:spPr bwMode="auto">
            <a:xfrm>
              <a:off x="1872357" y="3168751"/>
              <a:ext cx="6639020" cy="276999"/>
            </a:xfrm>
            <a:prstGeom prst="rect">
              <a:avLst/>
            </a:prstGeom>
            <a:noFill/>
            <a:ln w="25400" algn="ctr">
              <a:noFill/>
              <a:round/>
              <a:headEnd/>
              <a:tailEnd/>
            </a:ln>
            <a:effectLst>
              <a:outerShdw sx="1000" sy="1000" algn="tl" rotWithShape="0">
                <a:prstClr val="black"/>
              </a:outerShdw>
            </a:effectLst>
            <a:scene3d>
              <a:camera prst="orthographicFront"/>
              <a:lightRig rig="threePt" dir="t"/>
            </a:scene3d>
          </p:spPr>
          <p:txBody>
            <a:bodyPr wrap="square" lIns="0" tIns="0" rIns="0" bIns="0" anchor="ctr">
              <a:spAutoFit/>
              <a:sp3d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4F81BD"/>
                </a:buClr>
                <a:buSzPct val="60000"/>
                <a:defRPr/>
              </a:pPr>
              <a:endParaRPr lang="ko-KR" altLang="en-US" b="1" spc="-150" dirty="0">
                <a:ea typeface="나눔스퀘어" panose="020B0600000101010101" pitchFamily="50" charset="-127"/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4223859" y="2246571"/>
            <a:ext cx="7096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의료기기의 용기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외부포장 등에 부착되어있는 제품 표시사항을 반드시 확인 합니다</a:t>
            </a:r>
            <a:r>
              <a:rPr lang="en-US" altLang="ko-KR" b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가정용 의료기기는 반드시 의료기기 판매업 신고가 되어 있는 매장에서 구입해야 합니다</a:t>
            </a:r>
            <a:r>
              <a:rPr lang="en-US" altLang="ko-KR" b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구입할 의사가 없으면 절대 박스 개봉을 하지 않습니다</a:t>
            </a:r>
            <a:r>
              <a:rPr lang="en-US" altLang="ko-KR" b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 dirty="0"/>
          </a:p>
        </p:txBody>
      </p:sp>
      <p:pic>
        <p:nvPicPr>
          <p:cNvPr id="47" name="Picture 8" descr="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49672" y="4579214"/>
            <a:ext cx="2345492" cy="133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10" descr="17"/>
          <p:cNvPicPr>
            <a:picLocks noChangeAspect="1" noChangeArrowheads="1"/>
          </p:cNvPicPr>
          <p:nvPr/>
        </p:nvPicPr>
        <p:blipFill rotWithShape="1">
          <a:blip r:embed="rId5" cstate="print"/>
          <a:srcRect t="18104" b="22944"/>
          <a:stretch/>
        </p:blipFill>
        <p:spPr bwMode="auto">
          <a:xfrm>
            <a:off x="7678923" y="4595442"/>
            <a:ext cx="2345492" cy="1381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TextBox 52"/>
          <p:cNvSpPr txBox="1"/>
          <p:nvPr/>
        </p:nvSpPr>
        <p:spPr>
          <a:xfrm>
            <a:off x="5597100" y="5245654"/>
            <a:ext cx="194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소비자상담센터</a:t>
            </a:r>
            <a:endParaRPr lang="en-US" altLang="ko-KR" b="1" dirty="0" smtClean="0"/>
          </a:p>
          <a:p>
            <a:r>
              <a:rPr lang="ko-KR" altLang="en-US" b="1" dirty="0" smtClean="0">
                <a:solidFill>
                  <a:srgbClr val="FF0000"/>
                </a:solidFill>
              </a:rPr>
              <a:t>☎</a:t>
            </a:r>
            <a:r>
              <a:rPr lang="ko-KR" altLang="en-US" b="1" dirty="0" err="1" smtClean="0">
                <a:solidFill>
                  <a:srgbClr val="FF0000"/>
                </a:solidFill>
              </a:rPr>
              <a:t>국번없이</a:t>
            </a:r>
            <a:r>
              <a:rPr lang="ko-KR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ko-KR" b="1" dirty="0" smtClean="0">
                <a:solidFill>
                  <a:srgbClr val="FF0000"/>
                </a:solidFill>
              </a:rPr>
              <a:t>1372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0040941" y="4968655"/>
            <a:ext cx="2101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/>
              <a:t>식품의약품안전처</a:t>
            </a:r>
            <a:endParaRPr lang="en-US" altLang="ko-KR" b="1" dirty="0" smtClean="0"/>
          </a:p>
          <a:p>
            <a:r>
              <a:rPr lang="ko-KR" altLang="en-US" b="1" dirty="0" smtClean="0"/>
              <a:t>종합상담센터 </a:t>
            </a:r>
            <a:r>
              <a:rPr lang="ko-KR" altLang="en-US" b="1" dirty="0" smtClean="0">
                <a:solidFill>
                  <a:srgbClr val="FF0000"/>
                </a:solidFill>
              </a:rPr>
              <a:t>☎</a:t>
            </a:r>
            <a:r>
              <a:rPr lang="en-US" altLang="ko-KR" b="1" dirty="0" smtClean="0">
                <a:solidFill>
                  <a:srgbClr val="FF0000"/>
                </a:solidFill>
              </a:rPr>
              <a:t>1577-1255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26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/>
          <p:cNvSpPr/>
          <p:nvPr/>
        </p:nvSpPr>
        <p:spPr>
          <a:xfrm>
            <a:off x="3043238" y="723064"/>
            <a:ext cx="9148762" cy="6196263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3043238" cy="6858000"/>
          </a:xfrm>
          <a:prstGeom prst="rect">
            <a:avLst/>
          </a:prstGeom>
          <a:solidFill>
            <a:srgbClr val="1B204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grpSp>
        <p:nvGrpSpPr>
          <p:cNvPr id="3" name="그룹 2"/>
          <p:cNvGrpSpPr/>
          <p:nvPr/>
        </p:nvGrpSpPr>
        <p:grpSpPr>
          <a:xfrm>
            <a:off x="72942" y="1250798"/>
            <a:ext cx="2870284" cy="378618"/>
            <a:chOff x="2393319" y="2095717"/>
            <a:chExt cx="7332338" cy="547255"/>
          </a:xfrm>
          <a:noFill/>
        </p:grpSpPr>
        <p:sp>
          <p:nvSpPr>
            <p:cNvPr id="5" name="직사각형 4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01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헌법 등이 보장하는 소비자 권리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72942" y="2279498"/>
            <a:ext cx="2870284" cy="378618"/>
            <a:chOff x="2393319" y="2095717"/>
            <a:chExt cx="7332338" cy="547255"/>
          </a:xfrm>
        </p:grpSpPr>
        <p:sp>
          <p:nvSpPr>
            <p:cNvPr id="11" name="직사각형 10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03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금융사기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72942" y="3308198"/>
            <a:ext cx="2870284" cy="378618"/>
            <a:chOff x="2393319" y="2095717"/>
            <a:chExt cx="7332338" cy="547255"/>
          </a:xfrm>
        </p:grpSpPr>
        <p:sp>
          <p:nvSpPr>
            <p:cNvPr id="17" name="직사각형 16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05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상조서비스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72942" y="3822548"/>
            <a:ext cx="2870284" cy="378618"/>
            <a:chOff x="2393319" y="2095717"/>
            <a:chExt cx="7332338" cy="547255"/>
          </a:xfrm>
        </p:grpSpPr>
        <p:sp>
          <p:nvSpPr>
            <p:cNvPr id="20" name="직사각형 19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06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가정용 의료기기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72942" y="4336898"/>
            <a:ext cx="2870284" cy="378618"/>
            <a:chOff x="2393319" y="2095717"/>
            <a:chExt cx="7332338" cy="547255"/>
          </a:xfrm>
        </p:grpSpPr>
        <p:sp>
          <p:nvSpPr>
            <p:cNvPr id="23" name="직사각형 22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07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홍보관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13903"/>
            <a:ext cx="17177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2019 </a:t>
            </a:r>
            <a:r>
              <a:rPr lang="ko-KR" altLang="en-US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취약계층 소비자교육</a:t>
            </a:r>
            <a:endParaRPr lang="ko-KR" altLang="en-US" b="1" dirty="0">
              <a:solidFill>
                <a:schemeClr val="bg2"/>
              </a:solidFill>
              <a:ea typeface="돋움" panose="020B0600000101010101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88370" y="86095"/>
            <a:ext cx="72791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00" b="1" dirty="0">
                <a:solidFill>
                  <a:schemeClr val="bg1">
                    <a:lumMod val="50000"/>
                  </a:schemeClr>
                </a:solidFill>
              </a:rPr>
              <a:t>6</a:t>
            </a:r>
            <a:r>
              <a:rPr lang="en-US" altLang="ko-KR" sz="2600" b="1" dirty="0" smtClean="0">
                <a:solidFill>
                  <a:schemeClr val="bg1">
                    <a:lumMod val="50000"/>
                  </a:schemeClr>
                </a:solidFill>
              </a:rPr>
              <a:t>.1. </a:t>
            </a:r>
            <a:r>
              <a:rPr lang="ko-KR" altLang="en-US" sz="2600" b="1" dirty="0" smtClean="0">
                <a:solidFill>
                  <a:schemeClr val="bg1">
                    <a:lumMod val="50000"/>
                  </a:schemeClr>
                </a:solidFill>
              </a:rPr>
              <a:t>가정용 의료기기</a:t>
            </a:r>
            <a:endParaRPr lang="ko-KR" altLang="en-US" sz="2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2" name="그림 5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70"/>
          <a:stretch/>
        </p:blipFill>
        <p:spPr>
          <a:xfrm>
            <a:off x="9900323" y="6361622"/>
            <a:ext cx="2120506" cy="353380"/>
          </a:xfrm>
          <a:prstGeom prst="rect">
            <a:avLst/>
          </a:prstGeom>
        </p:spPr>
      </p:pic>
      <p:sp>
        <p:nvSpPr>
          <p:cNvPr id="44" name="직사각형 43"/>
          <p:cNvSpPr/>
          <p:nvPr/>
        </p:nvSpPr>
        <p:spPr>
          <a:xfrm>
            <a:off x="-5569" y="3821196"/>
            <a:ext cx="86369" cy="379969"/>
          </a:xfrm>
          <a:prstGeom prst="rect">
            <a:avLst/>
          </a:prstGeom>
          <a:solidFill>
            <a:srgbClr val="7DD4E5"/>
          </a:solidFill>
          <a:ln>
            <a:solidFill>
              <a:srgbClr val="7DD4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TextBox 39"/>
          <p:cNvSpPr txBox="1"/>
          <p:nvPr/>
        </p:nvSpPr>
        <p:spPr>
          <a:xfrm>
            <a:off x="142669" y="1798004"/>
            <a:ext cx="26835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02 / </a:t>
            </a:r>
            <a:r>
              <a:rPr lang="ko-KR" altLang="en-US" sz="1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개인정보 보호</a:t>
            </a:r>
            <a:endParaRPr lang="ko-KR" altLang="en-US" sz="1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48" name="그룹 47"/>
          <p:cNvGrpSpPr/>
          <p:nvPr/>
        </p:nvGrpSpPr>
        <p:grpSpPr>
          <a:xfrm>
            <a:off x="72942" y="1765148"/>
            <a:ext cx="2870284" cy="378618"/>
            <a:chOff x="2393319" y="2095717"/>
            <a:chExt cx="7332338" cy="547255"/>
          </a:xfrm>
        </p:grpSpPr>
        <p:sp>
          <p:nvSpPr>
            <p:cNvPr id="49" name="직사각형 48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02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개인정보 보호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36" name="텍스트 개체 틀 2"/>
          <p:cNvSpPr txBox="1">
            <a:spLocks/>
          </p:cNvSpPr>
          <p:nvPr/>
        </p:nvSpPr>
        <p:spPr>
          <a:xfrm>
            <a:off x="3421242" y="833864"/>
            <a:ext cx="6843220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ko-KR" altLang="en-US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의료기기 등급제</a:t>
            </a:r>
            <a:endParaRPr lang="ko-KR" altLang="en-US" sz="2400" b="1" dirty="0">
              <a:solidFill>
                <a:srgbClr val="1B2040"/>
              </a:solidFill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</p:txBody>
      </p:sp>
      <p:grpSp>
        <p:nvGrpSpPr>
          <p:cNvPr id="58" name="그룹 57"/>
          <p:cNvGrpSpPr/>
          <p:nvPr/>
        </p:nvGrpSpPr>
        <p:grpSpPr>
          <a:xfrm>
            <a:off x="72942" y="2793848"/>
            <a:ext cx="2870284" cy="378618"/>
            <a:chOff x="2393319" y="2095717"/>
            <a:chExt cx="7332338" cy="547255"/>
          </a:xfrm>
        </p:grpSpPr>
        <p:sp>
          <p:nvSpPr>
            <p:cNvPr id="59" name="직사각형 58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04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건강기능식품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41" name="텍스트 개체 틀 2"/>
          <p:cNvSpPr txBox="1">
            <a:spLocks/>
          </p:cNvSpPr>
          <p:nvPr/>
        </p:nvSpPr>
        <p:spPr>
          <a:xfrm>
            <a:off x="3600939" y="1463941"/>
            <a:ext cx="7446096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ko-KR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나눔바른고딕 Light" panose="020B0603020101020101" pitchFamily="50" charset="-127"/>
              <a:ea typeface="나눔바른고딕 Light" panose="020B0603020101020101"/>
            </a:endParaRPr>
          </a:p>
        </p:txBody>
      </p:sp>
      <p:grpSp>
        <p:nvGrpSpPr>
          <p:cNvPr id="42" name="그룹 41"/>
          <p:cNvGrpSpPr/>
          <p:nvPr/>
        </p:nvGrpSpPr>
        <p:grpSpPr>
          <a:xfrm>
            <a:off x="80801" y="3822548"/>
            <a:ext cx="2870284" cy="378618"/>
            <a:chOff x="2393319" y="2095717"/>
            <a:chExt cx="7332338" cy="547255"/>
          </a:xfrm>
          <a:solidFill>
            <a:srgbClr val="05060B"/>
          </a:solidFill>
        </p:grpSpPr>
        <p:sp>
          <p:nvSpPr>
            <p:cNvPr id="43" name="직사각형 42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06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가정용 의료기기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57" name="그룹 56"/>
          <p:cNvGrpSpPr/>
          <p:nvPr/>
        </p:nvGrpSpPr>
        <p:grpSpPr>
          <a:xfrm>
            <a:off x="3942911" y="2049016"/>
            <a:ext cx="7520492" cy="1938784"/>
            <a:chOff x="1594222" y="2786350"/>
            <a:chExt cx="7168778" cy="1033463"/>
          </a:xfrm>
          <a:solidFill>
            <a:srgbClr val="1B2040">
              <a:alpha val="22000"/>
            </a:srgbClr>
          </a:solidFill>
        </p:grpSpPr>
        <p:sp>
          <p:nvSpPr>
            <p:cNvPr id="61" name="Rectangle 9"/>
            <p:cNvSpPr/>
            <p:nvPr/>
          </p:nvSpPr>
          <p:spPr bwMode="auto">
            <a:xfrm>
              <a:off x="1594222" y="2786350"/>
              <a:ext cx="7168778" cy="1033463"/>
            </a:xfrm>
            <a:prstGeom prst="rect">
              <a:avLst/>
            </a:prstGeom>
            <a:grpFill/>
            <a:ln w="3175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defTabSz="1128364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2000" kern="0" dirty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62" name="직사각형 61"/>
            <p:cNvSpPr/>
            <p:nvPr/>
          </p:nvSpPr>
          <p:spPr bwMode="auto">
            <a:xfrm>
              <a:off x="1872357" y="3168751"/>
              <a:ext cx="6639020" cy="276999"/>
            </a:xfrm>
            <a:prstGeom prst="rect">
              <a:avLst/>
            </a:prstGeom>
            <a:noFill/>
            <a:ln w="25400" algn="ctr">
              <a:noFill/>
              <a:round/>
              <a:headEnd/>
              <a:tailEnd/>
            </a:ln>
            <a:effectLst>
              <a:outerShdw sx="1000" sy="1000" algn="tl" rotWithShape="0">
                <a:prstClr val="black"/>
              </a:outerShdw>
            </a:effectLst>
            <a:scene3d>
              <a:camera prst="orthographicFront"/>
              <a:lightRig rig="threePt" dir="t"/>
            </a:scene3d>
          </p:spPr>
          <p:txBody>
            <a:bodyPr wrap="square" lIns="0" tIns="0" rIns="0" bIns="0" anchor="ctr">
              <a:spAutoFit/>
              <a:sp3d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4F81BD"/>
                </a:buClr>
                <a:buSzPct val="60000"/>
                <a:defRPr/>
              </a:pPr>
              <a:endParaRPr lang="ko-KR" altLang="en-US" b="1" spc="-150" dirty="0">
                <a:ea typeface="나눔스퀘어" panose="020B0600000101010101" pitchFamily="50" charset="-127"/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4223859" y="2246571"/>
            <a:ext cx="70964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의료기기는 사용목적과 사용 시 인체에 미치는 잠재적 위해성에 따라 </a:t>
            </a:r>
            <a:r>
              <a:rPr lang="en-US" altLang="ko-KR" b="1" dirty="0" smtClean="0"/>
              <a:t>4</a:t>
            </a:r>
            <a:r>
              <a:rPr lang="ko-KR" altLang="en-US" b="1" dirty="0" smtClean="0"/>
              <a:t>개의 등급으로 구분되며 </a:t>
            </a:r>
            <a:r>
              <a:rPr lang="en-US" altLang="ko-KR" b="1" dirty="0" smtClean="0"/>
              <a:t>3~4</a:t>
            </a:r>
            <a:r>
              <a:rPr lang="ko-KR" altLang="en-US" b="1" dirty="0" smtClean="0"/>
              <a:t>등급은 전문의와 상의 후 사용해야 함</a:t>
            </a:r>
            <a:r>
              <a:rPr lang="en-US" altLang="ko-KR" b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 smtClean="0"/>
              <a:t>1~2</a:t>
            </a:r>
            <a:r>
              <a:rPr lang="ko-KR" altLang="en-US" b="1" dirty="0" smtClean="0"/>
              <a:t>등급</a:t>
            </a:r>
            <a:r>
              <a:rPr lang="en-US" altLang="ko-KR" b="1" dirty="0" smtClean="0"/>
              <a:t>: </a:t>
            </a:r>
            <a:r>
              <a:rPr lang="ko-KR" altLang="en-US" b="1" dirty="0" smtClean="0"/>
              <a:t>가정용 의료기기 </a:t>
            </a:r>
            <a:r>
              <a:rPr lang="en-US" altLang="ko-KR" b="1" dirty="0" smtClean="0"/>
              <a:t>/ 3~4</a:t>
            </a:r>
            <a:r>
              <a:rPr lang="ko-KR" altLang="en-US" b="1" dirty="0" smtClean="0"/>
              <a:t>등급</a:t>
            </a:r>
            <a:r>
              <a:rPr lang="en-US" altLang="ko-KR" b="1" dirty="0" smtClean="0"/>
              <a:t>: </a:t>
            </a:r>
            <a:r>
              <a:rPr lang="ko-KR" altLang="en-US" b="1" dirty="0" smtClean="0"/>
              <a:t>전문 의료기기</a:t>
            </a:r>
            <a:endParaRPr lang="en-US" altLang="ko-KR" b="1" dirty="0" smtClean="0"/>
          </a:p>
        </p:txBody>
      </p:sp>
    </p:spTree>
    <p:extLst>
      <p:ext uri="{BB962C8B-B14F-4D97-AF65-F5344CB8AC3E}">
        <p14:creationId xmlns:p14="http://schemas.microsoft.com/office/powerpoint/2010/main" val="226780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/>
          <p:cNvSpPr/>
          <p:nvPr/>
        </p:nvSpPr>
        <p:spPr>
          <a:xfrm>
            <a:off x="3043238" y="723064"/>
            <a:ext cx="9148762" cy="6196263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3043238" cy="6858000"/>
          </a:xfrm>
          <a:prstGeom prst="rect">
            <a:avLst/>
          </a:prstGeom>
          <a:solidFill>
            <a:srgbClr val="1B204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grpSp>
        <p:nvGrpSpPr>
          <p:cNvPr id="3" name="그룹 2"/>
          <p:cNvGrpSpPr/>
          <p:nvPr/>
        </p:nvGrpSpPr>
        <p:grpSpPr>
          <a:xfrm>
            <a:off x="72942" y="1250798"/>
            <a:ext cx="2870284" cy="378618"/>
            <a:chOff x="2393319" y="2095717"/>
            <a:chExt cx="7332338" cy="547255"/>
          </a:xfrm>
          <a:noFill/>
        </p:grpSpPr>
        <p:sp>
          <p:nvSpPr>
            <p:cNvPr id="5" name="직사각형 4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01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헌법 등이 보장하는 소비자 권리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72942" y="2279498"/>
            <a:ext cx="2870284" cy="378618"/>
            <a:chOff x="2393319" y="2095717"/>
            <a:chExt cx="7332338" cy="547255"/>
          </a:xfrm>
        </p:grpSpPr>
        <p:sp>
          <p:nvSpPr>
            <p:cNvPr id="11" name="직사각형 10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03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금융사기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72942" y="3308198"/>
            <a:ext cx="2870284" cy="378618"/>
            <a:chOff x="2393319" y="2095717"/>
            <a:chExt cx="7332338" cy="547255"/>
          </a:xfrm>
        </p:grpSpPr>
        <p:sp>
          <p:nvSpPr>
            <p:cNvPr id="17" name="직사각형 16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05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상조서비스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72942" y="3822548"/>
            <a:ext cx="2870284" cy="378618"/>
            <a:chOff x="2393319" y="2095717"/>
            <a:chExt cx="7332338" cy="547255"/>
          </a:xfrm>
        </p:grpSpPr>
        <p:sp>
          <p:nvSpPr>
            <p:cNvPr id="20" name="직사각형 19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06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가정용 의료기기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13903"/>
            <a:ext cx="17177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2019 </a:t>
            </a:r>
            <a:r>
              <a:rPr lang="ko-KR" altLang="en-US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취약계층 소비자교육</a:t>
            </a:r>
            <a:endParaRPr lang="ko-KR" altLang="en-US" b="1" dirty="0">
              <a:solidFill>
                <a:schemeClr val="bg2"/>
              </a:solidFill>
              <a:ea typeface="돋움" panose="020B0600000101010101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88370" y="86095"/>
            <a:ext cx="72791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00" b="1" dirty="0" smtClean="0">
                <a:solidFill>
                  <a:schemeClr val="bg1">
                    <a:lumMod val="50000"/>
                  </a:schemeClr>
                </a:solidFill>
              </a:rPr>
              <a:t>7.1. </a:t>
            </a:r>
            <a:r>
              <a:rPr lang="ko-KR" altLang="en-US" sz="2600" b="1" dirty="0" smtClean="0">
                <a:solidFill>
                  <a:schemeClr val="bg1">
                    <a:lumMod val="50000"/>
                  </a:schemeClr>
                </a:solidFill>
              </a:rPr>
              <a:t>홍보관</a:t>
            </a:r>
            <a:endParaRPr lang="ko-KR" altLang="en-US" sz="2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2" name="그림 5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70"/>
          <a:stretch/>
        </p:blipFill>
        <p:spPr>
          <a:xfrm>
            <a:off x="9900323" y="6361622"/>
            <a:ext cx="2120506" cy="35338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42669" y="1798004"/>
            <a:ext cx="26835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02 / </a:t>
            </a:r>
            <a:r>
              <a:rPr lang="ko-KR" altLang="en-US" sz="1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개인정보 보호</a:t>
            </a:r>
            <a:endParaRPr lang="ko-KR" altLang="en-US" sz="1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48" name="그룹 47"/>
          <p:cNvGrpSpPr/>
          <p:nvPr/>
        </p:nvGrpSpPr>
        <p:grpSpPr>
          <a:xfrm>
            <a:off x="72942" y="1765148"/>
            <a:ext cx="2870284" cy="378618"/>
            <a:chOff x="2393319" y="2095717"/>
            <a:chExt cx="7332338" cy="547255"/>
          </a:xfrm>
        </p:grpSpPr>
        <p:sp>
          <p:nvSpPr>
            <p:cNvPr id="49" name="직사각형 48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02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개인정보 보호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36" name="텍스트 개체 틀 2"/>
          <p:cNvSpPr txBox="1">
            <a:spLocks/>
          </p:cNvSpPr>
          <p:nvPr/>
        </p:nvSpPr>
        <p:spPr>
          <a:xfrm>
            <a:off x="3421242" y="833864"/>
            <a:ext cx="6843220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ko-KR" altLang="en-US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홍보관</a:t>
            </a:r>
            <a:r>
              <a:rPr lang="en-US" altLang="ko-KR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(</a:t>
            </a:r>
            <a:r>
              <a:rPr lang="ko-KR" altLang="en-US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체험관</a:t>
            </a:r>
            <a:r>
              <a:rPr lang="en-US" altLang="ko-KR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, </a:t>
            </a:r>
            <a:r>
              <a:rPr lang="ko-KR" altLang="en-US" sz="2400" b="1" dirty="0" err="1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떴다방</a:t>
            </a:r>
            <a:r>
              <a:rPr lang="en-US" altLang="ko-KR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)</a:t>
            </a:r>
            <a:r>
              <a:rPr lang="ko-KR" altLang="en-US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이란</a:t>
            </a:r>
            <a:endParaRPr lang="ko-KR" altLang="en-US" sz="2400" b="1" dirty="0">
              <a:solidFill>
                <a:srgbClr val="1B2040"/>
              </a:solidFill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</p:txBody>
      </p:sp>
      <p:grpSp>
        <p:nvGrpSpPr>
          <p:cNvPr id="58" name="그룹 57"/>
          <p:cNvGrpSpPr/>
          <p:nvPr/>
        </p:nvGrpSpPr>
        <p:grpSpPr>
          <a:xfrm>
            <a:off x="72942" y="2793848"/>
            <a:ext cx="2870284" cy="378618"/>
            <a:chOff x="2393319" y="2095717"/>
            <a:chExt cx="7332338" cy="547255"/>
          </a:xfrm>
        </p:grpSpPr>
        <p:sp>
          <p:nvSpPr>
            <p:cNvPr id="59" name="직사각형 58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04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건강기능식품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41" name="텍스트 개체 틀 2"/>
          <p:cNvSpPr txBox="1">
            <a:spLocks/>
          </p:cNvSpPr>
          <p:nvPr/>
        </p:nvSpPr>
        <p:spPr>
          <a:xfrm>
            <a:off x="3600939" y="1463941"/>
            <a:ext cx="7446096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ko-KR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나눔바른고딕 Light" panose="020B0603020101020101" pitchFamily="50" charset="-127"/>
              <a:ea typeface="나눔바른고딕 Light" panose="020B0603020101020101"/>
            </a:endParaRPr>
          </a:p>
        </p:txBody>
      </p:sp>
      <p:grpSp>
        <p:nvGrpSpPr>
          <p:cNvPr id="57" name="그룹 56"/>
          <p:cNvGrpSpPr/>
          <p:nvPr/>
        </p:nvGrpSpPr>
        <p:grpSpPr>
          <a:xfrm>
            <a:off x="3942911" y="2049016"/>
            <a:ext cx="7520492" cy="777688"/>
            <a:chOff x="1594222" y="2786350"/>
            <a:chExt cx="7168778" cy="1033463"/>
          </a:xfrm>
          <a:solidFill>
            <a:srgbClr val="1B2040">
              <a:alpha val="22000"/>
            </a:srgbClr>
          </a:solidFill>
        </p:grpSpPr>
        <p:sp>
          <p:nvSpPr>
            <p:cNvPr id="61" name="Rectangle 9"/>
            <p:cNvSpPr/>
            <p:nvPr/>
          </p:nvSpPr>
          <p:spPr bwMode="auto">
            <a:xfrm>
              <a:off x="1594222" y="2786350"/>
              <a:ext cx="7168778" cy="1033463"/>
            </a:xfrm>
            <a:prstGeom prst="rect">
              <a:avLst/>
            </a:prstGeom>
            <a:grpFill/>
            <a:ln w="3175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defTabSz="1128364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2000" kern="0" dirty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62" name="직사각형 61"/>
            <p:cNvSpPr/>
            <p:nvPr/>
          </p:nvSpPr>
          <p:spPr bwMode="auto">
            <a:xfrm>
              <a:off x="1872357" y="3168751"/>
              <a:ext cx="6639020" cy="276999"/>
            </a:xfrm>
            <a:prstGeom prst="rect">
              <a:avLst/>
            </a:prstGeom>
            <a:noFill/>
            <a:ln w="25400" algn="ctr">
              <a:noFill/>
              <a:round/>
              <a:headEnd/>
              <a:tailEnd/>
            </a:ln>
            <a:effectLst>
              <a:outerShdw sx="1000" sy="1000" algn="tl" rotWithShape="0">
                <a:prstClr val="black"/>
              </a:outerShdw>
            </a:effectLst>
            <a:scene3d>
              <a:camera prst="orthographicFront"/>
              <a:lightRig rig="threePt" dir="t"/>
            </a:scene3d>
          </p:spPr>
          <p:txBody>
            <a:bodyPr wrap="square" lIns="0" tIns="0" rIns="0" bIns="0" anchor="ctr">
              <a:spAutoFit/>
              <a:sp3d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4F81BD"/>
                </a:buClr>
                <a:buSzPct val="60000"/>
                <a:defRPr/>
              </a:pPr>
              <a:endParaRPr lang="ko-KR" altLang="en-US" b="1" spc="-150" dirty="0">
                <a:ea typeface="나눔스퀘어" panose="020B0600000101010101" pitchFamily="50" charset="-127"/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4223859" y="2246571"/>
            <a:ext cx="7096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사업자들이 </a:t>
            </a:r>
            <a:r>
              <a:rPr lang="ko-KR" altLang="en-US" b="1" dirty="0" smtClean="0">
                <a:solidFill>
                  <a:srgbClr val="FF0000"/>
                </a:solidFill>
              </a:rPr>
              <a:t>임시로 설치해 놓은 특설판매 업소</a:t>
            </a:r>
            <a:endParaRPr lang="en-US" altLang="ko-KR" b="1" dirty="0" smtClean="0">
              <a:solidFill>
                <a:srgbClr val="FF0000"/>
              </a:solidFill>
            </a:endParaRPr>
          </a:p>
        </p:txBody>
      </p:sp>
      <p:grpSp>
        <p:nvGrpSpPr>
          <p:cNvPr id="39" name="그룹 38"/>
          <p:cNvGrpSpPr/>
          <p:nvPr/>
        </p:nvGrpSpPr>
        <p:grpSpPr>
          <a:xfrm>
            <a:off x="68849" y="4330244"/>
            <a:ext cx="2870284" cy="378618"/>
            <a:chOff x="2245083" y="1768150"/>
            <a:chExt cx="7332338" cy="547255"/>
          </a:xfrm>
          <a:solidFill>
            <a:srgbClr val="05060B"/>
          </a:solidFill>
        </p:grpSpPr>
        <p:sp>
          <p:nvSpPr>
            <p:cNvPr id="45" name="직사각형 44"/>
            <p:cNvSpPr/>
            <p:nvPr/>
          </p:nvSpPr>
          <p:spPr>
            <a:xfrm>
              <a:off x="2245083" y="1768150"/>
              <a:ext cx="7332338" cy="547255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423205" y="1815639"/>
              <a:ext cx="6855303" cy="378130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07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홍보관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44" name="직사각형 43"/>
          <p:cNvSpPr/>
          <p:nvPr/>
        </p:nvSpPr>
        <p:spPr>
          <a:xfrm>
            <a:off x="-5568" y="4334869"/>
            <a:ext cx="86369" cy="379969"/>
          </a:xfrm>
          <a:prstGeom prst="rect">
            <a:avLst/>
          </a:prstGeom>
          <a:solidFill>
            <a:srgbClr val="7DD4E5"/>
          </a:solidFill>
          <a:ln>
            <a:solidFill>
              <a:srgbClr val="7DD4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5" name="Picture 9" descr="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1774" y="3338967"/>
            <a:ext cx="2842766" cy="2526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6929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/>
          <p:cNvSpPr/>
          <p:nvPr/>
        </p:nvSpPr>
        <p:spPr>
          <a:xfrm>
            <a:off x="3043238" y="723064"/>
            <a:ext cx="9148762" cy="6196263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3043238" cy="6858000"/>
          </a:xfrm>
          <a:prstGeom prst="rect">
            <a:avLst/>
          </a:prstGeom>
          <a:solidFill>
            <a:srgbClr val="1B204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grpSp>
        <p:nvGrpSpPr>
          <p:cNvPr id="3" name="그룹 2"/>
          <p:cNvGrpSpPr/>
          <p:nvPr/>
        </p:nvGrpSpPr>
        <p:grpSpPr>
          <a:xfrm>
            <a:off x="72942" y="1250798"/>
            <a:ext cx="2870284" cy="378618"/>
            <a:chOff x="2393319" y="2095717"/>
            <a:chExt cx="7332338" cy="547255"/>
          </a:xfrm>
          <a:noFill/>
        </p:grpSpPr>
        <p:sp>
          <p:nvSpPr>
            <p:cNvPr id="5" name="직사각형 4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01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헌법 등이 보장하는 소비자 권리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72942" y="2279498"/>
            <a:ext cx="2870284" cy="378618"/>
            <a:chOff x="2393319" y="2095717"/>
            <a:chExt cx="7332338" cy="547255"/>
          </a:xfrm>
        </p:grpSpPr>
        <p:sp>
          <p:nvSpPr>
            <p:cNvPr id="11" name="직사각형 10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03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금융사기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72942" y="3308198"/>
            <a:ext cx="2870284" cy="378618"/>
            <a:chOff x="2393319" y="2095717"/>
            <a:chExt cx="7332338" cy="547255"/>
          </a:xfrm>
        </p:grpSpPr>
        <p:sp>
          <p:nvSpPr>
            <p:cNvPr id="17" name="직사각형 16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05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상조서비스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72942" y="3822548"/>
            <a:ext cx="2870284" cy="378618"/>
            <a:chOff x="2393319" y="2095717"/>
            <a:chExt cx="7332338" cy="547255"/>
          </a:xfrm>
        </p:grpSpPr>
        <p:sp>
          <p:nvSpPr>
            <p:cNvPr id="20" name="직사각형 19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06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가정용 의료기기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13903"/>
            <a:ext cx="17177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2019 </a:t>
            </a:r>
            <a:r>
              <a:rPr lang="ko-KR" altLang="en-US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취약계층 소비자교육</a:t>
            </a:r>
            <a:endParaRPr lang="ko-KR" altLang="en-US" b="1" dirty="0">
              <a:solidFill>
                <a:schemeClr val="bg2"/>
              </a:solidFill>
              <a:ea typeface="돋움" panose="020B0600000101010101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88370" y="86095"/>
            <a:ext cx="72791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00" b="1" dirty="0" smtClean="0">
                <a:solidFill>
                  <a:schemeClr val="bg1">
                    <a:lumMod val="50000"/>
                  </a:schemeClr>
                </a:solidFill>
              </a:rPr>
              <a:t>7.1. </a:t>
            </a:r>
            <a:r>
              <a:rPr lang="ko-KR" altLang="en-US" sz="2600" b="1" dirty="0" smtClean="0">
                <a:solidFill>
                  <a:schemeClr val="bg1">
                    <a:lumMod val="50000"/>
                  </a:schemeClr>
                </a:solidFill>
              </a:rPr>
              <a:t>홍보관</a:t>
            </a:r>
            <a:endParaRPr lang="ko-KR" altLang="en-US" sz="2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2" name="그림 5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70"/>
          <a:stretch/>
        </p:blipFill>
        <p:spPr>
          <a:xfrm>
            <a:off x="9900323" y="6361622"/>
            <a:ext cx="2120506" cy="35338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42669" y="1798004"/>
            <a:ext cx="26835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02 / </a:t>
            </a:r>
            <a:r>
              <a:rPr lang="ko-KR" altLang="en-US" sz="1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개인정보 보호</a:t>
            </a:r>
            <a:endParaRPr lang="ko-KR" altLang="en-US" sz="1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48" name="그룹 47"/>
          <p:cNvGrpSpPr/>
          <p:nvPr/>
        </p:nvGrpSpPr>
        <p:grpSpPr>
          <a:xfrm>
            <a:off x="72942" y="1765148"/>
            <a:ext cx="2870284" cy="378618"/>
            <a:chOff x="2393319" y="2095717"/>
            <a:chExt cx="7332338" cy="547255"/>
          </a:xfrm>
        </p:grpSpPr>
        <p:sp>
          <p:nvSpPr>
            <p:cNvPr id="49" name="직사각형 48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02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개인정보 보호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36" name="텍스트 개체 틀 2"/>
          <p:cNvSpPr txBox="1">
            <a:spLocks/>
          </p:cNvSpPr>
          <p:nvPr/>
        </p:nvSpPr>
        <p:spPr>
          <a:xfrm>
            <a:off x="3421242" y="833864"/>
            <a:ext cx="6843220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ko-KR" altLang="en-US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주요피해사례</a:t>
            </a:r>
            <a:r>
              <a:rPr lang="en-US" altLang="ko-KR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1</a:t>
            </a:r>
            <a:endParaRPr lang="ko-KR" altLang="en-US" sz="2400" b="1" dirty="0">
              <a:solidFill>
                <a:srgbClr val="1B2040"/>
              </a:solidFill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</p:txBody>
      </p:sp>
      <p:grpSp>
        <p:nvGrpSpPr>
          <p:cNvPr id="58" name="그룹 57"/>
          <p:cNvGrpSpPr/>
          <p:nvPr/>
        </p:nvGrpSpPr>
        <p:grpSpPr>
          <a:xfrm>
            <a:off x="72942" y="2793848"/>
            <a:ext cx="2870284" cy="378618"/>
            <a:chOff x="2393319" y="2095717"/>
            <a:chExt cx="7332338" cy="547255"/>
          </a:xfrm>
        </p:grpSpPr>
        <p:sp>
          <p:nvSpPr>
            <p:cNvPr id="59" name="직사각형 58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04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건강기능식품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41" name="텍스트 개체 틀 2"/>
          <p:cNvSpPr txBox="1">
            <a:spLocks/>
          </p:cNvSpPr>
          <p:nvPr/>
        </p:nvSpPr>
        <p:spPr>
          <a:xfrm>
            <a:off x="3600939" y="1463941"/>
            <a:ext cx="7446096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ko-KR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나눔바른고딕 Light" panose="020B0603020101020101" pitchFamily="50" charset="-127"/>
              <a:ea typeface="나눔바른고딕 Light" panose="020B0603020101020101"/>
            </a:endParaRPr>
          </a:p>
        </p:txBody>
      </p:sp>
      <p:grpSp>
        <p:nvGrpSpPr>
          <p:cNvPr id="57" name="그룹 56"/>
          <p:cNvGrpSpPr/>
          <p:nvPr/>
        </p:nvGrpSpPr>
        <p:grpSpPr>
          <a:xfrm>
            <a:off x="3942911" y="2049016"/>
            <a:ext cx="7520492" cy="3183384"/>
            <a:chOff x="1594222" y="2786350"/>
            <a:chExt cx="7168778" cy="1033463"/>
          </a:xfrm>
          <a:solidFill>
            <a:srgbClr val="1B2040">
              <a:alpha val="22000"/>
            </a:srgbClr>
          </a:solidFill>
        </p:grpSpPr>
        <p:sp>
          <p:nvSpPr>
            <p:cNvPr id="61" name="Rectangle 9"/>
            <p:cNvSpPr/>
            <p:nvPr/>
          </p:nvSpPr>
          <p:spPr bwMode="auto">
            <a:xfrm>
              <a:off x="1594222" y="2786350"/>
              <a:ext cx="7168778" cy="1033463"/>
            </a:xfrm>
            <a:prstGeom prst="rect">
              <a:avLst/>
            </a:prstGeom>
            <a:grpFill/>
            <a:ln w="3175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defTabSz="1128364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2000" kern="0" dirty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62" name="직사각형 61"/>
            <p:cNvSpPr/>
            <p:nvPr/>
          </p:nvSpPr>
          <p:spPr bwMode="auto">
            <a:xfrm>
              <a:off x="1872357" y="3168751"/>
              <a:ext cx="6639020" cy="276999"/>
            </a:xfrm>
            <a:prstGeom prst="rect">
              <a:avLst/>
            </a:prstGeom>
            <a:noFill/>
            <a:ln w="25400" algn="ctr">
              <a:noFill/>
              <a:round/>
              <a:headEnd/>
              <a:tailEnd/>
            </a:ln>
            <a:effectLst>
              <a:outerShdw sx="1000" sy="1000" algn="tl" rotWithShape="0">
                <a:prstClr val="black"/>
              </a:outerShdw>
            </a:effectLst>
            <a:scene3d>
              <a:camera prst="orthographicFront"/>
              <a:lightRig rig="threePt" dir="t"/>
            </a:scene3d>
          </p:spPr>
          <p:txBody>
            <a:bodyPr wrap="square" lIns="0" tIns="0" rIns="0" bIns="0" anchor="ctr">
              <a:spAutoFit/>
              <a:sp3d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4F81BD"/>
                </a:buClr>
                <a:buSzPct val="60000"/>
                <a:defRPr/>
              </a:pPr>
              <a:endParaRPr lang="ko-KR" altLang="en-US" b="1" spc="-150" dirty="0">
                <a:ea typeface="나눔스퀘어" panose="020B0600000101010101" pitchFamily="50" charset="-127"/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4223859" y="2246571"/>
            <a:ext cx="70964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여행 중 </a:t>
            </a:r>
            <a:r>
              <a:rPr lang="ko-KR" altLang="en-US" b="1" dirty="0" err="1" smtClean="0"/>
              <a:t>홍보관을</a:t>
            </a:r>
            <a:r>
              <a:rPr lang="ko-KR" altLang="en-US" b="1" dirty="0" smtClean="0"/>
              <a:t> 방문하여 </a:t>
            </a:r>
            <a:r>
              <a:rPr lang="en-US" altLang="ko-KR" b="1" dirty="0" smtClean="0"/>
              <a:t>400</a:t>
            </a:r>
            <a:r>
              <a:rPr lang="ko-KR" altLang="en-US" b="1" dirty="0" smtClean="0"/>
              <a:t>만원이 넘는 고가의 침대 매트리스를 구입함</a:t>
            </a:r>
            <a:r>
              <a:rPr lang="en-US" altLang="ko-KR" b="1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구입 당시 눕기만 해도 허리 디스크 등의 병을 고쳐준다는 설명을 듣고 구매하였으나 가족들과 상의해 본 결과 매트리스의 효과나 효능에 대해 의심이 가고 너무 고가인 점 등 여러 부분에서 부담을 느껴 업체에 취소 요청을 함</a:t>
            </a:r>
            <a:r>
              <a:rPr lang="en-US" altLang="ko-KR" b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그러나 해당 </a:t>
            </a:r>
            <a:r>
              <a:rPr lang="ko-KR" altLang="en-US" b="1" dirty="0" err="1" smtClean="0"/>
              <a:t>홍보관과</a:t>
            </a:r>
            <a:r>
              <a:rPr lang="ko-KR" altLang="en-US" b="1" dirty="0" smtClean="0"/>
              <a:t> 쉽게 연락이 닿지 않고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해당 지역의 </a:t>
            </a:r>
            <a:r>
              <a:rPr lang="ko-KR" altLang="en-US" b="1" dirty="0" err="1" smtClean="0"/>
              <a:t>홍보관이</a:t>
            </a:r>
            <a:r>
              <a:rPr lang="ko-KR" altLang="en-US" b="1" dirty="0" smtClean="0"/>
              <a:t> 폐점하는 등 환불처리가 지연됨</a:t>
            </a:r>
            <a:r>
              <a:rPr lang="en-US" altLang="ko-KR" b="1" dirty="0" smtClean="0"/>
              <a:t>.</a:t>
            </a:r>
          </a:p>
        </p:txBody>
      </p:sp>
      <p:grpSp>
        <p:nvGrpSpPr>
          <p:cNvPr id="39" name="그룹 38"/>
          <p:cNvGrpSpPr/>
          <p:nvPr/>
        </p:nvGrpSpPr>
        <p:grpSpPr>
          <a:xfrm>
            <a:off x="68849" y="4330244"/>
            <a:ext cx="2870284" cy="378618"/>
            <a:chOff x="2245083" y="1768150"/>
            <a:chExt cx="7332338" cy="547255"/>
          </a:xfrm>
          <a:solidFill>
            <a:srgbClr val="05060B"/>
          </a:solidFill>
        </p:grpSpPr>
        <p:sp>
          <p:nvSpPr>
            <p:cNvPr id="45" name="직사각형 44"/>
            <p:cNvSpPr/>
            <p:nvPr/>
          </p:nvSpPr>
          <p:spPr>
            <a:xfrm>
              <a:off x="2245083" y="1768150"/>
              <a:ext cx="7332338" cy="547255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423205" y="1815639"/>
              <a:ext cx="6855303" cy="378130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07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홍보관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44" name="직사각형 43"/>
          <p:cNvSpPr/>
          <p:nvPr/>
        </p:nvSpPr>
        <p:spPr>
          <a:xfrm>
            <a:off x="-5568" y="4334869"/>
            <a:ext cx="86369" cy="379969"/>
          </a:xfrm>
          <a:prstGeom prst="rect">
            <a:avLst/>
          </a:prstGeom>
          <a:solidFill>
            <a:srgbClr val="7DD4E5"/>
          </a:solidFill>
          <a:ln>
            <a:solidFill>
              <a:srgbClr val="7DD4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텍스트 개체 틀 2"/>
          <p:cNvSpPr txBox="1">
            <a:spLocks/>
          </p:cNvSpPr>
          <p:nvPr/>
        </p:nvSpPr>
        <p:spPr>
          <a:xfrm>
            <a:off x="3753339" y="1616341"/>
            <a:ext cx="7446096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ko-KR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 Light" panose="020B0603020101020101" pitchFamily="50" charset="-127"/>
                <a:ea typeface="나눔바른고딕 Light" panose="020B0603020101020101"/>
              </a:rPr>
              <a:t>노인들을 상대로 고가 물품 판매 후 연락두절</a:t>
            </a:r>
            <a:endParaRPr lang="ko-KR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나눔바른고딕 Light" panose="020B0603020101020101" pitchFamily="50" charset="-127"/>
              <a:ea typeface="나눔바른고딕 Light" panose="020B0603020101020101"/>
            </a:endParaRPr>
          </a:p>
        </p:txBody>
      </p:sp>
    </p:spTree>
    <p:extLst>
      <p:ext uri="{BB962C8B-B14F-4D97-AF65-F5344CB8AC3E}">
        <p14:creationId xmlns:p14="http://schemas.microsoft.com/office/powerpoint/2010/main" val="325174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/>
          <p:cNvSpPr/>
          <p:nvPr/>
        </p:nvSpPr>
        <p:spPr>
          <a:xfrm>
            <a:off x="3043238" y="723064"/>
            <a:ext cx="9148762" cy="6196263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3043238" cy="6858000"/>
          </a:xfrm>
          <a:prstGeom prst="rect">
            <a:avLst/>
          </a:prstGeom>
          <a:solidFill>
            <a:srgbClr val="1B204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grpSp>
        <p:nvGrpSpPr>
          <p:cNvPr id="3" name="그룹 2"/>
          <p:cNvGrpSpPr/>
          <p:nvPr/>
        </p:nvGrpSpPr>
        <p:grpSpPr>
          <a:xfrm>
            <a:off x="72942" y="1250798"/>
            <a:ext cx="2870284" cy="378618"/>
            <a:chOff x="2393319" y="2095717"/>
            <a:chExt cx="7332338" cy="547255"/>
          </a:xfrm>
          <a:noFill/>
        </p:grpSpPr>
        <p:sp>
          <p:nvSpPr>
            <p:cNvPr id="5" name="직사각형 4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01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헌법 등이 보장하는 소비자 권리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72942" y="2279498"/>
            <a:ext cx="2870284" cy="378618"/>
            <a:chOff x="2393319" y="2095717"/>
            <a:chExt cx="7332338" cy="547255"/>
          </a:xfrm>
        </p:grpSpPr>
        <p:sp>
          <p:nvSpPr>
            <p:cNvPr id="11" name="직사각형 10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03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금융사기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72942" y="3308198"/>
            <a:ext cx="2870284" cy="378618"/>
            <a:chOff x="2393319" y="2095717"/>
            <a:chExt cx="7332338" cy="547255"/>
          </a:xfrm>
        </p:grpSpPr>
        <p:sp>
          <p:nvSpPr>
            <p:cNvPr id="17" name="직사각형 16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05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상조서비스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72942" y="3822548"/>
            <a:ext cx="2870284" cy="378618"/>
            <a:chOff x="2393319" y="2095717"/>
            <a:chExt cx="7332338" cy="547255"/>
          </a:xfrm>
        </p:grpSpPr>
        <p:sp>
          <p:nvSpPr>
            <p:cNvPr id="20" name="직사각형 19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06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가정용 의료기기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13903"/>
            <a:ext cx="17177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2019 </a:t>
            </a:r>
            <a:r>
              <a:rPr lang="ko-KR" altLang="en-US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취약계층 소비자교육</a:t>
            </a:r>
            <a:endParaRPr lang="ko-KR" altLang="en-US" b="1" dirty="0">
              <a:solidFill>
                <a:schemeClr val="bg2"/>
              </a:solidFill>
              <a:ea typeface="돋움" panose="020B0600000101010101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88370" y="86095"/>
            <a:ext cx="72791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00" b="1" dirty="0" smtClean="0">
                <a:solidFill>
                  <a:schemeClr val="bg1">
                    <a:lumMod val="50000"/>
                  </a:schemeClr>
                </a:solidFill>
              </a:rPr>
              <a:t>7.1. </a:t>
            </a:r>
            <a:r>
              <a:rPr lang="ko-KR" altLang="en-US" sz="2600" b="1" dirty="0" smtClean="0">
                <a:solidFill>
                  <a:schemeClr val="bg1">
                    <a:lumMod val="50000"/>
                  </a:schemeClr>
                </a:solidFill>
              </a:rPr>
              <a:t>홍보관</a:t>
            </a:r>
            <a:endParaRPr lang="ko-KR" altLang="en-US" sz="2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2" name="그림 5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70"/>
          <a:stretch/>
        </p:blipFill>
        <p:spPr>
          <a:xfrm>
            <a:off x="9900323" y="6361622"/>
            <a:ext cx="2120506" cy="35338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42669" y="1798004"/>
            <a:ext cx="26835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02 / </a:t>
            </a:r>
            <a:r>
              <a:rPr lang="ko-KR" altLang="en-US" sz="1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개인정보 보호</a:t>
            </a:r>
            <a:endParaRPr lang="ko-KR" altLang="en-US" sz="1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48" name="그룹 47"/>
          <p:cNvGrpSpPr/>
          <p:nvPr/>
        </p:nvGrpSpPr>
        <p:grpSpPr>
          <a:xfrm>
            <a:off x="72942" y="1765148"/>
            <a:ext cx="2870284" cy="378618"/>
            <a:chOff x="2393319" y="2095717"/>
            <a:chExt cx="7332338" cy="547255"/>
          </a:xfrm>
        </p:grpSpPr>
        <p:sp>
          <p:nvSpPr>
            <p:cNvPr id="49" name="직사각형 48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02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개인정보 보호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36" name="텍스트 개체 틀 2"/>
          <p:cNvSpPr txBox="1">
            <a:spLocks/>
          </p:cNvSpPr>
          <p:nvPr/>
        </p:nvSpPr>
        <p:spPr>
          <a:xfrm>
            <a:off x="3421242" y="833864"/>
            <a:ext cx="6843220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ko-KR" altLang="en-US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주요피해사례</a:t>
            </a:r>
            <a:r>
              <a:rPr lang="en-US" altLang="ko-KR" sz="2400" b="1" dirty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2</a:t>
            </a:r>
            <a:endParaRPr lang="ko-KR" altLang="en-US" sz="2400" b="1" dirty="0">
              <a:solidFill>
                <a:srgbClr val="1B2040"/>
              </a:solidFill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</p:txBody>
      </p:sp>
      <p:grpSp>
        <p:nvGrpSpPr>
          <p:cNvPr id="58" name="그룹 57"/>
          <p:cNvGrpSpPr/>
          <p:nvPr/>
        </p:nvGrpSpPr>
        <p:grpSpPr>
          <a:xfrm>
            <a:off x="72942" y="2793848"/>
            <a:ext cx="2870284" cy="378618"/>
            <a:chOff x="2393319" y="2095717"/>
            <a:chExt cx="7332338" cy="547255"/>
          </a:xfrm>
        </p:grpSpPr>
        <p:sp>
          <p:nvSpPr>
            <p:cNvPr id="59" name="직사각형 58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04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건강기능식품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41" name="텍스트 개체 틀 2"/>
          <p:cNvSpPr txBox="1">
            <a:spLocks/>
          </p:cNvSpPr>
          <p:nvPr/>
        </p:nvSpPr>
        <p:spPr>
          <a:xfrm>
            <a:off x="3600939" y="1463941"/>
            <a:ext cx="7446096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ko-KR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나눔바른고딕 Light" panose="020B0603020101020101" pitchFamily="50" charset="-127"/>
              <a:ea typeface="나눔바른고딕 Light" panose="020B0603020101020101"/>
            </a:endParaRPr>
          </a:p>
        </p:txBody>
      </p:sp>
      <p:grpSp>
        <p:nvGrpSpPr>
          <p:cNvPr id="57" name="그룹 56"/>
          <p:cNvGrpSpPr/>
          <p:nvPr/>
        </p:nvGrpSpPr>
        <p:grpSpPr>
          <a:xfrm>
            <a:off x="3942911" y="2049016"/>
            <a:ext cx="7520492" cy="1806388"/>
            <a:chOff x="1594222" y="2786350"/>
            <a:chExt cx="7168778" cy="1033463"/>
          </a:xfrm>
          <a:solidFill>
            <a:srgbClr val="1B2040">
              <a:alpha val="22000"/>
            </a:srgbClr>
          </a:solidFill>
        </p:grpSpPr>
        <p:sp>
          <p:nvSpPr>
            <p:cNvPr id="61" name="Rectangle 9"/>
            <p:cNvSpPr/>
            <p:nvPr/>
          </p:nvSpPr>
          <p:spPr bwMode="auto">
            <a:xfrm>
              <a:off x="1594222" y="2786350"/>
              <a:ext cx="7168778" cy="1033463"/>
            </a:xfrm>
            <a:prstGeom prst="rect">
              <a:avLst/>
            </a:prstGeom>
            <a:grpFill/>
            <a:ln w="3175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defTabSz="1128364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2000" kern="0" dirty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62" name="직사각형 61"/>
            <p:cNvSpPr/>
            <p:nvPr/>
          </p:nvSpPr>
          <p:spPr bwMode="auto">
            <a:xfrm>
              <a:off x="1872357" y="3168751"/>
              <a:ext cx="6639020" cy="276999"/>
            </a:xfrm>
            <a:prstGeom prst="rect">
              <a:avLst/>
            </a:prstGeom>
            <a:noFill/>
            <a:ln w="25400" algn="ctr">
              <a:noFill/>
              <a:round/>
              <a:headEnd/>
              <a:tailEnd/>
            </a:ln>
            <a:effectLst>
              <a:outerShdw sx="1000" sy="1000" algn="tl" rotWithShape="0">
                <a:prstClr val="black"/>
              </a:outerShdw>
            </a:effectLst>
            <a:scene3d>
              <a:camera prst="orthographicFront"/>
              <a:lightRig rig="threePt" dir="t"/>
            </a:scene3d>
          </p:spPr>
          <p:txBody>
            <a:bodyPr wrap="square" lIns="0" tIns="0" rIns="0" bIns="0" anchor="ctr">
              <a:spAutoFit/>
              <a:sp3d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4F81BD"/>
                </a:buClr>
                <a:buSzPct val="60000"/>
                <a:defRPr/>
              </a:pPr>
              <a:endParaRPr lang="ko-KR" altLang="en-US" b="1" spc="-150" dirty="0">
                <a:ea typeface="나눔스퀘어" panose="020B0600000101010101" pitchFamily="50" charset="-127"/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4223859" y="2246571"/>
            <a:ext cx="70964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소비자는 </a:t>
            </a:r>
            <a:r>
              <a:rPr lang="ko-KR" altLang="en-US" b="1" dirty="0" err="1" smtClean="0"/>
              <a:t>홍보관을</a:t>
            </a:r>
            <a:r>
              <a:rPr lang="ko-KR" altLang="en-US" b="1" dirty="0" smtClean="0"/>
              <a:t> 통해 일시불로 </a:t>
            </a:r>
            <a:r>
              <a:rPr lang="en-US" altLang="ko-KR" b="1" dirty="0" smtClean="0"/>
              <a:t>89</a:t>
            </a:r>
            <a:r>
              <a:rPr lang="ko-KR" altLang="en-US" b="1" dirty="0" smtClean="0"/>
              <a:t>만원을 내고 장례 시 추가 금액을 내는 조건으로 </a:t>
            </a:r>
            <a:r>
              <a:rPr lang="ko-KR" altLang="en-US" b="1" dirty="0" err="1" smtClean="0"/>
              <a:t>상조회에</a:t>
            </a:r>
            <a:r>
              <a:rPr lang="ko-KR" altLang="en-US" b="1" dirty="0" smtClean="0"/>
              <a:t> 가입함</a:t>
            </a:r>
            <a:r>
              <a:rPr lang="en-US" altLang="ko-KR" b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 smtClean="0"/>
              <a:t>1</a:t>
            </a:r>
            <a:r>
              <a:rPr lang="ko-KR" altLang="en-US" b="1" dirty="0" smtClean="0"/>
              <a:t>년 </a:t>
            </a:r>
            <a:r>
              <a:rPr lang="en-US" altLang="ko-KR" b="1" dirty="0" smtClean="0"/>
              <a:t>6</a:t>
            </a:r>
            <a:r>
              <a:rPr lang="ko-KR" altLang="en-US" b="1" dirty="0" smtClean="0"/>
              <a:t>개월 이후 해당 상조 서비스 계약을 해약하고자 문의하니 </a:t>
            </a:r>
            <a:r>
              <a:rPr lang="en-US" altLang="ko-KR" b="1" dirty="0" smtClean="0"/>
              <a:t>29</a:t>
            </a:r>
            <a:r>
              <a:rPr lang="ko-KR" altLang="en-US" b="1" dirty="0" smtClean="0"/>
              <a:t>만원만 환급 가능하다고 함</a:t>
            </a:r>
            <a:r>
              <a:rPr lang="en-US" altLang="ko-KR" b="1" dirty="0" smtClean="0"/>
              <a:t>.</a:t>
            </a:r>
          </a:p>
        </p:txBody>
      </p:sp>
      <p:grpSp>
        <p:nvGrpSpPr>
          <p:cNvPr id="39" name="그룹 38"/>
          <p:cNvGrpSpPr/>
          <p:nvPr/>
        </p:nvGrpSpPr>
        <p:grpSpPr>
          <a:xfrm>
            <a:off x="68849" y="4330244"/>
            <a:ext cx="2870284" cy="378618"/>
            <a:chOff x="2245083" y="1768150"/>
            <a:chExt cx="7332338" cy="547255"/>
          </a:xfrm>
          <a:solidFill>
            <a:srgbClr val="05060B"/>
          </a:solidFill>
        </p:grpSpPr>
        <p:sp>
          <p:nvSpPr>
            <p:cNvPr id="45" name="직사각형 44"/>
            <p:cNvSpPr/>
            <p:nvPr/>
          </p:nvSpPr>
          <p:spPr>
            <a:xfrm>
              <a:off x="2245083" y="1768150"/>
              <a:ext cx="7332338" cy="547255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423205" y="1815639"/>
              <a:ext cx="6855303" cy="378130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07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홍보관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44" name="직사각형 43"/>
          <p:cNvSpPr/>
          <p:nvPr/>
        </p:nvSpPr>
        <p:spPr>
          <a:xfrm>
            <a:off x="-5568" y="4334869"/>
            <a:ext cx="86369" cy="379969"/>
          </a:xfrm>
          <a:prstGeom prst="rect">
            <a:avLst/>
          </a:prstGeom>
          <a:solidFill>
            <a:srgbClr val="7DD4E5"/>
          </a:solidFill>
          <a:ln>
            <a:solidFill>
              <a:srgbClr val="7DD4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텍스트 개체 틀 2"/>
          <p:cNvSpPr txBox="1">
            <a:spLocks/>
          </p:cNvSpPr>
          <p:nvPr/>
        </p:nvSpPr>
        <p:spPr>
          <a:xfrm>
            <a:off x="3753339" y="1616341"/>
            <a:ext cx="7446096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ko-KR" alt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 Light" panose="020B0603020101020101" pitchFamily="50" charset="-127"/>
                <a:ea typeface="나눔바른고딕 Light" panose="020B0603020101020101"/>
              </a:rPr>
              <a:t>홍보관을</a:t>
            </a:r>
            <a:r>
              <a:rPr lang="ko-KR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 Light" panose="020B0603020101020101" pitchFamily="50" charset="-127"/>
                <a:ea typeface="나눔바른고딕 Light" panose="020B0603020101020101"/>
              </a:rPr>
              <a:t> 통해 가입한 상조회사</a:t>
            </a:r>
            <a:r>
              <a:rPr lang="en-US" altLang="ko-K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 Light" panose="020B0603020101020101" pitchFamily="50" charset="-127"/>
                <a:ea typeface="나눔바른고딕 Light" panose="020B0603020101020101"/>
              </a:rPr>
              <a:t>, </a:t>
            </a:r>
            <a:r>
              <a:rPr lang="ko-KR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 Light" panose="020B0603020101020101" pitchFamily="50" charset="-127"/>
                <a:ea typeface="나눔바른고딕 Light" panose="020B0603020101020101"/>
              </a:rPr>
              <a:t>해약 시 위약금 과다</a:t>
            </a:r>
            <a:endParaRPr lang="ko-KR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나눔바른고딕 Light" panose="020B0603020101020101" pitchFamily="50" charset="-127"/>
              <a:ea typeface="나눔바른고딕 Light" panose="020B0603020101020101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558359" y="4170737"/>
            <a:ext cx="78360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소비자분쟁해결기준 </a:t>
            </a:r>
            <a:r>
              <a:rPr lang="ko-KR" altLang="en-US" b="1" dirty="0" err="1" smtClean="0"/>
              <a:t>상조업</a:t>
            </a:r>
            <a:r>
              <a:rPr lang="ko-KR" altLang="en-US" b="1" dirty="0" smtClean="0"/>
              <a:t> 항목을 보면 소비자 귀책사유로 인한 </a:t>
            </a:r>
            <a:r>
              <a:rPr lang="ko-KR" altLang="en-US" b="1" dirty="0" err="1" smtClean="0"/>
              <a:t>계약해지중</a:t>
            </a:r>
            <a:r>
              <a:rPr lang="ko-KR" altLang="en-US" b="1" dirty="0" smtClean="0"/>
              <a:t> 부정기형 </a:t>
            </a:r>
            <a:r>
              <a:rPr lang="ko-KR" altLang="en-US" b="1" dirty="0" err="1" smtClean="0"/>
              <a:t>선불식</a:t>
            </a:r>
            <a:r>
              <a:rPr lang="ko-KR" altLang="en-US" b="1" dirty="0" smtClean="0"/>
              <a:t> 할부 계약으로 납입한 경우 </a:t>
            </a:r>
            <a:r>
              <a:rPr lang="ko-KR" altLang="en-US" b="1" dirty="0" smtClean="0">
                <a:solidFill>
                  <a:srgbClr val="FF0000"/>
                </a:solidFill>
              </a:rPr>
              <a:t>납입금 </a:t>
            </a:r>
            <a:r>
              <a:rPr lang="ko-KR" altLang="en-US" b="1" dirty="0" err="1" smtClean="0">
                <a:solidFill>
                  <a:srgbClr val="FF0000"/>
                </a:solidFill>
              </a:rPr>
              <a:t>누계액의</a:t>
            </a:r>
            <a:r>
              <a:rPr lang="ko-KR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ko-KR" b="1" dirty="0" smtClean="0">
                <a:solidFill>
                  <a:srgbClr val="FF0000"/>
                </a:solidFill>
              </a:rPr>
              <a:t>85%</a:t>
            </a:r>
            <a:r>
              <a:rPr lang="ko-KR" altLang="en-US" b="1" dirty="0" smtClean="0"/>
              <a:t>를 환불 받을 수 있음</a:t>
            </a:r>
            <a:r>
              <a:rPr lang="en-US" altLang="ko-KR" b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해당 업체에서 제시하는 금액은 납입금의 </a:t>
            </a:r>
            <a:r>
              <a:rPr lang="en-US" altLang="ko-KR" b="1" dirty="0" smtClean="0"/>
              <a:t>30%</a:t>
            </a:r>
            <a:r>
              <a:rPr lang="ko-KR" altLang="en-US" b="1" dirty="0" smtClean="0"/>
              <a:t>만 해당하는 금액임</a:t>
            </a:r>
            <a:endParaRPr lang="en-US" altLang="ko-KR" b="1" dirty="0" smtClean="0"/>
          </a:p>
        </p:txBody>
      </p:sp>
    </p:spTree>
    <p:extLst>
      <p:ext uri="{BB962C8B-B14F-4D97-AF65-F5344CB8AC3E}">
        <p14:creationId xmlns:p14="http://schemas.microsoft.com/office/powerpoint/2010/main" val="77668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/>
          <p:cNvSpPr/>
          <p:nvPr/>
        </p:nvSpPr>
        <p:spPr>
          <a:xfrm>
            <a:off x="3043238" y="723064"/>
            <a:ext cx="9148762" cy="6196263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3043238" cy="6858000"/>
          </a:xfrm>
          <a:prstGeom prst="rect">
            <a:avLst/>
          </a:prstGeom>
          <a:solidFill>
            <a:srgbClr val="1B204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grpSp>
        <p:nvGrpSpPr>
          <p:cNvPr id="3" name="그룹 2"/>
          <p:cNvGrpSpPr/>
          <p:nvPr/>
        </p:nvGrpSpPr>
        <p:grpSpPr>
          <a:xfrm>
            <a:off x="72942" y="1250798"/>
            <a:ext cx="2870284" cy="378618"/>
            <a:chOff x="2393319" y="2095717"/>
            <a:chExt cx="7332338" cy="547255"/>
          </a:xfrm>
          <a:noFill/>
        </p:grpSpPr>
        <p:sp>
          <p:nvSpPr>
            <p:cNvPr id="5" name="직사각형 4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01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헌법 등이 보장하는 소비자 권리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72942" y="2279498"/>
            <a:ext cx="2870284" cy="378618"/>
            <a:chOff x="2393319" y="2095717"/>
            <a:chExt cx="7332338" cy="547255"/>
          </a:xfrm>
        </p:grpSpPr>
        <p:sp>
          <p:nvSpPr>
            <p:cNvPr id="11" name="직사각형 10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03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금융사기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72942" y="3308198"/>
            <a:ext cx="2870284" cy="378618"/>
            <a:chOff x="2393319" y="2095717"/>
            <a:chExt cx="7332338" cy="547255"/>
          </a:xfrm>
        </p:grpSpPr>
        <p:sp>
          <p:nvSpPr>
            <p:cNvPr id="17" name="직사각형 16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05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상조서비스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72942" y="3822548"/>
            <a:ext cx="2870284" cy="378618"/>
            <a:chOff x="2393319" y="2095717"/>
            <a:chExt cx="7332338" cy="547255"/>
          </a:xfrm>
        </p:grpSpPr>
        <p:sp>
          <p:nvSpPr>
            <p:cNvPr id="20" name="직사각형 19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06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가정용 의료기기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13903"/>
            <a:ext cx="17177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2019 </a:t>
            </a:r>
            <a:r>
              <a:rPr lang="ko-KR" altLang="en-US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취약계층 소비자교육</a:t>
            </a:r>
            <a:endParaRPr lang="ko-KR" altLang="en-US" b="1" dirty="0">
              <a:solidFill>
                <a:schemeClr val="bg2"/>
              </a:solidFill>
              <a:ea typeface="돋움" panose="020B0600000101010101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88370" y="86095"/>
            <a:ext cx="72791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00" b="1" dirty="0" smtClean="0">
                <a:solidFill>
                  <a:schemeClr val="bg1">
                    <a:lumMod val="50000"/>
                  </a:schemeClr>
                </a:solidFill>
              </a:rPr>
              <a:t>7.1. </a:t>
            </a:r>
            <a:r>
              <a:rPr lang="ko-KR" altLang="en-US" sz="2600" b="1" dirty="0" smtClean="0">
                <a:solidFill>
                  <a:schemeClr val="bg1">
                    <a:lumMod val="50000"/>
                  </a:schemeClr>
                </a:solidFill>
              </a:rPr>
              <a:t>홍보관</a:t>
            </a:r>
            <a:endParaRPr lang="ko-KR" altLang="en-US" sz="2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2" name="그림 5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70"/>
          <a:stretch/>
        </p:blipFill>
        <p:spPr>
          <a:xfrm>
            <a:off x="9900323" y="6361622"/>
            <a:ext cx="2120506" cy="35338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42669" y="1798004"/>
            <a:ext cx="26835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02 / </a:t>
            </a:r>
            <a:r>
              <a:rPr lang="ko-KR" altLang="en-US" sz="1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개인정보 보호</a:t>
            </a:r>
            <a:endParaRPr lang="ko-KR" altLang="en-US" sz="1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48" name="그룹 47"/>
          <p:cNvGrpSpPr/>
          <p:nvPr/>
        </p:nvGrpSpPr>
        <p:grpSpPr>
          <a:xfrm>
            <a:off x="72942" y="1765148"/>
            <a:ext cx="2870284" cy="378618"/>
            <a:chOff x="2393319" y="2095717"/>
            <a:chExt cx="7332338" cy="547255"/>
          </a:xfrm>
        </p:grpSpPr>
        <p:sp>
          <p:nvSpPr>
            <p:cNvPr id="49" name="직사각형 48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02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개인정보 보호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36" name="텍스트 개체 틀 2"/>
          <p:cNvSpPr txBox="1">
            <a:spLocks/>
          </p:cNvSpPr>
          <p:nvPr/>
        </p:nvSpPr>
        <p:spPr>
          <a:xfrm>
            <a:off x="3421242" y="833864"/>
            <a:ext cx="6843220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ko-KR" altLang="en-US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주요피해사례</a:t>
            </a:r>
            <a:r>
              <a:rPr lang="en-US" altLang="ko-KR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3</a:t>
            </a:r>
            <a:endParaRPr lang="ko-KR" altLang="en-US" sz="2400" b="1" dirty="0">
              <a:solidFill>
                <a:srgbClr val="1B2040"/>
              </a:solidFill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</p:txBody>
      </p:sp>
      <p:grpSp>
        <p:nvGrpSpPr>
          <p:cNvPr id="58" name="그룹 57"/>
          <p:cNvGrpSpPr/>
          <p:nvPr/>
        </p:nvGrpSpPr>
        <p:grpSpPr>
          <a:xfrm>
            <a:off x="72942" y="2793848"/>
            <a:ext cx="2870284" cy="378618"/>
            <a:chOff x="2393319" y="2095717"/>
            <a:chExt cx="7332338" cy="547255"/>
          </a:xfrm>
        </p:grpSpPr>
        <p:sp>
          <p:nvSpPr>
            <p:cNvPr id="59" name="직사각형 58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04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건강기능식품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41" name="텍스트 개체 틀 2"/>
          <p:cNvSpPr txBox="1">
            <a:spLocks/>
          </p:cNvSpPr>
          <p:nvPr/>
        </p:nvSpPr>
        <p:spPr>
          <a:xfrm>
            <a:off x="3600939" y="1463941"/>
            <a:ext cx="7446096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ko-KR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나눔바른고딕 Light" panose="020B0603020101020101" pitchFamily="50" charset="-127"/>
              <a:ea typeface="나눔바른고딕 Light" panose="020B0603020101020101"/>
            </a:endParaRPr>
          </a:p>
        </p:txBody>
      </p:sp>
      <p:grpSp>
        <p:nvGrpSpPr>
          <p:cNvPr id="57" name="그룹 56"/>
          <p:cNvGrpSpPr/>
          <p:nvPr/>
        </p:nvGrpSpPr>
        <p:grpSpPr>
          <a:xfrm>
            <a:off x="3942911" y="2049016"/>
            <a:ext cx="7520492" cy="2575692"/>
            <a:chOff x="1594222" y="2786350"/>
            <a:chExt cx="7168778" cy="1033463"/>
          </a:xfrm>
          <a:solidFill>
            <a:srgbClr val="1B2040">
              <a:alpha val="22000"/>
            </a:srgbClr>
          </a:solidFill>
        </p:grpSpPr>
        <p:sp>
          <p:nvSpPr>
            <p:cNvPr id="61" name="Rectangle 9"/>
            <p:cNvSpPr/>
            <p:nvPr/>
          </p:nvSpPr>
          <p:spPr bwMode="auto">
            <a:xfrm>
              <a:off x="1594222" y="2786350"/>
              <a:ext cx="7168778" cy="1033463"/>
            </a:xfrm>
            <a:prstGeom prst="rect">
              <a:avLst/>
            </a:prstGeom>
            <a:grpFill/>
            <a:ln w="3175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defTabSz="1128364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2000" kern="0" dirty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62" name="직사각형 61"/>
            <p:cNvSpPr/>
            <p:nvPr/>
          </p:nvSpPr>
          <p:spPr bwMode="auto">
            <a:xfrm>
              <a:off x="1872357" y="3168751"/>
              <a:ext cx="6639020" cy="276999"/>
            </a:xfrm>
            <a:prstGeom prst="rect">
              <a:avLst/>
            </a:prstGeom>
            <a:noFill/>
            <a:ln w="25400" algn="ctr">
              <a:noFill/>
              <a:round/>
              <a:headEnd/>
              <a:tailEnd/>
            </a:ln>
            <a:effectLst>
              <a:outerShdw sx="1000" sy="1000" algn="tl" rotWithShape="0">
                <a:prstClr val="black"/>
              </a:outerShdw>
            </a:effectLst>
            <a:scene3d>
              <a:camera prst="orthographicFront"/>
              <a:lightRig rig="threePt" dir="t"/>
            </a:scene3d>
          </p:spPr>
          <p:txBody>
            <a:bodyPr wrap="square" lIns="0" tIns="0" rIns="0" bIns="0" anchor="ctr">
              <a:spAutoFit/>
              <a:sp3d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4F81BD"/>
                </a:buClr>
                <a:buSzPct val="60000"/>
                <a:defRPr/>
              </a:pPr>
              <a:endParaRPr lang="ko-KR" altLang="en-US" b="1" spc="-150" dirty="0">
                <a:ea typeface="나눔스퀘어" panose="020B0600000101010101" pitchFamily="50" charset="-127"/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4223859" y="2246571"/>
            <a:ext cx="7096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소비자는 </a:t>
            </a:r>
            <a:r>
              <a:rPr lang="en-US" altLang="ko-KR" b="1" dirty="0" smtClean="0"/>
              <a:t>2</a:t>
            </a:r>
            <a:r>
              <a:rPr lang="ko-KR" altLang="en-US" b="1" dirty="0" smtClean="0"/>
              <a:t>년 전 </a:t>
            </a:r>
            <a:r>
              <a:rPr lang="ko-KR" altLang="en-US" b="1" dirty="0" err="1" smtClean="0"/>
              <a:t>홍보관에서</a:t>
            </a:r>
            <a:r>
              <a:rPr lang="ko-KR" altLang="en-US" b="1" dirty="0" smtClean="0"/>
              <a:t> 허리벨트를 구입함</a:t>
            </a:r>
            <a:r>
              <a:rPr lang="en-US" altLang="ko-KR" b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사용 중 허리벨트의 부착된 부속물이 떨어져 무상 수리를 받았으며 최근 같은 부분이 다시 떨어져 </a:t>
            </a:r>
            <a:r>
              <a:rPr lang="en-US" altLang="ko-KR" b="1" dirty="0" smtClean="0"/>
              <a:t>A/S</a:t>
            </a:r>
            <a:r>
              <a:rPr lang="ko-KR" altLang="en-US" b="1" dirty="0" smtClean="0"/>
              <a:t>를 요청하고자 하였으나</a:t>
            </a:r>
            <a:r>
              <a:rPr lang="en-US" altLang="ko-KR" b="1" dirty="0" smtClean="0"/>
              <a:t>, </a:t>
            </a:r>
            <a:r>
              <a:rPr lang="ko-KR" altLang="en-US" b="1" dirty="0" err="1" smtClean="0"/>
              <a:t>홍보관이</a:t>
            </a:r>
            <a:r>
              <a:rPr lang="ko-KR" altLang="en-US" b="1" dirty="0" smtClean="0"/>
              <a:t> 폐점함</a:t>
            </a:r>
            <a:r>
              <a:rPr lang="en-US" altLang="ko-KR" b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이제 제조사에 연락하여 </a:t>
            </a:r>
            <a:r>
              <a:rPr lang="en-US" altLang="ko-KR" b="1" dirty="0" smtClean="0"/>
              <a:t>A/S</a:t>
            </a:r>
            <a:r>
              <a:rPr lang="ko-KR" altLang="en-US" b="1" dirty="0" smtClean="0"/>
              <a:t>를 접수하였으나 몇 주가 지나도록 수리가 지연되고 있음</a:t>
            </a:r>
            <a:r>
              <a:rPr lang="en-US" altLang="ko-KR" b="1" dirty="0" smtClean="0"/>
              <a:t>.</a:t>
            </a:r>
          </a:p>
        </p:txBody>
      </p:sp>
      <p:grpSp>
        <p:nvGrpSpPr>
          <p:cNvPr id="39" name="그룹 38"/>
          <p:cNvGrpSpPr/>
          <p:nvPr/>
        </p:nvGrpSpPr>
        <p:grpSpPr>
          <a:xfrm>
            <a:off x="68849" y="4330244"/>
            <a:ext cx="2870284" cy="378618"/>
            <a:chOff x="2245083" y="1768150"/>
            <a:chExt cx="7332338" cy="547255"/>
          </a:xfrm>
          <a:solidFill>
            <a:srgbClr val="05060B"/>
          </a:solidFill>
        </p:grpSpPr>
        <p:sp>
          <p:nvSpPr>
            <p:cNvPr id="45" name="직사각형 44"/>
            <p:cNvSpPr/>
            <p:nvPr/>
          </p:nvSpPr>
          <p:spPr>
            <a:xfrm>
              <a:off x="2245083" y="1768150"/>
              <a:ext cx="7332338" cy="547255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423205" y="1815639"/>
              <a:ext cx="6855303" cy="378130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07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홍보관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44" name="직사각형 43"/>
          <p:cNvSpPr/>
          <p:nvPr/>
        </p:nvSpPr>
        <p:spPr>
          <a:xfrm>
            <a:off x="-5568" y="4334869"/>
            <a:ext cx="86369" cy="379969"/>
          </a:xfrm>
          <a:prstGeom prst="rect">
            <a:avLst/>
          </a:prstGeom>
          <a:solidFill>
            <a:srgbClr val="7DD4E5"/>
          </a:solidFill>
          <a:ln>
            <a:solidFill>
              <a:srgbClr val="7DD4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텍스트 개체 틀 2"/>
          <p:cNvSpPr txBox="1">
            <a:spLocks/>
          </p:cNvSpPr>
          <p:nvPr/>
        </p:nvSpPr>
        <p:spPr>
          <a:xfrm>
            <a:off x="3753339" y="1616341"/>
            <a:ext cx="7446096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ko-KR" alt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 Light" panose="020B0603020101020101" pitchFamily="50" charset="-127"/>
                <a:ea typeface="나눔바른고딕 Light" panose="020B0603020101020101"/>
              </a:rPr>
              <a:t>홍보관에서</a:t>
            </a:r>
            <a:r>
              <a:rPr lang="ko-KR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 Light" panose="020B0603020101020101" pitchFamily="50" charset="-127"/>
                <a:ea typeface="나눔바른고딕 Light" panose="020B0603020101020101"/>
              </a:rPr>
              <a:t> 구입한 제품</a:t>
            </a:r>
            <a:r>
              <a:rPr lang="en-US" altLang="ko-K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 Light" panose="020B0603020101020101" pitchFamily="50" charset="-127"/>
                <a:ea typeface="나눔바른고딕 Light" panose="020B0603020101020101"/>
              </a:rPr>
              <a:t> </a:t>
            </a:r>
            <a:r>
              <a:rPr lang="en-US" altLang="ko-K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 Light" panose="020B0603020101020101" pitchFamily="50" charset="-127"/>
                <a:ea typeface="나눔바른고딕 Light" panose="020B0603020101020101"/>
              </a:rPr>
              <a:t>A/S </a:t>
            </a:r>
            <a:r>
              <a:rPr lang="ko-KR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 Light" panose="020B0603020101020101" pitchFamily="50" charset="-127"/>
                <a:ea typeface="나눔바른고딕 Light" panose="020B0603020101020101"/>
              </a:rPr>
              <a:t>쉽지 않아</a:t>
            </a:r>
            <a:endParaRPr lang="ko-KR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나눔바른고딕 Light" panose="020B0603020101020101" pitchFamily="50" charset="-127"/>
              <a:ea typeface="나눔바른고딕 Light" panose="020B0603020101020101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558359" y="5072437"/>
            <a:ext cx="7836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err="1" smtClean="0"/>
              <a:t>홍보관은</a:t>
            </a:r>
            <a:r>
              <a:rPr lang="ko-KR" altLang="en-US" b="1" dirty="0" smtClean="0"/>
              <a:t> 한 곳에 오래 머무르지 않아 </a:t>
            </a:r>
            <a:r>
              <a:rPr lang="en-US" altLang="ko-KR" b="1" dirty="0" smtClean="0"/>
              <a:t>A/S</a:t>
            </a:r>
            <a:r>
              <a:rPr lang="ko-KR" altLang="en-US" b="1" dirty="0" smtClean="0"/>
              <a:t>가 용이하지 않기 때문에 제조사 연락처를 확인하여 수리 받을 수 밖에 없음</a:t>
            </a:r>
            <a:r>
              <a:rPr lang="en-US" altLang="ko-KR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729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/>
          <p:cNvSpPr/>
          <p:nvPr/>
        </p:nvSpPr>
        <p:spPr>
          <a:xfrm>
            <a:off x="3043238" y="723064"/>
            <a:ext cx="9148762" cy="6196263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3043238" cy="6858000"/>
          </a:xfrm>
          <a:prstGeom prst="rect">
            <a:avLst/>
          </a:prstGeom>
          <a:solidFill>
            <a:srgbClr val="1B204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grpSp>
        <p:nvGrpSpPr>
          <p:cNvPr id="3" name="그룹 2"/>
          <p:cNvGrpSpPr/>
          <p:nvPr/>
        </p:nvGrpSpPr>
        <p:grpSpPr>
          <a:xfrm>
            <a:off x="72942" y="1250798"/>
            <a:ext cx="2870284" cy="378618"/>
            <a:chOff x="2393319" y="2095717"/>
            <a:chExt cx="7332338" cy="547255"/>
          </a:xfrm>
          <a:noFill/>
        </p:grpSpPr>
        <p:sp>
          <p:nvSpPr>
            <p:cNvPr id="5" name="직사각형 4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01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헌법 등이 보장하는 소비자 권리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72942" y="2279498"/>
            <a:ext cx="2870284" cy="378618"/>
            <a:chOff x="2393319" y="2095717"/>
            <a:chExt cx="7332338" cy="547255"/>
          </a:xfrm>
        </p:grpSpPr>
        <p:sp>
          <p:nvSpPr>
            <p:cNvPr id="11" name="직사각형 10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03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금융사기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72942" y="3308198"/>
            <a:ext cx="2870284" cy="378618"/>
            <a:chOff x="2393319" y="2095717"/>
            <a:chExt cx="7332338" cy="547255"/>
          </a:xfrm>
        </p:grpSpPr>
        <p:sp>
          <p:nvSpPr>
            <p:cNvPr id="17" name="직사각형 16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05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상조서비스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72942" y="3822548"/>
            <a:ext cx="2870284" cy="378618"/>
            <a:chOff x="2393319" y="2095717"/>
            <a:chExt cx="7332338" cy="547255"/>
          </a:xfrm>
        </p:grpSpPr>
        <p:sp>
          <p:nvSpPr>
            <p:cNvPr id="20" name="직사각형 19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06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가정용 의료기기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13903"/>
            <a:ext cx="17177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2019 </a:t>
            </a:r>
            <a:r>
              <a:rPr lang="ko-KR" altLang="en-US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취약계층 소비자교육</a:t>
            </a:r>
            <a:endParaRPr lang="ko-KR" altLang="en-US" b="1" dirty="0">
              <a:solidFill>
                <a:schemeClr val="bg2"/>
              </a:solidFill>
              <a:ea typeface="돋움" panose="020B0600000101010101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88370" y="86095"/>
            <a:ext cx="72791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00" b="1" dirty="0" smtClean="0">
                <a:solidFill>
                  <a:schemeClr val="bg1">
                    <a:lumMod val="50000"/>
                  </a:schemeClr>
                </a:solidFill>
              </a:rPr>
              <a:t>7.1. </a:t>
            </a:r>
            <a:r>
              <a:rPr lang="ko-KR" altLang="en-US" sz="2600" b="1" dirty="0" smtClean="0">
                <a:solidFill>
                  <a:schemeClr val="bg1">
                    <a:lumMod val="50000"/>
                  </a:schemeClr>
                </a:solidFill>
              </a:rPr>
              <a:t>홍보관</a:t>
            </a:r>
            <a:endParaRPr lang="ko-KR" altLang="en-US" sz="2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2" name="그림 5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70"/>
          <a:stretch/>
        </p:blipFill>
        <p:spPr>
          <a:xfrm>
            <a:off x="9900323" y="6361622"/>
            <a:ext cx="2120506" cy="35338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42669" y="1798004"/>
            <a:ext cx="26835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02 / </a:t>
            </a:r>
            <a:r>
              <a:rPr lang="ko-KR" altLang="en-US" sz="1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개인정보 보호</a:t>
            </a:r>
            <a:endParaRPr lang="ko-KR" altLang="en-US" sz="1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48" name="그룹 47"/>
          <p:cNvGrpSpPr/>
          <p:nvPr/>
        </p:nvGrpSpPr>
        <p:grpSpPr>
          <a:xfrm>
            <a:off x="72942" y="1765148"/>
            <a:ext cx="2870284" cy="378618"/>
            <a:chOff x="2393319" y="2095717"/>
            <a:chExt cx="7332338" cy="547255"/>
          </a:xfrm>
        </p:grpSpPr>
        <p:sp>
          <p:nvSpPr>
            <p:cNvPr id="49" name="직사각형 48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02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개인정보 보호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36" name="텍스트 개체 틀 2"/>
          <p:cNvSpPr txBox="1">
            <a:spLocks/>
          </p:cNvSpPr>
          <p:nvPr/>
        </p:nvSpPr>
        <p:spPr>
          <a:xfrm>
            <a:off x="3421242" y="833864"/>
            <a:ext cx="6843220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ko-KR" altLang="en-US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주요피해사례</a:t>
            </a:r>
            <a:r>
              <a:rPr lang="en-US" altLang="ko-KR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4</a:t>
            </a:r>
            <a:endParaRPr lang="ko-KR" altLang="en-US" sz="2400" b="1" dirty="0">
              <a:solidFill>
                <a:srgbClr val="1B2040"/>
              </a:solidFill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</p:txBody>
      </p:sp>
      <p:grpSp>
        <p:nvGrpSpPr>
          <p:cNvPr id="58" name="그룹 57"/>
          <p:cNvGrpSpPr/>
          <p:nvPr/>
        </p:nvGrpSpPr>
        <p:grpSpPr>
          <a:xfrm>
            <a:off x="72942" y="2793848"/>
            <a:ext cx="2870284" cy="378618"/>
            <a:chOff x="2393319" y="2095717"/>
            <a:chExt cx="7332338" cy="547255"/>
          </a:xfrm>
        </p:grpSpPr>
        <p:sp>
          <p:nvSpPr>
            <p:cNvPr id="59" name="직사각형 58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04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건강기능식품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41" name="텍스트 개체 틀 2"/>
          <p:cNvSpPr txBox="1">
            <a:spLocks/>
          </p:cNvSpPr>
          <p:nvPr/>
        </p:nvSpPr>
        <p:spPr>
          <a:xfrm>
            <a:off x="3600939" y="1463941"/>
            <a:ext cx="7446096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ko-KR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나눔바른고딕 Light" panose="020B0603020101020101" pitchFamily="50" charset="-127"/>
              <a:ea typeface="나눔바른고딕 Light" panose="020B0603020101020101"/>
            </a:endParaRPr>
          </a:p>
        </p:txBody>
      </p:sp>
      <p:grpSp>
        <p:nvGrpSpPr>
          <p:cNvPr id="57" name="그룹 56"/>
          <p:cNvGrpSpPr/>
          <p:nvPr/>
        </p:nvGrpSpPr>
        <p:grpSpPr>
          <a:xfrm>
            <a:off x="3942911" y="2049016"/>
            <a:ext cx="7520492" cy="2067998"/>
            <a:chOff x="1594222" y="2786350"/>
            <a:chExt cx="7168778" cy="1033463"/>
          </a:xfrm>
          <a:solidFill>
            <a:srgbClr val="1B2040">
              <a:alpha val="22000"/>
            </a:srgbClr>
          </a:solidFill>
        </p:grpSpPr>
        <p:sp>
          <p:nvSpPr>
            <p:cNvPr id="61" name="Rectangle 9"/>
            <p:cNvSpPr/>
            <p:nvPr/>
          </p:nvSpPr>
          <p:spPr bwMode="auto">
            <a:xfrm>
              <a:off x="1594222" y="2786350"/>
              <a:ext cx="7168778" cy="1033463"/>
            </a:xfrm>
            <a:prstGeom prst="rect">
              <a:avLst/>
            </a:prstGeom>
            <a:grpFill/>
            <a:ln w="3175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defTabSz="1128364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2000" kern="0" dirty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62" name="직사각형 61"/>
            <p:cNvSpPr/>
            <p:nvPr/>
          </p:nvSpPr>
          <p:spPr bwMode="auto">
            <a:xfrm>
              <a:off x="1872357" y="3168751"/>
              <a:ext cx="6639020" cy="276999"/>
            </a:xfrm>
            <a:prstGeom prst="rect">
              <a:avLst/>
            </a:prstGeom>
            <a:noFill/>
            <a:ln w="25400" algn="ctr">
              <a:noFill/>
              <a:round/>
              <a:headEnd/>
              <a:tailEnd/>
            </a:ln>
            <a:effectLst>
              <a:outerShdw sx="1000" sy="1000" algn="tl" rotWithShape="0">
                <a:prstClr val="black"/>
              </a:outerShdw>
            </a:effectLst>
            <a:scene3d>
              <a:camera prst="orthographicFront"/>
              <a:lightRig rig="threePt" dir="t"/>
            </a:scene3d>
          </p:spPr>
          <p:txBody>
            <a:bodyPr wrap="square" lIns="0" tIns="0" rIns="0" bIns="0" anchor="ctr">
              <a:spAutoFit/>
              <a:sp3d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4F81BD"/>
                </a:buClr>
                <a:buSzPct val="60000"/>
                <a:defRPr/>
              </a:pPr>
              <a:endParaRPr lang="ko-KR" altLang="en-US" b="1" spc="-150" dirty="0">
                <a:ea typeface="나눔스퀘어" panose="020B0600000101010101" pitchFamily="50" charset="-127"/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4223859" y="2246571"/>
            <a:ext cx="7096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고령인 소비자는 </a:t>
            </a:r>
            <a:r>
              <a:rPr lang="ko-KR" altLang="en-US" b="1" dirty="0" err="1" smtClean="0"/>
              <a:t>홍보관을</a:t>
            </a:r>
            <a:r>
              <a:rPr lang="ko-KR" altLang="en-US" b="1" dirty="0" smtClean="0"/>
              <a:t> 통해 고가의 전기매트를 구매함</a:t>
            </a:r>
            <a:r>
              <a:rPr lang="en-US" altLang="ko-KR" b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집에 와서 보니 불량 제품이었음</a:t>
            </a:r>
            <a:r>
              <a:rPr lang="en-US" altLang="ko-KR" b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계약서에는 업체의 주소가 기재되어 있지 않았음</a:t>
            </a:r>
            <a:r>
              <a:rPr lang="en-US" altLang="ko-KR" b="1" dirty="0" smtClean="0"/>
              <a:t>.</a:t>
            </a:r>
            <a:r>
              <a:rPr lang="ko-KR" altLang="en-US" b="1" dirty="0" smtClean="0"/>
              <a:t> </a:t>
            </a:r>
            <a:r>
              <a:rPr lang="ko-KR" altLang="en-US" b="1" dirty="0" err="1" smtClean="0"/>
              <a:t>수차례</a:t>
            </a:r>
            <a:r>
              <a:rPr lang="ko-KR" altLang="en-US" b="1" dirty="0" smtClean="0"/>
              <a:t> 전화를 해보았지만 연결이 되지 않아 교환이나 반품을 처리 하지 못함</a:t>
            </a:r>
            <a:r>
              <a:rPr lang="en-US" altLang="ko-KR" b="1" dirty="0" smtClean="0"/>
              <a:t>.</a:t>
            </a:r>
          </a:p>
        </p:txBody>
      </p:sp>
      <p:grpSp>
        <p:nvGrpSpPr>
          <p:cNvPr id="39" name="그룹 38"/>
          <p:cNvGrpSpPr/>
          <p:nvPr/>
        </p:nvGrpSpPr>
        <p:grpSpPr>
          <a:xfrm>
            <a:off x="68849" y="4330244"/>
            <a:ext cx="2870284" cy="378618"/>
            <a:chOff x="2245083" y="1768150"/>
            <a:chExt cx="7332338" cy="547255"/>
          </a:xfrm>
          <a:solidFill>
            <a:srgbClr val="05060B"/>
          </a:solidFill>
        </p:grpSpPr>
        <p:sp>
          <p:nvSpPr>
            <p:cNvPr id="45" name="직사각형 44"/>
            <p:cNvSpPr/>
            <p:nvPr/>
          </p:nvSpPr>
          <p:spPr>
            <a:xfrm>
              <a:off x="2245083" y="1768150"/>
              <a:ext cx="7332338" cy="547255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423205" y="1815639"/>
              <a:ext cx="6855303" cy="378130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07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홍보관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44" name="직사각형 43"/>
          <p:cNvSpPr/>
          <p:nvPr/>
        </p:nvSpPr>
        <p:spPr>
          <a:xfrm>
            <a:off x="-5568" y="4334869"/>
            <a:ext cx="86369" cy="379969"/>
          </a:xfrm>
          <a:prstGeom prst="rect">
            <a:avLst/>
          </a:prstGeom>
          <a:solidFill>
            <a:srgbClr val="7DD4E5"/>
          </a:solidFill>
          <a:ln>
            <a:solidFill>
              <a:srgbClr val="7DD4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텍스트 개체 틀 2"/>
          <p:cNvSpPr txBox="1">
            <a:spLocks/>
          </p:cNvSpPr>
          <p:nvPr/>
        </p:nvSpPr>
        <p:spPr>
          <a:xfrm>
            <a:off x="3753339" y="1616341"/>
            <a:ext cx="7446096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ko-KR" alt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 Light" panose="020B0603020101020101" pitchFamily="50" charset="-127"/>
                <a:ea typeface="나눔바른고딕 Light" panose="020B0603020101020101"/>
              </a:rPr>
              <a:t>하자있는</a:t>
            </a:r>
            <a:r>
              <a:rPr lang="ko-KR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 Light" panose="020B0603020101020101" pitchFamily="50" charset="-127"/>
                <a:ea typeface="나눔바른고딕 Light" panose="020B0603020101020101"/>
              </a:rPr>
              <a:t> 제품을 구입하였으나</a:t>
            </a:r>
            <a:r>
              <a:rPr lang="en-US" altLang="ko-K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 Light" panose="020B0603020101020101" pitchFamily="50" charset="-127"/>
                <a:ea typeface="나눔바른고딕 Light" panose="020B0603020101020101"/>
              </a:rPr>
              <a:t> </a:t>
            </a:r>
            <a:r>
              <a:rPr lang="ko-KR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 Light" panose="020B0603020101020101" pitchFamily="50" charset="-127"/>
                <a:ea typeface="나눔바른고딕 Light" panose="020B0603020101020101"/>
              </a:rPr>
              <a:t>업체에 연락이 닿지 않아</a:t>
            </a:r>
            <a:endParaRPr lang="ko-KR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나눔바른고딕 Light" panose="020B0603020101020101" pitchFamily="50" charset="-127"/>
              <a:ea typeface="나눔바른고딕 Light" panose="020B0603020101020101"/>
            </a:endParaRPr>
          </a:p>
        </p:txBody>
      </p:sp>
    </p:spTree>
    <p:extLst>
      <p:ext uri="{BB962C8B-B14F-4D97-AF65-F5344CB8AC3E}">
        <p14:creationId xmlns:p14="http://schemas.microsoft.com/office/powerpoint/2010/main" val="27376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/>
          <p:cNvSpPr/>
          <p:nvPr/>
        </p:nvSpPr>
        <p:spPr>
          <a:xfrm>
            <a:off x="3043238" y="723064"/>
            <a:ext cx="9148762" cy="6196263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3043238" cy="6858000"/>
          </a:xfrm>
          <a:prstGeom prst="rect">
            <a:avLst/>
          </a:prstGeom>
          <a:solidFill>
            <a:srgbClr val="1B204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grpSp>
        <p:nvGrpSpPr>
          <p:cNvPr id="3" name="그룹 2"/>
          <p:cNvGrpSpPr/>
          <p:nvPr/>
        </p:nvGrpSpPr>
        <p:grpSpPr>
          <a:xfrm>
            <a:off x="72942" y="1250798"/>
            <a:ext cx="2870284" cy="378618"/>
            <a:chOff x="2393319" y="2095717"/>
            <a:chExt cx="7332338" cy="547255"/>
          </a:xfrm>
          <a:noFill/>
        </p:grpSpPr>
        <p:sp>
          <p:nvSpPr>
            <p:cNvPr id="5" name="직사각형 4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01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헌법 등이 보장하는 소비자 권리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72942" y="2279498"/>
            <a:ext cx="2870284" cy="378618"/>
            <a:chOff x="2393319" y="2095717"/>
            <a:chExt cx="7332338" cy="547255"/>
          </a:xfrm>
        </p:grpSpPr>
        <p:sp>
          <p:nvSpPr>
            <p:cNvPr id="11" name="직사각형 10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03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금융사기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72942" y="3308198"/>
            <a:ext cx="2870284" cy="378618"/>
            <a:chOff x="2393319" y="2095717"/>
            <a:chExt cx="7332338" cy="547255"/>
          </a:xfrm>
        </p:grpSpPr>
        <p:sp>
          <p:nvSpPr>
            <p:cNvPr id="17" name="직사각형 16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05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상조서비스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72942" y="3822548"/>
            <a:ext cx="2870284" cy="378618"/>
            <a:chOff x="2393319" y="2095717"/>
            <a:chExt cx="7332338" cy="547255"/>
          </a:xfrm>
        </p:grpSpPr>
        <p:sp>
          <p:nvSpPr>
            <p:cNvPr id="20" name="직사각형 19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06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가정용 의료기기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13903"/>
            <a:ext cx="17177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2019 </a:t>
            </a:r>
            <a:r>
              <a:rPr lang="ko-KR" altLang="en-US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취약계층 소비자교육</a:t>
            </a:r>
            <a:endParaRPr lang="ko-KR" altLang="en-US" b="1" dirty="0">
              <a:solidFill>
                <a:schemeClr val="bg2"/>
              </a:solidFill>
              <a:ea typeface="돋움" panose="020B0600000101010101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88370" y="86095"/>
            <a:ext cx="72791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00" b="1" dirty="0" smtClean="0">
                <a:solidFill>
                  <a:schemeClr val="bg1">
                    <a:lumMod val="50000"/>
                  </a:schemeClr>
                </a:solidFill>
              </a:rPr>
              <a:t>7.1. </a:t>
            </a:r>
            <a:r>
              <a:rPr lang="ko-KR" altLang="en-US" sz="2600" b="1" dirty="0" smtClean="0">
                <a:solidFill>
                  <a:schemeClr val="bg1">
                    <a:lumMod val="50000"/>
                  </a:schemeClr>
                </a:solidFill>
              </a:rPr>
              <a:t>홍보관</a:t>
            </a:r>
            <a:endParaRPr lang="ko-KR" altLang="en-US" sz="2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2" name="그림 5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70"/>
          <a:stretch/>
        </p:blipFill>
        <p:spPr>
          <a:xfrm>
            <a:off x="9900323" y="6361622"/>
            <a:ext cx="2120506" cy="35338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42669" y="1798004"/>
            <a:ext cx="26835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02 / </a:t>
            </a:r>
            <a:r>
              <a:rPr lang="ko-KR" altLang="en-US" sz="1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개인정보 보호</a:t>
            </a:r>
            <a:endParaRPr lang="ko-KR" altLang="en-US" sz="1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48" name="그룹 47"/>
          <p:cNvGrpSpPr/>
          <p:nvPr/>
        </p:nvGrpSpPr>
        <p:grpSpPr>
          <a:xfrm>
            <a:off x="72942" y="1765148"/>
            <a:ext cx="2870284" cy="378618"/>
            <a:chOff x="2393319" y="2095717"/>
            <a:chExt cx="7332338" cy="547255"/>
          </a:xfrm>
        </p:grpSpPr>
        <p:sp>
          <p:nvSpPr>
            <p:cNvPr id="49" name="직사각형 48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02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개인정보 보호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36" name="텍스트 개체 틀 2"/>
          <p:cNvSpPr txBox="1">
            <a:spLocks/>
          </p:cNvSpPr>
          <p:nvPr/>
        </p:nvSpPr>
        <p:spPr>
          <a:xfrm>
            <a:off x="3421242" y="833864"/>
            <a:ext cx="6843220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ko-KR" altLang="en-US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주요피해사례</a:t>
            </a:r>
            <a:r>
              <a:rPr lang="en-US" altLang="ko-KR" sz="2400" b="1" dirty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5</a:t>
            </a:r>
            <a:endParaRPr lang="ko-KR" altLang="en-US" sz="2400" b="1" dirty="0">
              <a:solidFill>
                <a:srgbClr val="1B2040"/>
              </a:solidFill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</p:txBody>
      </p:sp>
      <p:grpSp>
        <p:nvGrpSpPr>
          <p:cNvPr id="58" name="그룹 57"/>
          <p:cNvGrpSpPr/>
          <p:nvPr/>
        </p:nvGrpSpPr>
        <p:grpSpPr>
          <a:xfrm>
            <a:off x="72942" y="2793848"/>
            <a:ext cx="2870284" cy="378618"/>
            <a:chOff x="2393319" y="2095717"/>
            <a:chExt cx="7332338" cy="547255"/>
          </a:xfrm>
        </p:grpSpPr>
        <p:sp>
          <p:nvSpPr>
            <p:cNvPr id="59" name="직사각형 58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04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건강기능식품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41" name="텍스트 개체 틀 2"/>
          <p:cNvSpPr txBox="1">
            <a:spLocks/>
          </p:cNvSpPr>
          <p:nvPr/>
        </p:nvSpPr>
        <p:spPr>
          <a:xfrm>
            <a:off x="3600939" y="1463941"/>
            <a:ext cx="7446096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ko-KR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나눔바른고딕 Light" panose="020B0603020101020101" pitchFamily="50" charset="-127"/>
              <a:ea typeface="나눔바른고딕 Light" panose="020B0603020101020101"/>
            </a:endParaRPr>
          </a:p>
        </p:txBody>
      </p:sp>
      <p:grpSp>
        <p:nvGrpSpPr>
          <p:cNvPr id="57" name="그룹 56"/>
          <p:cNvGrpSpPr/>
          <p:nvPr/>
        </p:nvGrpSpPr>
        <p:grpSpPr>
          <a:xfrm>
            <a:off x="3942911" y="2049016"/>
            <a:ext cx="7520492" cy="2281228"/>
            <a:chOff x="1594222" y="2786350"/>
            <a:chExt cx="7168778" cy="1033463"/>
          </a:xfrm>
          <a:solidFill>
            <a:srgbClr val="1B2040">
              <a:alpha val="22000"/>
            </a:srgbClr>
          </a:solidFill>
        </p:grpSpPr>
        <p:sp>
          <p:nvSpPr>
            <p:cNvPr id="61" name="Rectangle 9"/>
            <p:cNvSpPr/>
            <p:nvPr/>
          </p:nvSpPr>
          <p:spPr bwMode="auto">
            <a:xfrm>
              <a:off x="1594222" y="2786350"/>
              <a:ext cx="7168778" cy="1033463"/>
            </a:xfrm>
            <a:prstGeom prst="rect">
              <a:avLst/>
            </a:prstGeom>
            <a:grpFill/>
            <a:ln w="3175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defTabSz="1128364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2000" kern="0" dirty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62" name="직사각형 61"/>
            <p:cNvSpPr/>
            <p:nvPr/>
          </p:nvSpPr>
          <p:spPr bwMode="auto">
            <a:xfrm>
              <a:off x="1872357" y="3168751"/>
              <a:ext cx="6639020" cy="276999"/>
            </a:xfrm>
            <a:prstGeom prst="rect">
              <a:avLst/>
            </a:prstGeom>
            <a:noFill/>
            <a:ln w="25400" algn="ctr">
              <a:noFill/>
              <a:round/>
              <a:headEnd/>
              <a:tailEnd/>
            </a:ln>
            <a:effectLst>
              <a:outerShdw sx="1000" sy="1000" algn="tl" rotWithShape="0">
                <a:prstClr val="black"/>
              </a:outerShdw>
            </a:effectLst>
            <a:scene3d>
              <a:camera prst="orthographicFront"/>
              <a:lightRig rig="threePt" dir="t"/>
            </a:scene3d>
          </p:spPr>
          <p:txBody>
            <a:bodyPr wrap="square" lIns="0" tIns="0" rIns="0" bIns="0" anchor="ctr">
              <a:spAutoFit/>
              <a:sp3d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4F81BD"/>
                </a:buClr>
                <a:buSzPct val="60000"/>
                <a:defRPr/>
              </a:pPr>
              <a:endParaRPr lang="ko-KR" altLang="en-US" b="1" spc="-150" dirty="0">
                <a:ea typeface="나눔스퀘어" panose="020B0600000101010101" pitchFamily="50" charset="-127"/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4223859" y="2246571"/>
            <a:ext cx="70964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소비자는 </a:t>
            </a:r>
            <a:r>
              <a:rPr lang="ko-KR" altLang="en-US" b="1" dirty="0" err="1" smtClean="0"/>
              <a:t>홍보관을</a:t>
            </a:r>
            <a:r>
              <a:rPr lang="ko-KR" altLang="en-US" b="1" dirty="0" smtClean="0"/>
              <a:t> 통해 저주파 의료기구를 구입하려고 하였으나 업체에서는 공기청정기를 함께 구입해야 의료기구를 구입 할 수 있다고 주장함</a:t>
            </a:r>
            <a:r>
              <a:rPr lang="en-US" altLang="ko-KR" b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소비자는 할 수 없이 의료기구와 공기청정기를 함께 구입하여 </a:t>
            </a:r>
            <a:r>
              <a:rPr lang="en-US" altLang="ko-KR" b="1" dirty="0" smtClean="0"/>
              <a:t>340</a:t>
            </a:r>
            <a:r>
              <a:rPr lang="ko-KR" altLang="en-US" b="1" dirty="0" smtClean="0"/>
              <a:t>만원을 카드로 결제 하였으나 공기청정기를 사용할 일 이 없을 것 같아 상담 요청함</a:t>
            </a:r>
            <a:r>
              <a:rPr lang="en-US" altLang="ko-KR" b="1" dirty="0" smtClean="0"/>
              <a:t>.</a:t>
            </a:r>
          </a:p>
        </p:txBody>
      </p:sp>
      <p:grpSp>
        <p:nvGrpSpPr>
          <p:cNvPr id="39" name="그룹 38"/>
          <p:cNvGrpSpPr/>
          <p:nvPr/>
        </p:nvGrpSpPr>
        <p:grpSpPr>
          <a:xfrm>
            <a:off x="68849" y="4330244"/>
            <a:ext cx="2870284" cy="378618"/>
            <a:chOff x="2245083" y="1768150"/>
            <a:chExt cx="7332338" cy="547255"/>
          </a:xfrm>
          <a:solidFill>
            <a:srgbClr val="05060B"/>
          </a:solidFill>
        </p:grpSpPr>
        <p:sp>
          <p:nvSpPr>
            <p:cNvPr id="45" name="직사각형 44"/>
            <p:cNvSpPr/>
            <p:nvPr/>
          </p:nvSpPr>
          <p:spPr>
            <a:xfrm>
              <a:off x="2245083" y="1768150"/>
              <a:ext cx="7332338" cy="547255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423205" y="1815639"/>
              <a:ext cx="6855303" cy="378130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07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홍보관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44" name="직사각형 43"/>
          <p:cNvSpPr/>
          <p:nvPr/>
        </p:nvSpPr>
        <p:spPr>
          <a:xfrm>
            <a:off x="-5568" y="4334869"/>
            <a:ext cx="86369" cy="379969"/>
          </a:xfrm>
          <a:prstGeom prst="rect">
            <a:avLst/>
          </a:prstGeom>
          <a:solidFill>
            <a:srgbClr val="7DD4E5"/>
          </a:solidFill>
          <a:ln>
            <a:solidFill>
              <a:srgbClr val="7DD4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텍스트 개체 틀 2"/>
          <p:cNvSpPr txBox="1">
            <a:spLocks/>
          </p:cNvSpPr>
          <p:nvPr/>
        </p:nvSpPr>
        <p:spPr>
          <a:xfrm>
            <a:off x="3753339" y="1616341"/>
            <a:ext cx="7446096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ko-KR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 Light" panose="020B0603020101020101" pitchFamily="50" charset="-127"/>
                <a:ea typeface="나눔바른고딕 Light" panose="020B0603020101020101"/>
              </a:rPr>
              <a:t>다른 물건 끼워팔기</a:t>
            </a:r>
            <a:endParaRPr lang="ko-KR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나눔바른고딕 Light" panose="020B0603020101020101" pitchFamily="50" charset="-127"/>
              <a:ea typeface="나눔바른고딕 Light" panose="020B0603020101020101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558359" y="5072437"/>
            <a:ext cx="7836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방문판매 등에 관한 법률에 의하면 재화를 공급받은 날부터 </a:t>
            </a:r>
            <a:r>
              <a:rPr lang="en-US" altLang="ko-KR" b="1" dirty="0" smtClean="0">
                <a:solidFill>
                  <a:srgbClr val="FF0000"/>
                </a:solidFill>
              </a:rPr>
              <a:t>14</a:t>
            </a:r>
            <a:r>
              <a:rPr lang="ko-KR" altLang="en-US" b="1" dirty="0" smtClean="0">
                <a:solidFill>
                  <a:srgbClr val="FF0000"/>
                </a:solidFill>
              </a:rPr>
              <a:t>일 이내</a:t>
            </a:r>
            <a:r>
              <a:rPr lang="ko-KR" altLang="en-US" b="1" dirty="0" smtClean="0"/>
              <a:t> 청약철회의사를 밝히면 제품에 대한 </a:t>
            </a:r>
            <a:r>
              <a:rPr lang="ko-KR" altLang="en-US" b="1" dirty="0" smtClean="0">
                <a:solidFill>
                  <a:srgbClr val="FF0000"/>
                </a:solidFill>
              </a:rPr>
              <a:t>환불이 가능</a:t>
            </a:r>
            <a:r>
              <a:rPr lang="ko-KR" altLang="en-US" b="1" dirty="0" smtClean="0"/>
              <a:t>함</a:t>
            </a:r>
            <a:r>
              <a:rPr lang="en-US" altLang="ko-KR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914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/>
          <p:cNvSpPr/>
          <p:nvPr/>
        </p:nvSpPr>
        <p:spPr>
          <a:xfrm>
            <a:off x="3043238" y="723064"/>
            <a:ext cx="9148762" cy="6196263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3043238" cy="6858000"/>
          </a:xfrm>
          <a:prstGeom prst="rect">
            <a:avLst/>
          </a:prstGeom>
          <a:solidFill>
            <a:srgbClr val="1B204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grpSp>
        <p:nvGrpSpPr>
          <p:cNvPr id="3" name="그룹 2"/>
          <p:cNvGrpSpPr/>
          <p:nvPr/>
        </p:nvGrpSpPr>
        <p:grpSpPr>
          <a:xfrm>
            <a:off x="72942" y="1250798"/>
            <a:ext cx="2870284" cy="378618"/>
            <a:chOff x="2393319" y="2095717"/>
            <a:chExt cx="7332338" cy="547255"/>
          </a:xfrm>
          <a:noFill/>
        </p:grpSpPr>
        <p:sp>
          <p:nvSpPr>
            <p:cNvPr id="5" name="직사각형 4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01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헌법 등이 보장하는 소비자 권리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72942" y="2279498"/>
            <a:ext cx="2870284" cy="378618"/>
            <a:chOff x="2393319" y="2095717"/>
            <a:chExt cx="7332338" cy="547255"/>
          </a:xfrm>
        </p:grpSpPr>
        <p:sp>
          <p:nvSpPr>
            <p:cNvPr id="11" name="직사각형 10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03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금융사기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72942" y="3308198"/>
            <a:ext cx="2870284" cy="378618"/>
            <a:chOff x="2393319" y="2095717"/>
            <a:chExt cx="7332338" cy="547255"/>
          </a:xfrm>
        </p:grpSpPr>
        <p:sp>
          <p:nvSpPr>
            <p:cNvPr id="17" name="직사각형 16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05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상조서비스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72942" y="3822548"/>
            <a:ext cx="2870284" cy="378618"/>
            <a:chOff x="2393319" y="2095717"/>
            <a:chExt cx="7332338" cy="547255"/>
          </a:xfrm>
        </p:grpSpPr>
        <p:sp>
          <p:nvSpPr>
            <p:cNvPr id="20" name="직사각형 19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06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가정용 의료기기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13903"/>
            <a:ext cx="17177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2019 </a:t>
            </a:r>
            <a:r>
              <a:rPr lang="ko-KR" altLang="en-US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취약계층 소비자교육</a:t>
            </a:r>
            <a:endParaRPr lang="ko-KR" altLang="en-US" b="1" dirty="0">
              <a:solidFill>
                <a:schemeClr val="bg2"/>
              </a:solidFill>
              <a:ea typeface="돋움" panose="020B0600000101010101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88370" y="86095"/>
            <a:ext cx="72791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00" b="1" dirty="0" smtClean="0">
                <a:solidFill>
                  <a:schemeClr val="bg1">
                    <a:lumMod val="50000"/>
                  </a:schemeClr>
                </a:solidFill>
              </a:rPr>
              <a:t>7.1. </a:t>
            </a:r>
            <a:r>
              <a:rPr lang="ko-KR" altLang="en-US" sz="2600" b="1" dirty="0" smtClean="0">
                <a:solidFill>
                  <a:schemeClr val="bg1">
                    <a:lumMod val="50000"/>
                  </a:schemeClr>
                </a:solidFill>
              </a:rPr>
              <a:t>홍보관</a:t>
            </a:r>
            <a:endParaRPr lang="ko-KR" altLang="en-US" sz="2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2" name="그림 5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70"/>
          <a:stretch/>
        </p:blipFill>
        <p:spPr>
          <a:xfrm>
            <a:off x="9900323" y="6361622"/>
            <a:ext cx="2120506" cy="35338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42669" y="1798004"/>
            <a:ext cx="26835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02 / </a:t>
            </a:r>
            <a:r>
              <a:rPr lang="ko-KR" altLang="en-US" sz="1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개인정보 보호</a:t>
            </a:r>
            <a:endParaRPr lang="ko-KR" altLang="en-US" sz="1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48" name="그룹 47"/>
          <p:cNvGrpSpPr/>
          <p:nvPr/>
        </p:nvGrpSpPr>
        <p:grpSpPr>
          <a:xfrm>
            <a:off x="72942" y="1765148"/>
            <a:ext cx="2870284" cy="378618"/>
            <a:chOff x="2393319" y="2095717"/>
            <a:chExt cx="7332338" cy="547255"/>
          </a:xfrm>
        </p:grpSpPr>
        <p:sp>
          <p:nvSpPr>
            <p:cNvPr id="49" name="직사각형 48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02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개인정보 보호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36" name="텍스트 개체 틀 2"/>
          <p:cNvSpPr txBox="1">
            <a:spLocks/>
          </p:cNvSpPr>
          <p:nvPr/>
        </p:nvSpPr>
        <p:spPr>
          <a:xfrm>
            <a:off x="3421242" y="833864"/>
            <a:ext cx="6843220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ko-KR" altLang="en-US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홍보관 이것만은 꼭 알아두세요</a:t>
            </a:r>
            <a:r>
              <a:rPr lang="en-US" altLang="ko-KR" sz="2400" b="1" dirty="0" smtClean="0">
                <a:solidFill>
                  <a:srgbClr val="1B2040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!</a:t>
            </a:r>
            <a:endParaRPr lang="ko-KR" altLang="en-US" sz="2400" b="1" dirty="0">
              <a:solidFill>
                <a:srgbClr val="1B2040"/>
              </a:solidFill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</p:txBody>
      </p:sp>
      <p:grpSp>
        <p:nvGrpSpPr>
          <p:cNvPr id="58" name="그룹 57"/>
          <p:cNvGrpSpPr/>
          <p:nvPr/>
        </p:nvGrpSpPr>
        <p:grpSpPr>
          <a:xfrm>
            <a:off x="72942" y="2793848"/>
            <a:ext cx="2870284" cy="378618"/>
            <a:chOff x="2393319" y="2095717"/>
            <a:chExt cx="7332338" cy="547255"/>
          </a:xfrm>
        </p:grpSpPr>
        <p:sp>
          <p:nvSpPr>
            <p:cNvPr id="59" name="직사각형 58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04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건강기능식품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41" name="텍스트 개체 틀 2"/>
          <p:cNvSpPr txBox="1">
            <a:spLocks/>
          </p:cNvSpPr>
          <p:nvPr/>
        </p:nvSpPr>
        <p:spPr>
          <a:xfrm>
            <a:off x="3600939" y="1463941"/>
            <a:ext cx="7446096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ko-KR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나눔바른고딕 Light" panose="020B0603020101020101" pitchFamily="50" charset="-127"/>
              <a:ea typeface="나눔바른고딕 Light" panose="020B0603020101020101"/>
            </a:endParaRPr>
          </a:p>
        </p:txBody>
      </p:sp>
      <p:grpSp>
        <p:nvGrpSpPr>
          <p:cNvPr id="57" name="그룹 56"/>
          <p:cNvGrpSpPr/>
          <p:nvPr/>
        </p:nvGrpSpPr>
        <p:grpSpPr>
          <a:xfrm>
            <a:off x="3942911" y="2049016"/>
            <a:ext cx="7520492" cy="2942084"/>
            <a:chOff x="1594222" y="2786350"/>
            <a:chExt cx="7168778" cy="1033463"/>
          </a:xfrm>
          <a:solidFill>
            <a:srgbClr val="1B2040">
              <a:alpha val="22000"/>
            </a:srgbClr>
          </a:solidFill>
        </p:grpSpPr>
        <p:sp>
          <p:nvSpPr>
            <p:cNvPr id="61" name="Rectangle 9"/>
            <p:cNvSpPr/>
            <p:nvPr/>
          </p:nvSpPr>
          <p:spPr bwMode="auto">
            <a:xfrm>
              <a:off x="1594222" y="2786350"/>
              <a:ext cx="7168778" cy="1033463"/>
            </a:xfrm>
            <a:prstGeom prst="rect">
              <a:avLst/>
            </a:prstGeom>
            <a:grpFill/>
            <a:ln w="3175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defTabSz="1128364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2000" kern="0" dirty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62" name="직사각형 61"/>
            <p:cNvSpPr/>
            <p:nvPr/>
          </p:nvSpPr>
          <p:spPr bwMode="auto">
            <a:xfrm>
              <a:off x="1872357" y="3168751"/>
              <a:ext cx="6639020" cy="276999"/>
            </a:xfrm>
            <a:prstGeom prst="rect">
              <a:avLst/>
            </a:prstGeom>
            <a:noFill/>
            <a:ln w="25400" algn="ctr">
              <a:noFill/>
              <a:round/>
              <a:headEnd/>
              <a:tailEnd/>
            </a:ln>
            <a:effectLst>
              <a:outerShdw sx="1000" sy="1000" algn="tl" rotWithShape="0">
                <a:prstClr val="black"/>
              </a:outerShdw>
            </a:effectLst>
            <a:scene3d>
              <a:camera prst="orthographicFront"/>
              <a:lightRig rig="threePt" dir="t"/>
            </a:scene3d>
          </p:spPr>
          <p:txBody>
            <a:bodyPr wrap="square" lIns="0" tIns="0" rIns="0" bIns="0" anchor="ctr">
              <a:spAutoFit/>
              <a:sp3d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4F81BD"/>
                </a:buClr>
                <a:buSzPct val="60000"/>
                <a:defRPr/>
              </a:pPr>
              <a:endParaRPr lang="ko-KR" altLang="en-US" b="1" spc="-150" dirty="0">
                <a:ea typeface="나눔스퀘어" panose="020B0600000101010101" pitchFamily="50" charset="-127"/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4223859" y="2246571"/>
            <a:ext cx="70964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err="1" smtClean="0"/>
              <a:t>홍보관의</a:t>
            </a:r>
            <a:r>
              <a:rPr lang="ko-KR" altLang="en-US" b="1" dirty="0" smtClean="0"/>
              <a:t> 행사 및 공연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무료관광은 처음부터 상품 판매가 목적임을 알고 가는 것이 좋습니다</a:t>
            </a:r>
            <a:r>
              <a:rPr lang="en-US" altLang="ko-KR" b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행사장에서 구입한 제품은 하자가 있더라도 취소</a:t>
            </a:r>
            <a:r>
              <a:rPr lang="en-US" altLang="ko-KR" b="1" dirty="0" smtClean="0"/>
              <a:t>·</a:t>
            </a:r>
            <a:r>
              <a:rPr lang="ko-KR" altLang="en-US" b="1" dirty="0" smtClean="0"/>
              <a:t>반품이 어렵습니다</a:t>
            </a:r>
            <a:r>
              <a:rPr lang="en-US" altLang="ko-KR" b="1" dirty="0" smtClean="0"/>
              <a:t>. </a:t>
            </a:r>
            <a:r>
              <a:rPr lang="ko-KR" altLang="en-US" b="1" dirty="0" smtClean="0"/>
              <a:t>그러나 </a:t>
            </a:r>
            <a:r>
              <a:rPr lang="ko-KR" altLang="en-US" b="1" dirty="0" err="1" smtClean="0"/>
              <a:t>홍보관은</a:t>
            </a:r>
            <a:r>
              <a:rPr lang="ko-KR" altLang="en-US" b="1" dirty="0" smtClean="0"/>
              <a:t> 방문판매와 같은 판매방식으로 계약일로부터 </a:t>
            </a:r>
            <a:r>
              <a:rPr lang="en-US" altLang="ko-KR" b="1" dirty="0" smtClean="0"/>
              <a:t>14</a:t>
            </a:r>
            <a:r>
              <a:rPr lang="ko-KR" altLang="en-US" b="1" dirty="0" smtClean="0"/>
              <a:t>일 이내에 위약금 없이 청약 철회가 가능합니다</a:t>
            </a:r>
            <a:r>
              <a:rPr lang="en-US" altLang="ko-KR" b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상품설명서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계약서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영수증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판매자 명함 등 제품 관련 자료를 반드시 받아 둡니다</a:t>
            </a:r>
            <a:r>
              <a:rPr lang="en-US" altLang="ko-KR" b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 dirty="0" smtClean="0"/>
          </a:p>
        </p:txBody>
      </p:sp>
      <p:grpSp>
        <p:nvGrpSpPr>
          <p:cNvPr id="39" name="그룹 38"/>
          <p:cNvGrpSpPr/>
          <p:nvPr/>
        </p:nvGrpSpPr>
        <p:grpSpPr>
          <a:xfrm>
            <a:off x="68849" y="4330244"/>
            <a:ext cx="2870284" cy="378618"/>
            <a:chOff x="2245083" y="1768150"/>
            <a:chExt cx="7332338" cy="547255"/>
          </a:xfrm>
          <a:solidFill>
            <a:srgbClr val="05060B"/>
          </a:solidFill>
        </p:grpSpPr>
        <p:sp>
          <p:nvSpPr>
            <p:cNvPr id="45" name="직사각형 44"/>
            <p:cNvSpPr/>
            <p:nvPr/>
          </p:nvSpPr>
          <p:spPr>
            <a:xfrm>
              <a:off x="2245083" y="1768150"/>
              <a:ext cx="7332338" cy="547255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423205" y="1815639"/>
              <a:ext cx="6855303" cy="378130"/>
            </a:xfrm>
            <a:prstGeom prst="rect">
              <a:avLst/>
            </a:prstGeom>
            <a:grpFill/>
            <a:ln>
              <a:solidFill>
                <a:srgbClr val="05060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07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홍보관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44" name="직사각형 43"/>
          <p:cNvSpPr/>
          <p:nvPr/>
        </p:nvSpPr>
        <p:spPr>
          <a:xfrm>
            <a:off x="-5568" y="4334869"/>
            <a:ext cx="86369" cy="379969"/>
          </a:xfrm>
          <a:prstGeom prst="rect">
            <a:avLst/>
          </a:prstGeom>
          <a:solidFill>
            <a:srgbClr val="7DD4E5"/>
          </a:solidFill>
          <a:ln>
            <a:solidFill>
              <a:srgbClr val="7DD4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630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/>
          <p:cNvSpPr/>
          <p:nvPr/>
        </p:nvSpPr>
        <p:spPr>
          <a:xfrm>
            <a:off x="3043238" y="674074"/>
            <a:ext cx="9148762" cy="6196263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3043238" cy="6858000"/>
          </a:xfrm>
          <a:prstGeom prst="rect">
            <a:avLst/>
          </a:prstGeom>
          <a:solidFill>
            <a:srgbClr val="1B204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grpSp>
        <p:nvGrpSpPr>
          <p:cNvPr id="3" name="그룹 2"/>
          <p:cNvGrpSpPr/>
          <p:nvPr/>
        </p:nvGrpSpPr>
        <p:grpSpPr>
          <a:xfrm>
            <a:off x="72942" y="1250798"/>
            <a:ext cx="2870284" cy="378618"/>
            <a:chOff x="2393319" y="2095717"/>
            <a:chExt cx="7332338" cy="547255"/>
          </a:xfrm>
          <a:solidFill>
            <a:srgbClr val="00132A"/>
          </a:solidFill>
        </p:grpSpPr>
        <p:sp>
          <p:nvSpPr>
            <p:cNvPr id="5" name="직사각형 4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solidFill>
              <a:srgbClr val="05060B"/>
            </a:solidFill>
            <a:ln>
              <a:solidFill>
                <a:srgbClr val="0506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solidFill>
              <a:srgbClr val="05060B"/>
            </a:solidFill>
            <a:ln>
              <a:solidFill>
                <a:srgbClr val="05060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01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헌법 등이 보장하는 소비자 권리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72942" y="1765148"/>
            <a:ext cx="2870284" cy="378618"/>
            <a:chOff x="2393319" y="2095717"/>
            <a:chExt cx="7332338" cy="547255"/>
          </a:xfrm>
        </p:grpSpPr>
        <p:sp>
          <p:nvSpPr>
            <p:cNvPr id="8" name="직사각형 7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02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개인정보 보호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72942" y="2279498"/>
            <a:ext cx="2870284" cy="378618"/>
            <a:chOff x="2393319" y="2095717"/>
            <a:chExt cx="7332338" cy="547255"/>
          </a:xfrm>
        </p:grpSpPr>
        <p:sp>
          <p:nvSpPr>
            <p:cNvPr id="11" name="직사각형 10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03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금융사기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72942" y="2793848"/>
            <a:ext cx="2870284" cy="378618"/>
            <a:chOff x="2393319" y="2095717"/>
            <a:chExt cx="7332338" cy="547255"/>
          </a:xfrm>
        </p:grpSpPr>
        <p:sp>
          <p:nvSpPr>
            <p:cNvPr id="14" name="직사각형 13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04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건강기능식품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72942" y="3308198"/>
            <a:ext cx="2870284" cy="378618"/>
            <a:chOff x="2393319" y="2095717"/>
            <a:chExt cx="7332338" cy="547255"/>
          </a:xfrm>
        </p:grpSpPr>
        <p:sp>
          <p:nvSpPr>
            <p:cNvPr id="17" name="직사각형 16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05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상조서비스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72942" y="3822548"/>
            <a:ext cx="2870284" cy="378618"/>
            <a:chOff x="2393319" y="2095717"/>
            <a:chExt cx="7332338" cy="547255"/>
          </a:xfrm>
        </p:grpSpPr>
        <p:sp>
          <p:nvSpPr>
            <p:cNvPr id="20" name="직사각형 19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06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가정용 의료기기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72942" y="4336898"/>
            <a:ext cx="2870284" cy="378618"/>
            <a:chOff x="2393319" y="2095717"/>
            <a:chExt cx="7332338" cy="547255"/>
          </a:xfrm>
        </p:grpSpPr>
        <p:sp>
          <p:nvSpPr>
            <p:cNvPr id="23" name="직사각형 22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71441" y="2143207"/>
              <a:ext cx="6855303" cy="37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07 / </a:t>
              </a:r>
              <a:r>
                <a:rPr lang="ko-KR" altLang="en-US" sz="1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홍보관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13903"/>
            <a:ext cx="17177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2019 </a:t>
            </a:r>
            <a:r>
              <a:rPr lang="ko-KR" altLang="en-US" sz="1000" b="1" dirty="0" smtClean="0">
                <a:solidFill>
                  <a:schemeClr val="bg2"/>
                </a:solidFill>
                <a:ea typeface="돋움" panose="020B0600000101010101" pitchFamily="50" charset="-127"/>
              </a:rPr>
              <a:t>취약계층 소비자교육</a:t>
            </a:r>
            <a:endParaRPr lang="ko-KR" altLang="en-US" b="1" dirty="0">
              <a:solidFill>
                <a:schemeClr val="bg2"/>
              </a:solidFill>
              <a:ea typeface="돋움" panose="020B0600000101010101" pitchFamily="50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0" y="1248998"/>
            <a:ext cx="72942" cy="378618"/>
          </a:xfrm>
          <a:prstGeom prst="rect">
            <a:avLst/>
          </a:prstGeom>
          <a:solidFill>
            <a:srgbClr val="7DD4E5"/>
          </a:solidFill>
          <a:ln>
            <a:solidFill>
              <a:srgbClr val="7DD4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3188370" y="86095"/>
            <a:ext cx="72791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00" b="1" dirty="0" smtClean="0">
                <a:solidFill>
                  <a:schemeClr val="bg1">
                    <a:lumMod val="50000"/>
                  </a:schemeClr>
                </a:solidFill>
              </a:rPr>
              <a:t>1.2. </a:t>
            </a:r>
            <a:r>
              <a:rPr lang="ko-KR" altLang="en-US" sz="2600" b="1" dirty="0" smtClean="0">
                <a:solidFill>
                  <a:schemeClr val="bg1">
                    <a:lumMod val="50000"/>
                  </a:schemeClr>
                </a:solidFill>
              </a:rPr>
              <a:t>청약철회</a:t>
            </a:r>
            <a:endParaRPr lang="ko-KR" altLang="en-US" sz="2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텍스트 개체 틀 2"/>
          <p:cNvSpPr txBox="1">
            <a:spLocks/>
          </p:cNvSpPr>
          <p:nvPr/>
        </p:nvSpPr>
        <p:spPr>
          <a:xfrm>
            <a:off x="3421242" y="833864"/>
            <a:ext cx="4931187" cy="37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ko-KR" altLang="en-US" sz="2400" b="1" dirty="0" smtClean="0">
                <a:solidFill>
                  <a:srgbClr val="37395F"/>
                </a:solidFill>
                <a:latin typeface="나눔바른고딕 Light" panose="020B0603020101020101" pitchFamily="50" charset="-127"/>
                <a:ea typeface="나눔바른고딕 Light" panose="020B0603020101020101"/>
              </a:rPr>
              <a:t>청약철회판매 및 기간</a:t>
            </a:r>
            <a:endParaRPr lang="ko-KR" altLang="en-US" sz="2400" b="1" dirty="0">
              <a:solidFill>
                <a:srgbClr val="37395F"/>
              </a:solidFill>
              <a:latin typeface="나눔바른고딕 Light" panose="020B0603020101020101" pitchFamily="50" charset="-127"/>
              <a:ea typeface="나눔바른고딕 Light" panose="020B0603020101020101"/>
            </a:endParaRPr>
          </a:p>
        </p:txBody>
      </p:sp>
      <p:pic>
        <p:nvPicPr>
          <p:cNvPr id="33" name="그림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70"/>
          <a:stretch/>
        </p:blipFill>
        <p:spPr>
          <a:xfrm>
            <a:off x="9900323" y="6361622"/>
            <a:ext cx="2120506" cy="353380"/>
          </a:xfrm>
          <a:prstGeom prst="rect">
            <a:avLst/>
          </a:prstGeom>
        </p:spPr>
      </p:pic>
      <p:graphicFrame>
        <p:nvGraphicFramePr>
          <p:cNvPr id="26" name="표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33396"/>
              </p:ext>
            </p:extLst>
          </p:nvPr>
        </p:nvGraphicFramePr>
        <p:xfrm>
          <a:off x="3890942" y="1704569"/>
          <a:ext cx="7042338" cy="413527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84005"/>
                <a:gridCol w="3298272"/>
                <a:gridCol w="1160061"/>
              </a:tblGrid>
              <a:tr h="38213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관련법</a:t>
                      </a:r>
                      <a:endParaRPr lang="ko-KR" altLang="en-US" sz="1600" dirty="0"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rgbClr val="2229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9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9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9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판매방식</a:t>
                      </a:r>
                      <a:endParaRPr lang="ko-KR" altLang="en-US" sz="1600" dirty="0"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rgbClr val="2229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9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9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9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기간</a:t>
                      </a:r>
                      <a:endParaRPr lang="ko-KR" altLang="en-US" sz="1600" dirty="0"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rgbClr val="2229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9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9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9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2322">
                <a:tc>
                  <a:txBody>
                    <a:bodyPr/>
                    <a:lstStyle/>
                    <a:p>
                      <a:pPr algn="ctr" latinLnBrk="1"/>
                      <a:endParaRPr lang="en-US" altLang="ko-KR" sz="1600" b="0" dirty="0" smtClean="0"/>
                    </a:p>
                    <a:p>
                      <a:pPr algn="ctr" latinLnBrk="1"/>
                      <a:r>
                        <a:rPr lang="en-US" altLang="ko-KR" sz="900" b="0" dirty="0" smtClean="0"/>
                        <a:t> </a:t>
                      </a:r>
                    </a:p>
                    <a:p>
                      <a:pPr algn="ctr" latinLnBrk="1"/>
                      <a:r>
                        <a:rPr lang="en-US" altLang="ko-KR" sz="900" b="0" dirty="0" smtClean="0"/>
                        <a:t> </a:t>
                      </a:r>
                      <a:r>
                        <a:rPr lang="en-US" altLang="ko-KR" sz="1000" b="0" dirty="0" smtClean="0"/>
                        <a:t> </a:t>
                      </a:r>
                      <a:r>
                        <a:rPr lang="en-US" altLang="ko-KR" sz="1600" b="0" dirty="0" smtClean="0"/>
                        <a:t> </a:t>
                      </a:r>
                    </a:p>
                    <a:p>
                      <a:pPr algn="ctr" latinLnBrk="1"/>
                      <a:r>
                        <a:rPr lang="ko-KR" altLang="en-US" sz="1600" b="1" dirty="0" smtClean="0"/>
                        <a:t>방문판매</a:t>
                      </a:r>
                      <a:r>
                        <a:rPr lang="ko-KR" altLang="en-US" sz="1600" b="0" dirty="0" smtClean="0"/>
                        <a:t> 등에 관한 </a:t>
                      </a:r>
                      <a:r>
                        <a:rPr lang="ko-KR" altLang="en-US" sz="1600" b="0" baseline="0" dirty="0" smtClean="0"/>
                        <a:t>법률</a:t>
                      </a:r>
                      <a:endParaRPr lang="en-US" altLang="ko-KR" sz="1600" b="0" dirty="0" smtClean="0"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rgbClr val="2229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9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9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9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 latinLnBrk="1">
                        <a:buFont typeface="Arial" panose="020B0604020202020204" pitchFamily="34" charset="0"/>
                        <a:buChar char="•"/>
                      </a:pPr>
                      <a:endParaRPr lang="en-US" altLang="ko-KR" sz="1600" dirty="0" smtClean="0"/>
                    </a:p>
                    <a:p>
                      <a:pPr marL="285750" indent="-2857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600" dirty="0" smtClean="0"/>
                        <a:t>방문판매</a:t>
                      </a:r>
                      <a:r>
                        <a:rPr lang="en-US" altLang="ko-KR" sz="1600" dirty="0" smtClean="0"/>
                        <a:t>(</a:t>
                      </a:r>
                      <a:r>
                        <a:rPr lang="ko-KR" altLang="en-US" sz="1600" dirty="0" smtClean="0"/>
                        <a:t>노상판매</a:t>
                      </a:r>
                      <a:r>
                        <a:rPr lang="en-US" altLang="ko-KR" sz="1600" dirty="0" smtClean="0"/>
                        <a:t>, </a:t>
                      </a:r>
                      <a:r>
                        <a:rPr lang="ko-KR" altLang="en-US" sz="1600" dirty="0" smtClean="0"/>
                        <a:t>홍보관 등</a:t>
                      </a:r>
                      <a:r>
                        <a:rPr lang="en-US" altLang="ko-KR" sz="1600" dirty="0" smtClean="0"/>
                        <a:t>)</a:t>
                      </a:r>
                    </a:p>
                    <a:p>
                      <a:pPr marL="285750" indent="-2857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600" dirty="0" smtClean="0"/>
                        <a:t>전화권유판매</a:t>
                      </a:r>
                      <a:endParaRPr lang="en-US" altLang="ko-KR" sz="1600" dirty="0" smtClean="0"/>
                    </a:p>
                    <a:p>
                      <a:pPr marL="285750" indent="-2857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600" dirty="0" smtClean="0"/>
                        <a:t>다단계판매</a:t>
                      </a:r>
                      <a:endParaRPr lang="en-US" altLang="ko-KR" sz="1600" dirty="0" smtClean="0"/>
                    </a:p>
                    <a:p>
                      <a:pPr marL="285750" indent="-2857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600" dirty="0" smtClean="0"/>
                        <a:t>계속 거래</a:t>
                      </a:r>
                      <a:endParaRPr lang="en-US" altLang="ko-KR" sz="1600" dirty="0" smtClean="0"/>
                    </a:p>
                    <a:p>
                      <a:pPr marL="285750" indent="-2857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600" dirty="0" smtClean="0"/>
                        <a:t>사업권유거래</a:t>
                      </a:r>
                      <a:endParaRPr lang="ko-KR" altLang="en-US" sz="1600" dirty="0"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rgbClr val="2229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9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9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9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600" b="1" dirty="0" smtClean="0"/>
                    </a:p>
                    <a:p>
                      <a:pPr algn="ctr" latinLnBrk="1"/>
                      <a:endParaRPr lang="en-US" altLang="ko-KR" sz="1600" b="1" dirty="0" smtClean="0"/>
                    </a:p>
                    <a:p>
                      <a:pPr algn="ctr" latinLnBrk="1"/>
                      <a:endParaRPr lang="en-US" altLang="ko-KR" sz="1600" b="1" dirty="0" smtClean="0"/>
                    </a:p>
                    <a:p>
                      <a:pPr algn="ctr" latinLnBrk="1"/>
                      <a:r>
                        <a:rPr lang="en-US" altLang="ko-KR" sz="1600" b="1" dirty="0" smtClean="0">
                          <a:solidFill>
                            <a:srgbClr val="FF0000"/>
                          </a:solidFill>
                        </a:rPr>
                        <a:t>14</a:t>
                      </a:r>
                      <a:r>
                        <a:rPr lang="ko-KR" altLang="en-US" sz="1600" b="1" dirty="0" smtClean="0">
                          <a:solidFill>
                            <a:srgbClr val="FF0000"/>
                          </a:solidFill>
                        </a:rPr>
                        <a:t>일</a:t>
                      </a:r>
                      <a:endParaRPr lang="ko-KR" altLang="en-US" sz="1600" b="1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rgbClr val="2229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9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9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9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018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 smtClean="0"/>
                        <a:t>   </a:t>
                      </a:r>
                    </a:p>
                    <a:p>
                      <a:pPr algn="ctr" latinLnBrk="1"/>
                      <a:r>
                        <a:rPr lang="en-US" altLang="ko-KR" sz="1100" b="0" dirty="0" smtClean="0"/>
                        <a:t> </a:t>
                      </a:r>
                      <a:r>
                        <a:rPr lang="en-US" altLang="ko-KR" sz="400" b="0" dirty="0" smtClean="0"/>
                        <a:t>  </a:t>
                      </a:r>
                      <a:endParaRPr lang="en-US" altLang="ko-KR" sz="1100" b="0" dirty="0" smtClean="0"/>
                    </a:p>
                    <a:p>
                      <a:pPr algn="ctr" latinLnBrk="1"/>
                      <a:r>
                        <a:rPr lang="ko-KR" altLang="en-US" sz="1600" b="1" dirty="0" smtClean="0"/>
                        <a:t>전자상거래</a:t>
                      </a:r>
                      <a:r>
                        <a:rPr lang="ko-KR" altLang="en-US" sz="1600" b="0" dirty="0" smtClean="0"/>
                        <a:t> 등에서의 </a:t>
                      </a:r>
                      <a:endParaRPr lang="en-US" altLang="ko-KR" sz="1600" b="0" dirty="0" smtClean="0"/>
                    </a:p>
                    <a:p>
                      <a:pPr algn="ctr" latinLnBrk="1"/>
                      <a:r>
                        <a:rPr lang="ko-KR" altLang="en-US" sz="1600" b="0" dirty="0" smtClean="0"/>
                        <a:t>소비자보호에 관한 법률</a:t>
                      </a:r>
                      <a:endParaRPr lang="ko-KR" altLang="en-US" sz="1600" b="0" dirty="0"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rgbClr val="2229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9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9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9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 latinLnBrk="1">
                        <a:buFont typeface="Arial" panose="020B0604020202020204" pitchFamily="34" charset="0"/>
                        <a:buChar char="•"/>
                      </a:pPr>
                      <a:endParaRPr lang="en-US" altLang="ko-KR" sz="1600" dirty="0" smtClean="0"/>
                    </a:p>
                    <a:p>
                      <a:pPr marL="285750" indent="-2857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600" dirty="0" smtClean="0"/>
                        <a:t>전자상거래</a:t>
                      </a:r>
                      <a:endParaRPr lang="en-US" altLang="ko-KR" sz="1600" dirty="0" smtClean="0"/>
                    </a:p>
                    <a:p>
                      <a:pPr marL="285750" indent="-2857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600" dirty="0" smtClean="0"/>
                        <a:t>통신판매</a:t>
                      </a:r>
                      <a:r>
                        <a:rPr lang="en-US" altLang="ko-KR" sz="1600" dirty="0" smtClean="0"/>
                        <a:t>(TV </a:t>
                      </a:r>
                      <a:r>
                        <a:rPr lang="ko-KR" altLang="en-US" sz="1600" dirty="0" smtClean="0"/>
                        <a:t>홈쇼핑 등</a:t>
                      </a:r>
                      <a:r>
                        <a:rPr lang="en-US" altLang="ko-KR" sz="1600" dirty="0" smtClean="0"/>
                        <a:t>)</a:t>
                      </a:r>
                    </a:p>
                    <a:p>
                      <a:pPr marL="285750" indent="-2857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600" dirty="0" smtClean="0"/>
                        <a:t>통신판매중개</a:t>
                      </a:r>
                      <a:endParaRPr lang="ko-KR" altLang="en-US" sz="1600" dirty="0"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rgbClr val="2229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9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9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9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600" b="1" dirty="0" smtClean="0"/>
                    </a:p>
                    <a:p>
                      <a:pPr algn="ctr" latinLnBrk="1"/>
                      <a:endParaRPr lang="en-US" altLang="ko-KR" sz="1600" b="1" dirty="0" smtClean="0"/>
                    </a:p>
                    <a:p>
                      <a:pPr algn="ctr" latinLnBrk="1"/>
                      <a:r>
                        <a:rPr lang="en-US" altLang="ko-KR" sz="1600" b="1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ko-KR" altLang="en-US" sz="1600" b="1" dirty="0" smtClean="0">
                          <a:solidFill>
                            <a:srgbClr val="FF0000"/>
                          </a:solidFill>
                        </a:rPr>
                        <a:t>일</a:t>
                      </a:r>
                      <a:endParaRPr lang="ko-KR" altLang="en-US" sz="1600" b="1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rgbClr val="2229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9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9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9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0627">
                <a:tc>
                  <a:txBody>
                    <a:bodyPr/>
                    <a:lstStyle/>
                    <a:p>
                      <a:pPr algn="ctr" latinLnBrk="1"/>
                      <a:endParaRPr lang="en-US" altLang="ko-KR" sz="1600" b="0" dirty="0" smtClean="0"/>
                    </a:p>
                    <a:p>
                      <a:pPr algn="ctr" latinLnBrk="1"/>
                      <a:r>
                        <a:rPr lang="ko-KR" altLang="en-US" sz="1600" b="1" dirty="0" smtClean="0"/>
                        <a:t>할부거래</a:t>
                      </a:r>
                      <a:r>
                        <a:rPr lang="ko-KR" altLang="en-US" sz="1600" b="0" dirty="0" smtClean="0"/>
                        <a:t>에 관한 법률</a:t>
                      </a:r>
                      <a:endParaRPr lang="ko-KR" altLang="en-US" sz="1600" b="0" dirty="0"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rgbClr val="2229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9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9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9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 latinLnBrk="1">
                        <a:buFont typeface="Arial" panose="020B0604020202020204" pitchFamily="34" charset="0"/>
                        <a:buChar char="•"/>
                      </a:pPr>
                      <a:endParaRPr lang="en-US" altLang="ko-KR" sz="1600" dirty="0" smtClean="0"/>
                    </a:p>
                    <a:p>
                      <a:pPr marL="285750" indent="-2857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600" dirty="0" smtClean="0"/>
                        <a:t>할부거래</a:t>
                      </a:r>
                      <a:endParaRPr lang="ko-KR" altLang="en-US" sz="1600" dirty="0"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rgbClr val="2229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9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9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9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600" b="1" dirty="0" smtClean="0"/>
                    </a:p>
                    <a:p>
                      <a:pPr algn="ctr" latinLnBrk="1"/>
                      <a:r>
                        <a:rPr lang="en-US" altLang="ko-KR" sz="1600" b="1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ko-KR" altLang="en-US" sz="1600" b="1" dirty="0" smtClean="0">
                          <a:solidFill>
                            <a:srgbClr val="FF0000"/>
                          </a:solidFill>
                        </a:rPr>
                        <a:t>일</a:t>
                      </a:r>
                      <a:endParaRPr lang="ko-KR" altLang="en-US" sz="1600" b="1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rgbClr val="2229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9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9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9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499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 rot="5400000">
            <a:off x="3365498" y="541217"/>
            <a:ext cx="5321303" cy="5727700"/>
          </a:xfrm>
          <a:prstGeom prst="rect">
            <a:avLst/>
          </a:prstGeom>
          <a:solidFill>
            <a:srgbClr val="1B2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 b="1" dirty="0">
              <a:solidFill>
                <a:srgbClr val="0C4C89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846685" y="2955167"/>
            <a:ext cx="4358928" cy="899800"/>
          </a:xfrm>
        </p:spPr>
        <p:txBody>
          <a:bodyPr>
            <a:no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감사합니다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70"/>
          <a:stretch/>
        </p:blipFill>
        <p:spPr>
          <a:xfrm>
            <a:off x="192285" y="175134"/>
            <a:ext cx="2120506" cy="35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58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4163</TotalTime>
  <Words>9881</Words>
  <Application>Microsoft Office PowerPoint</Application>
  <PresentationFormat>와이드스크린</PresentationFormat>
  <Paragraphs>1745</Paragraphs>
  <Slides>90</Slides>
  <Notes>82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90</vt:i4>
      </vt:variant>
    </vt:vector>
  </HeadingPairs>
  <TitlesOfParts>
    <vt:vector size="101" baseType="lpstr">
      <vt:lpstr>08서울남산체 EB</vt:lpstr>
      <vt:lpstr>HY견고딕</vt:lpstr>
      <vt:lpstr>나눔바른고딕 Light</vt:lpstr>
      <vt:lpstr>나눔스퀘어</vt:lpstr>
      <vt:lpstr>돋움</vt:lpstr>
      <vt:lpstr>맑은 고딕</vt:lpstr>
      <vt:lpstr>Arial</vt:lpstr>
      <vt:lpstr>Calibri</vt:lpstr>
      <vt:lpstr>Verdana</vt:lpstr>
      <vt:lpstr>Wingdings</vt:lpstr>
      <vt:lpstr>Office 테마</vt:lpstr>
      <vt:lpstr>2019  어르신 대상 소비자교육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감사합니다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취약계층  소비자교육</dc:title>
  <dc:creator>Windows User</dc:creator>
  <cp:lastModifiedBy>Windows User</cp:lastModifiedBy>
  <cp:revision>249</cp:revision>
  <dcterms:created xsi:type="dcterms:W3CDTF">2019-01-21T06:44:10Z</dcterms:created>
  <dcterms:modified xsi:type="dcterms:W3CDTF">2019-04-11T00:07:59Z</dcterms:modified>
</cp:coreProperties>
</file>